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4"/>
  </p:sldMasterIdLst>
  <p:notesMasterIdLst>
    <p:notesMasterId r:id="rId20"/>
  </p:notesMasterIdLst>
  <p:sldIdLst>
    <p:sldId id="292" r:id="rId5"/>
    <p:sldId id="283" r:id="rId6"/>
    <p:sldId id="293" r:id="rId7"/>
    <p:sldId id="295" r:id="rId8"/>
    <p:sldId id="294" r:id="rId9"/>
    <p:sldId id="296" r:id="rId10"/>
    <p:sldId id="306" r:id="rId11"/>
    <p:sldId id="305" r:id="rId12"/>
    <p:sldId id="297" r:id="rId13"/>
    <p:sldId id="301" r:id="rId14"/>
    <p:sldId id="298" r:id="rId15"/>
    <p:sldId id="299" r:id="rId16"/>
    <p:sldId id="307" r:id="rId17"/>
    <p:sldId id="30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82615-B730-0019-EB01-AA543D21EDD6}" name="Turner, Shannon K (ELD)" initials="T(" userId="S::shannon.k.turner@mass.gov::6bfe0104-2f17-4a97-a9c3-3b4a60c642d5" providerId="AD"/>
  <p188:author id="{A48DEC2E-4DD2-FC3D-8033-05FF00A1C71C}" name="Kelley, Desiree (ELD)" initials="DK" userId="S::desiree.kelley@mass.gov::e5cda10c-52cb-4cc7-883b-839003bb749c" providerId="AD"/>
  <p188:author id="{F508909C-4B2B-13E0-8A6B-ED9E27E47C98}" name="Vidler, Lynn (ELD)" initials="VL" userId="S::lynn.vidler@mass.gov::1675df6e-cb8d-4bc7-97a2-e341fd57e1c5" providerId="AD"/>
  <p188:author id="{FFF91ECB-F62B-647C-B224-3EB9768A667E}" name="Garon, Devon (ELD)" initials="GD" userId="S::devon.garon@mass.gov::6fc483a5-810f-4ab7-9c34-4c16961ee1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278F"/>
    <a:srgbClr val="009877"/>
    <a:srgbClr val="141D45"/>
    <a:srgbClr val="16A2A7"/>
    <a:srgbClr val="85BC41"/>
    <a:srgbClr val="8E9838"/>
    <a:srgbClr val="E0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31FF7-8199-4EC3-AB88-F8274A8B6EA8}" v="7" dt="2025-03-12T18:53:07.745"/>
    <p1510:client id="{7EB7FD44-81AA-A512-B1F4-54FA80006755}" v="25" dt="2025-03-12T13:26:32.456"/>
    <p1510:client id="{80D39AFA-E190-158D-CC86-F04E5182C294}" v="244" dt="2025-03-12T13:08:26.975"/>
    <p1510:client id="{85662DAF-B18B-49B2-86FC-79185B60715B}" v="872" dt="2025-03-12T15:59:20.701"/>
    <p1510:client id="{B8591535-0752-48CE-847C-76989876A163}" v="621" dt="2025-03-12T16:00:09.410"/>
    <p1510:client id="{BB14B988-2994-D833-FB85-911AF3932C90}" v="264" dt="2025-03-12T15:49:54.489"/>
    <p1510:client id="{BE760560-41AD-17C7-8258-07D5158C7BBD}" v="81" dt="2025-03-11T20:28:40.945"/>
    <p1510:client id="{EF9FB3B7-1C73-4B75-9A58-EB516501FC5D}" v="1" dt="2025-03-12T17:41:28.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14224-C397-4CEB-ABF9-88ECE7924CD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02FCE90F-CFEF-410D-A117-DB637631BBFD}">
      <dgm:prSet phldrT="[Text]"/>
      <dgm:spPr/>
      <dgm:t>
        <a:bodyPr/>
        <a:lstStyle/>
        <a:p>
          <a:r>
            <a:rPr lang="en-US" b="1">
              <a:solidFill>
                <a:schemeClr val="accent3"/>
              </a:solidFill>
              <a:latin typeface="Corbel"/>
              <a:ea typeface="Calibri"/>
              <a:cs typeface="Calibri"/>
            </a:rPr>
            <a:t>ECOP Pending Care Enrollment</a:t>
          </a:r>
          <a:r>
            <a:rPr lang="en-US">
              <a:solidFill>
                <a:schemeClr val="accent3"/>
              </a:solidFill>
              <a:latin typeface="Corbel"/>
              <a:ea typeface="Calibri"/>
              <a:cs typeface="Calibri"/>
            </a:rPr>
            <a:t> available in Aging &amp; Disability (A&amp;D) </a:t>
          </a:r>
          <a:endParaRPr lang="en-US">
            <a:solidFill>
              <a:schemeClr val="accent3"/>
            </a:solidFill>
          </a:endParaRPr>
        </a:p>
      </dgm:t>
    </dgm:pt>
    <dgm:pt modelId="{9E0A86C5-CF7E-4EC4-8076-E0A2F95239D6}" type="parTrans" cxnId="{59E0B391-E8DB-4F18-9DC2-4033D9020933}">
      <dgm:prSet/>
      <dgm:spPr/>
      <dgm:t>
        <a:bodyPr/>
        <a:lstStyle/>
        <a:p>
          <a:endParaRPr lang="en-US"/>
        </a:p>
      </dgm:t>
    </dgm:pt>
    <dgm:pt modelId="{8F83840D-FD79-4033-AA03-2B7C76141E2C}" type="sibTrans" cxnId="{59E0B391-E8DB-4F18-9DC2-4033D9020933}">
      <dgm:prSet/>
      <dgm:spPr/>
      <dgm:t>
        <a:bodyPr/>
        <a:lstStyle/>
        <a:p>
          <a:endParaRPr lang="en-US"/>
        </a:p>
      </dgm:t>
    </dgm:pt>
    <dgm:pt modelId="{239BF1A2-4619-4BB6-85CA-93E6E012FECA}">
      <dgm:prSet phldrT="[Text]"/>
      <dgm:spPr/>
      <dgm:t>
        <a:bodyPr/>
        <a:lstStyle/>
        <a:p>
          <a:r>
            <a:rPr lang="en-US">
              <a:solidFill>
                <a:schemeClr val="accent3"/>
              </a:solidFill>
            </a:rPr>
            <a:t>Utilization of </a:t>
          </a:r>
          <a:r>
            <a:rPr lang="en-US" b="1">
              <a:solidFill>
                <a:schemeClr val="accent3"/>
              </a:solidFill>
            </a:rPr>
            <a:t>ECOP Pending </a:t>
          </a:r>
          <a:r>
            <a:rPr lang="en-US">
              <a:solidFill>
                <a:schemeClr val="accent3"/>
              </a:solidFill>
            </a:rPr>
            <a:t>Care Enrollment:</a:t>
          </a:r>
        </a:p>
      </dgm:t>
    </dgm:pt>
    <dgm:pt modelId="{D6CF6D62-F77B-47AC-940E-40EC9BA4404B}" type="parTrans" cxnId="{913ED682-11E5-4587-89B6-A4814A191A73}">
      <dgm:prSet/>
      <dgm:spPr/>
      <dgm:t>
        <a:bodyPr/>
        <a:lstStyle/>
        <a:p>
          <a:endParaRPr lang="en-US"/>
        </a:p>
      </dgm:t>
    </dgm:pt>
    <dgm:pt modelId="{E604B6DC-829F-416C-84DD-09058CB5314D}" type="sibTrans" cxnId="{913ED682-11E5-4587-89B6-A4814A191A73}">
      <dgm:prSet/>
      <dgm:spPr/>
      <dgm:t>
        <a:bodyPr/>
        <a:lstStyle/>
        <a:p>
          <a:endParaRPr lang="en-US"/>
        </a:p>
      </dgm:t>
    </dgm:pt>
    <dgm:pt modelId="{E69116EB-36F9-458A-BAD5-A63319FA9564}">
      <dgm:prSet phldr="0"/>
      <dgm:spPr/>
      <dgm:t>
        <a:bodyPr/>
        <a:lstStyle/>
        <a:p>
          <a:pPr rtl="0"/>
          <a:r>
            <a:rPr lang="en-US">
              <a:solidFill>
                <a:schemeClr val="accent3"/>
              </a:solidFill>
              <a:latin typeface="Corbel"/>
              <a:ea typeface="Calibri"/>
              <a:cs typeface="Calibri"/>
            </a:rPr>
            <a:t>Tracking consumers appearing to meet ECOP requirements "ECOP Pending"</a:t>
          </a:r>
          <a:endParaRPr lang="en-US">
            <a:solidFill>
              <a:schemeClr val="accent3"/>
            </a:solidFill>
          </a:endParaRPr>
        </a:p>
      </dgm:t>
    </dgm:pt>
    <dgm:pt modelId="{790F0D13-E10A-46CB-99E1-129F3ED74327}" type="parTrans" cxnId="{5E1BA0CE-7281-4E24-A39B-7EA77317A125}">
      <dgm:prSet/>
      <dgm:spPr/>
      <dgm:t>
        <a:bodyPr/>
        <a:lstStyle/>
        <a:p>
          <a:endParaRPr lang="en-US"/>
        </a:p>
      </dgm:t>
    </dgm:pt>
    <dgm:pt modelId="{794254BB-264D-4EBA-80BC-1E8B18EE4FAB}" type="sibTrans" cxnId="{5E1BA0CE-7281-4E24-A39B-7EA77317A125}">
      <dgm:prSet/>
      <dgm:spPr/>
      <dgm:t>
        <a:bodyPr/>
        <a:lstStyle/>
        <a:p>
          <a:endParaRPr lang="en-US"/>
        </a:p>
      </dgm:t>
    </dgm:pt>
    <dgm:pt modelId="{BDA89E76-8493-40FC-9B62-8834B328D1D1}">
      <dgm:prSet phldr="0"/>
      <dgm:spPr/>
      <dgm:t>
        <a:bodyPr/>
        <a:lstStyle/>
        <a:p>
          <a:pPr rtl="0"/>
          <a:r>
            <a:rPr lang="en-US">
              <a:solidFill>
                <a:schemeClr val="accent3"/>
              </a:solidFill>
              <a:latin typeface="Corbel"/>
              <a:ea typeface="Calibri"/>
              <a:cs typeface="Calibri"/>
            </a:rPr>
            <a:t>Reporting &amp; monitoring total # of consumers pending ECOP</a:t>
          </a:r>
          <a:endParaRPr lang="en-US">
            <a:solidFill>
              <a:schemeClr val="accent3"/>
            </a:solidFill>
            <a:latin typeface="Corbel"/>
          </a:endParaRPr>
        </a:p>
      </dgm:t>
    </dgm:pt>
    <dgm:pt modelId="{2D5CC0CD-267C-42FD-B592-572D0B58C3A6}" type="parTrans" cxnId="{88F4589B-BFA2-4594-8A0F-CEC208ECE57A}">
      <dgm:prSet/>
      <dgm:spPr/>
      <dgm:t>
        <a:bodyPr/>
        <a:lstStyle/>
        <a:p>
          <a:endParaRPr lang="en-US"/>
        </a:p>
      </dgm:t>
    </dgm:pt>
    <dgm:pt modelId="{1D31F70C-8205-4D99-8AC4-36A963732AF0}" type="sibTrans" cxnId="{88F4589B-BFA2-4594-8A0F-CEC208ECE57A}">
      <dgm:prSet/>
      <dgm:spPr/>
      <dgm:t>
        <a:bodyPr/>
        <a:lstStyle/>
        <a:p>
          <a:endParaRPr lang="en-US"/>
        </a:p>
      </dgm:t>
    </dgm:pt>
    <dgm:pt modelId="{DB182A9C-38E5-455A-B5DE-CEA839291045}">
      <dgm:prSet phldr="0"/>
      <dgm:spPr/>
      <dgm:t>
        <a:bodyPr/>
        <a:lstStyle/>
        <a:p>
          <a:r>
            <a:rPr lang="en-US">
              <a:solidFill>
                <a:schemeClr val="accent3"/>
              </a:solidFill>
              <a:latin typeface="Corbel"/>
              <a:ea typeface="Calibri"/>
              <a:cs typeface="Calibri"/>
            </a:rPr>
            <a:t>Reporting &amp; program health to ensure appropriate program response &amp; data entry </a:t>
          </a:r>
          <a:endParaRPr lang="en-US">
            <a:solidFill>
              <a:schemeClr val="accent3"/>
            </a:solidFill>
            <a:latin typeface="Corbel"/>
          </a:endParaRPr>
        </a:p>
      </dgm:t>
    </dgm:pt>
    <dgm:pt modelId="{3F754F1C-C734-4584-890D-473A7B4D394B}" type="parTrans" cxnId="{0B475267-320F-4A50-88FD-56E817B034EB}">
      <dgm:prSet/>
      <dgm:spPr/>
      <dgm:t>
        <a:bodyPr/>
        <a:lstStyle/>
        <a:p>
          <a:endParaRPr lang="en-US"/>
        </a:p>
      </dgm:t>
    </dgm:pt>
    <dgm:pt modelId="{CE61C88C-DD33-4D9A-BD31-8AF3DB498BED}" type="sibTrans" cxnId="{0B475267-320F-4A50-88FD-56E817B034EB}">
      <dgm:prSet/>
      <dgm:spPr/>
      <dgm:t>
        <a:bodyPr/>
        <a:lstStyle/>
        <a:p>
          <a:endParaRPr lang="en-US"/>
        </a:p>
      </dgm:t>
    </dgm:pt>
    <dgm:pt modelId="{92BC6D15-B79C-499F-A1FE-CF576BBBF0B0}">
      <dgm:prSet phldrT="[Text]" phldr="0"/>
      <dgm:spPr/>
      <dgm:t>
        <a:bodyPr/>
        <a:lstStyle/>
        <a:p>
          <a:pPr rtl="0"/>
          <a:r>
            <a:rPr lang="en-US">
              <a:solidFill>
                <a:schemeClr val="accent3"/>
              </a:solidFill>
              <a:latin typeface="Corbel"/>
              <a:ea typeface="Calibri"/>
              <a:cs typeface="Calibri"/>
            </a:rPr>
            <a:t>Consumers are entered into </a:t>
          </a:r>
          <a:r>
            <a:rPr lang="en-US" b="1">
              <a:solidFill>
                <a:schemeClr val="accent3"/>
              </a:solidFill>
              <a:latin typeface="Corbel"/>
              <a:ea typeface="Calibri"/>
              <a:cs typeface="Calibri"/>
            </a:rPr>
            <a:t>ECOP Pending </a:t>
          </a:r>
          <a:r>
            <a:rPr lang="en-US">
              <a:solidFill>
                <a:schemeClr val="accent3"/>
              </a:solidFill>
              <a:latin typeface="Corbel"/>
              <a:ea typeface="Calibri"/>
              <a:cs typeface="Calibri"/>
            </a:rPr>
            <a:t>status until an ECOP enrollment slot is available</a:t>
          </a:r>
          <a:endParaRPr lang="en-US">
            <a:solidFill>
              <a:schemeClr val="accent3"/>
            </a:solidFill>
            <a:latin typeface="Corbel"/>
          </a:endParaRPr>
        </a:p>
      </dgm:t>
    </dgm:pt>
    <dgm:pt modelId="{44D390EA-51AB-4672-877C-7CDA92B44B35}" type="parTrans" cxnId="{FE621BAD-FB7C-4600-9AE0-856531D68104}">
      <dgm:prSet/>
      <dgm:spPr/>
      <dgm:t>
        <a:bodyPr/>
        <a:lstStyle/>
        <a:p>
          <a:endParaRPr lang="en-US"/>
        </a:p>
      </dgm:t>
    </dgm:pt>
    <dgm:pt modelId="{AC0D8C76-8989-4753-9268-34839AA739DB}" type="sibTrans" cxnId="{FE621BAD-FB7C-4600-9AE0-856531D68104}">
      <dgm:prSet/>
      <dgm:spPr/>
      <dgm:t>
        <a:bodyPr/>
        <a:lstStyle/>
        <a:p>
          <a:endParaRPr lang="en-US"/>
        </a:p>
      </dgm:t>
    </dgm:pt>
    <dgm:pt modelId="{FD5891F2-B8EC-4161-A5EA-8945B36FA59C}">
      <dgm:prSet phldr="0"/>
      <dgm:spPr/>
      <dgm:t>
        <a:bodyPr/>
        <a:lstStyle/>
        <a:p>
          <a:pPr rtl="0"/>
          <a:r>
            <a:rPr lang="en-US">
              <a:solidFill>
                <a:schemeClr val="accent3"/>
              </a:solidFill>
              <a:latin typeface="Corbel"/>
              <a:ea typeface="Calibri"/>
              <a:cs typeface="Calibri"/>
            </a:rPr>
            <a:t> DO </a:t>
          </a:r>
          <a:r>
            <a:rPr lang="en-US" b="1">
              <a:solidFill>
                <a:schemeClr val="accent3"/>
              </a:solidFill>
              <a:latin typeface="Corbel"/>
              <a:ea typeface="Calibri"/>
              <a:cs typeface="Calibri"/>
            </a:rPr>
            <a:t>NOT </a:t>
          </a:r>
          <a:r>
            <a:rPr lang="en-US">
              <a:solidFill>
                <a:schemeClr val="accent3"/>
              </a:solidFill>
              <a:latin typeface="Corbel"/>
              <a:ea typeface="Calibri"/>
              <a:cs typeface="Calibri"/>
            </a:rPr>
            <a:t>screen consumers for clinical eligibility until an enrollment slot is available</a:t>
          </a:r>
          <a:endParaRPr lang="en-US">
            <a:solidFill>
              <a:schemeClr val="accent3"/>
            </a:solidFill>
          </a:endParaRPr>
        </a:p>
      </dgm:t>
    </dgm:pt>
    <dgm:pt modelId="{BF12EB05-CBC0-458B-A9EC-5B66F6C973E2}" type="parTrans" cxnId="{BE0BCECC-29A9-40D1-9C89-30843C6FD56C}">
      <dgm:prSet/>
      <dgm:spPr/>
      <dgm:t>
        <a:bodyPr/>
        <a:lstStyle/>
        <a:p>
          <a:endParaRPr lang="en-US"/>
        </a:p>
      </dgm:t>
    </dgm:pt>
    <dgm:pt modelId="{DAC4CC51-B741-4B90-889E-9F5827138F4D}" type="sibTrans" cxnId="{BE0BCECC-29A9-40D1-9C89-30843C6FD56C}">
      <dgm:prSet/>
      <dgm:spPr/>
      <dgm:t>
        <a:bodyPr/>
        <a:lstStyle/>
        <a:p>
          <a:endParaRPr lang="en-US"/>
        </a:p>
      </dgm:t>
    </dgm:pt>
    <dgm:pt modelId="{13BEE12A-A8DD-4E7A-A8FA-35F23F2EFEA7}" type="pres">
      <dgm:prSet presAssocID="{86E14224-C397-4CEB-ABF9-88ECE7924CD3}" presName="linear" presStyleCnt="0">
        <dgm:presLayoutVars>
          <dgm:animLvl val="lvl"/>
          <dgm:resizeHandles val="exact"/>
        </dgm:presLayoutVars>
      </dgm:prSet>
      <dgm:spPr/>
    </dgm:pt>
    <dgm:pt modelId="{C2FD9C73-8DE6-4D65-AC57-1F9F651D08D7}" type="pres">
      <dgm:prSet presAssocID="{02FCE90F-CFEF-410D-A117-DB637631BBFD}" presName="parentText" presStyleLbl="node1" presStyleIdx="0" presStyleCnt="4">
        <dgm:presLayoutVars>
          <dgm:chMax val="0"/>
          <dgm:bulletEnabled val="1"/>
        </dgm:presLayoutVars>
      </dgm:prSet>
      <dgm:spPr/>
    </dgm:pt>
    <dgm:pt modelId="{D07D20DC-A448-44A8-B787-7C3F36426D90}" type="pres">
      <dgm:prSet presAssocID="{8F83840D-FD79-4033-AA03-2B7C76141E2C}" presName="spacer" presStyleCnt="0"/>
      <dgm:spPr/>
    </dgm:pt>
    <dgm:pt modelId="{C99D9794-CBAD-4F40-B631-621640E80C1B}" type="pres">
      <dgm:prSet presAssocID="{239BF1A2-4619-4BB6-85CA-93E6E012FECA}" presName="parentText" presStyleLbl="node1" presStyleIdx="1" presStyleCnt="4">
        <dgm:presLayoutVars>
          <dgm:chMax val="0"/>
          <dgm:bulletEnabled val="1"/>
        </dgm:presLayoutVars>
      </dgm:prSet>
      <dgm:spPr/>
    </dgm:pt>
    <dgm:pt modelId="{AE9D7942-221F-438A-8FE6-A80181361359}" type="pres">
      <dgm:prSet presAssocID="{239BF1A2-4619-4BB6-85CA-93E6E012FECA}" presName="childText" presStyleLbl="revTx" presStyleIdx="0" presStyleCnt="1">
        <dgm:presLayoutVars>
          <dgm:bulletEnabled val="1"/>
        </dgm:presLayoutVars>
      </dgm:prSet>
      <dgm:spPr/>
    </dgm:pt>
    <dgm:pt modelId="{C55F7C03-4FD6-495A-98CE-3E9865ACE855}" type="pres">
      <dgm:prSet presAssocID="{92BC6D15-B79C-499F-A1FE-CF576BBBF0B0}" presName="parentText" presStyleLbl="node1" presStyleIdx="2" presStyleCnt="4">
        <dgm:presLayoutVars>
          <dgm:chMax val="0"/>
          <dgm:bulletEnabled val="1"/>
        </dgm:presLayoutVars>
      </dgm:prSet>
      <dgm:spPr/>
    </dgm:pt>
    <dgm:pt modelId="{3F807936-E1FA-4838-AB08-7760407D5F53}" type="pres">
      <dgm:prSet presAssocID="{AC0D8C76-8989-4753-9268-34839AA739DB}" presName="spacer" presStyleCnt="0"/>
      <dgm:spPr/>
    </dgm:pt>
    <dgm:pt modelId="{12FAD7BF-4D1D-4ECF-AF8F-158B9098D499}" type="pres">
      <dgm:prSet presAssocID="{FD5891F2-B8EC-4161-A5EA-8945B36FA59C}" presName="parentText" presStyleLbl="node1" presStyleIdx="3" presStyleCnt="4">
        <dgm:presLayoutVars>
          <dgm:chMax val="0"/>
          <dgm:bulletEnabled val="1"/>
        </dgm:presLayoutVars>
      </dgm:prSet>
      <dgm:spPr/>
    </dgm:pt>
  </dgm:ptLst>
  <dgm:cxnLst>
    <dgm:cxn modelId="{DA130C03-8FC4-477A-87C3-AA7628431234}" type="presOf" srcId="{BDA89E76-8493-40FC-9B62-8834B328D1D1}" destId="{AE9D7942-221F-438A-8FE6-A80181361359}" srcOrd="0" destOrd="1" presId="urn:microsoft.com/office/officeart/2005/8/layout/vList2"/>
    <dgm:cxn modelId="{774E742F-792A-46C3-8803-4C183B51A454}" type="presOf" srcId="{92BC6D15-B79C-499F-A1FE-CF576BBBF0B0}" destId="{C55F7C03-4FD6-495A-98CE-3E9865ACE855}" srcOrd="0" destOrd="0" presId="urn:microsoft.com/office/officeart/2005/8/layout/vList2"/>
    <dgm:cxn modelId="{0A394037-EADF-46CF-B327-5D8E9D77978D}" type="presOf" srcId="{02FCE90F-CFEF-410D-A117-DB637631BBFD}" destId="{C2FD9C73-8DE6-4D65-AC57-1F9F651D08D7}" srcOrd="0" destOrd="0" presId="urn:microsoft.com/office/officeart/2005/8/layout/vList2"/>
    <dgm:cxn modelId="{90A6913E-875D-4588-BA85-32605125A8C6}" type="presOf" srcId="{DB182A9C-38E5-455A-B5DE-CEA839291045}" destId="{AE9D7942-221F-438A-8FE6-A80181361359}" srcOrd="0" destOrd="2" presId="urn:microsoft.com/office/officeart/2005/8/layout/vList2"/>
    <dgm:cxn modelId="{42CB6541-D873-4E34-BAB2-F3D057F3820C}" type="presOf" srcId="{86E14224-C397-4CEB-ABF9-88ECE7924CD3}" destId="{13BEE12A-A8DD-4E7A-A8FA-35F23F2EFEA7}" srcOrd="0" destOrd="0" presId="urn:microsoft.com/office/officeart/2005/8/layout/vList2"/>
    <dgm:cxn modelId="{0B475267-320F-4A50-88FD-56E817B034EB}" srcId="{239BF1A2-4619-4BB6-85CA-93E6E012FECA}" destId="{DB182A9C-38E5-455A-B5DE-CEA839291045}" srcOrd="2" destOrd="0" parTransId="{3F754F1C-C734-4584-890D-473A7B4D394B}" sibTransId="{CE61C88C-DD33-4D9A-BD31-8AF3DB498BED}"/>
    <dgm:cxn modelId="{9CC7226E-4C2D-456C-9E9F-BA1760CA091B}" type="presOf" srcId="{239BF1A2-4619-4BB6-85CA-93E6E012FECA}" destId="{C99D9794-CBAD-4F40-B631-621640E80C1B}" srcOrd="0" destOrd="0" presId="urn:microsoft.com/office/officeart/2005/8/layout/vList2"/>
    <dgm:cxn modelId="{913ED682-11E5-4587-89B6-A4814A191A73}" srcId="{86E14224-C397-4CEB-ABF9-88ECE7924CD3}" destId="{239BF1A2-4619-4BB6-85CA-93E6E012FECA}" srcOrd="1" destOrd="0" parTransId="{D6CF6D62-F77B-47AC-940E-40EC9BA4404B}" sibTransId="{E604B6DC-829F-416C-84DD-09058CB5314D}"/>
    <dgm:cxn modelId="{59E0B391-E8DB-4F18-9DC2-4033D9020933}" srcId="{86E14224-C397-4CEB-ABF9-88ECE7924CD3}" destId="{02FCE90F-CFEF-410D-A117-DB637631BBFD}" srcOrd="0" destOrd="0" parTransId="{9E0A86C5-CF7E-4EC4-8076-E0A2F95239D6}" sibTransId="{8F83840D-FD79-4033-AA03-2B7C76141E2C}"/>
    <dgm:cxn modelId="{711F659B-5372-4C58-8F1F-3024C9E5E9E1}" type="presOf" srcId="{FD5891F2-B8EC-4161-A5EA-8945B36FA59C}" destId="{12FAD7BF-4D1D-4ECF-AF8F-158B9098D499}" srcOrd="0" destOrd="0" presId="urn:microsoft.com/office/officeart/2005/8/layout/vList2"/>
    <dgm:cxn modelId="{88F4589B-BFA2-4594-8A0F-CEC208ECE57A}" srcId="{239BF1A2-4619-4BB6-85CA-93E6E012FECA}" destId="{BDA89E76-8493-40FC-9B62-8834B328D1D1}" srcOrd="1" destOrd="0" parTransId="{2D5CC0CD-267C-42FD-B592-572D0B58C3A6}" sibTransId="{1D31F70C-8205-4D99-8AC4-36A963732AF0}"/>
    <dgm:cxn modelId="{B220689C-C980-445E-9684-989BD6D3192E}" type="presOf" srcId="{E69116EB-36F9-458A-BAD5-A63319FA9564}" destId="{AE9D7942-221F-438A-8FE6-A80181361359}" srcOrd="0" destOrd="0" presId="urn:microsoft.com/office/officeart/2005/8/layout/vList2"/>
    <dgm:cxn modelId="{FE621BAD-FB7C-4600-9AE0-856531D68104}" srcId="{86E14224-C397-4CEB-ABF9-88ECE7924CD3}" destId="{92BC6D15-B79C-499F-A1FE-CF576BBBF0B0}" srcOrd="2" destOrd="0" parTransId="{44D390EA-51AB-4672-877C-7CDA92B44B35}" sibTransId="{AC0D8C76-8989-4753-9268-34839AA739DB}"/>
    <dgm:cxn modelId="{BE0BCECC-29A9-40D1-9C89-30843C6FD56C}" srcId="{86E14224-C397-4CEB-ABF9-88ECE7924CD3}" destId="{FD5891F2-B8EC-4161-A5EA-8945B36FA59C}" srcOrd="3" destOrd="0" parTransId="{BF12EB05-CBC0-458B-A9EC-5B66F6C973E2}" sibTransId="{DAC4CC51-B741-4B90-889E-9F5827138F4D}"/>
    <dgm:cxn modelId="{5E1BA0CE-7281-4E24-A39B-7EA77317A125}" srcId="{239BF1A2-4619-4BB6-85CA-93E6E012FECA}" destId="{E69116EB-36F9-458A-BAD5-A63319FA9564}" srcOrd="0" destOrd="0" parTransId="{790F0D13-E10A-46CB-99E1-129F3ED74327}" sibTransId="{794254BB-264D-4EBA-80BC-1E8B18EE4FAB}"/>
    <dgm:cxn modelId="{FCD2FD41-2147-4850-9C0C-D501FF27AF62}" type="presParOf" srcId="{13BEE12A-A8DD-4E7A-A8FA-35F23F2EFEA7}" destId="{C2FD9C73-8DE6-4D65-AC57-1F9F651D08D7}" srcOrd="0" destOrd="0" presId="urn:microsoft.com/office/officeart/2005/8/layout/vList2"/>
    <dgm:cxn modelId="{FEB586F0-4444-486F-9E5B-1F0ECC8CB5F6}" type="presParOf" srcId="{13BEE12A-A8DD-4E7A-A8FA-35F23F2EFEA7}" destId="{D07D20DC-A448-44A8-B787-7C3F36426D90}" srcOrd="1" destOrd="0" presId="urn:microsoft.com/office/officeart/2005/8/layout/vList2"/>
    <dgm:cxn modelId="{6128C2C1-011F-4EEA-BF0D-DE8AD0E10D36}" type="presParOf" srcId="{13BEE12A-A8DD-4E7A-A8FA-35F23F2EFEA7}" destId="{C99D9794-CBAD-4F40-B631-621640E80C1B}" srcOrd="2" destOrd="0" presId="urn:microsoft.com/office/officeart/2005/8/layout/vList2"/>
    <dgm:cxn modelId="{72DCB119-52D9-4266-AC9F-64C310E260E0}" type="presParOf" srcId="{13BEE12A-A8DD-4E7A-A8FA-35F23F2EFEA7}" destId="{AE9D7942-221F-438A-8FE6-A80181361359}" srcOrd="3" destOrd="0" presId="urn:microsoft.com/office/officeart/2005/8/layout/vList2"/>
    <dgm:cxn modelId="{08B2C54D-0583-4A5B-BF28-8AB83B608265}" type="presParOf" srcId="{13BEE12A-A8DD-4E7A-A8FA-35F23F2EFEA7}" destId="{C55F7C03-4FD6-495A-98CE-3E9865ACE855}" srcOrd="4" destOrd="0" presId="urn:microsoft.com/office/officeart/2005/8/layout/vList2"/>
    <dgm:cxn modelId="{179F8C75-0CB8-4A2B-99A0-8B32708A28FF}" type="presParOf" srcId="{13BEE12A-A8DD-4E7A-A8FA-35F23F2EFEA7}" destId="{3F807936-E1FA-4838-AB08-7760407D5F53}" srcOrd="5" destOrd="0" presId="urn:microsoft.com/office/officeart/2005/8/layout/vList2"/>
    <dgm:cxn modelId="{A003283E-8C91-48B2-8585-F63F4A382999}" type="presParOf" srcId="{13BEE12A-A8DD-4E7A-A8FA-35F23F2EFEA7}" destId="{12FAD7BF-4D1D-4ECF-AF8F-158B9098D4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94946-A463-4DE2-88C1-8A10636E02A9}" type="doc">
      <dgm:prSet loTypeId="urn:microsoft.com/office/officeart/2005/8/layout/process1" loCatId="process" qsTypeId="urn:microsoft.com/office/officeart/2005/8/quickstyle/simple1" qsCatId="simple" csTypeId="urn:microsoft.com/office/officeart/2005/8/colors/accent1_2" csCatId="accent1" phldr="1"/>
      <dgm:spPr/>
    </dgm:pt>
    <dgm:pt modelId="{2950E23F-0468-45E9-9173-D64EA00B751D}">
      <dgm:prSet phldrT="[Text]"/>
      <dgm:spPr/>
      <dgm:t>
        <a:bodyPr/>
        <a:lstStyle/>
        <a:p>
          <a:r>
            <a:rPr lang="en-US"/>
            <a:t>Currently enrolled in HC Percent Based </a:t>
          </a:r>
        </a:p>
      </dgm:t>
    </dgm:pt>
    <dgm:pt modelId="{42855EDE-AB65-4CC9-BEAD-132C2881D85D}" type="parTrans" cxnId="{5AAD9B02-2E4A-427F-8FDA-DAD6EF48A693}">
      <dgm:prSet/>
      <dgm:spPr/>
      <dgm:t>
        <a:bodyPr/>
        <a:lstStyle/>
        <a:p>
          <a:endParaRPr lang="en-US"/>
        </a:p>
      </dgm:t>
    </dgm:pt>
    <dgm:pt modelId="{3926393F-CDB0-4301-8CB7-643B3CB93FCE}" type="sibTrans" cxnId="{5AAD9B02-2E4A-427F-8FDA-DAD6EF48A693}">
      <dgm:prSet/>
      <dgm:spPr/>
      <dgm:t>
        <a:bodyPr/>
        <a:lstStyle/>
        <a:p>
          <a:endParaRPr lang="en-US"/>
        </a:p>
      </dgm:t>
    </dgm:pt>
    <dgm:pt modelId="{424C83DF-0C3B-4566-A681-2D3CEA058765}">
      <dgm:prSet phldrT="[Text]"/>
      <dgm:spPr/>
      <dgm:t>
        <a:bodyPr/>
        <a:lstStyle/>
        <a:p>
          <a:r>
            <a:rPr lang="en-US"/>
            <a:t>Not Eligible for ECOP per PI 25-01, review &amp; discuss FEW</a:t>
          </a:r>
        </a:p>
      </dgm:t>
    </dgm:pt>
    <dgm:pt modelId="{7447E5B2-DD6E-4ADD-818F-67CAFF219CEF}" type="parTrans" cxnId="{EACDD2BC-FC11-4CCE-BE7F-001986EE14BE}">
      <dgm:prSet/>
      <dgm:spPr/>
      <dgm:t>
        <a:bodyPr/>
        <a:lstStyle/>
        <a:p>
          <a:endParaRPr lang="en-US"/>
        </a:p>
      </dgm:t>
    </dgm:pt>
    <dgm:pt modelId="{86E83BA3-CC58-43A6-B4B3-A59B8B20DCBF}" type="sibTrans" cxnId="{EACDD2BC-FC11-4CCE-BE7F-001986EE14BE}">
      <dgm:prSet/>
      <dgm:spPr/>
      <dgm:t>
        <a:bodyPr/>
        <a:lstStyle/>
        <a:p>
          <a:endParaRPr lang="en-US"/>
        </a:p>
      </dgm:t>
    </dgm:pt>
    <dgm:pt modelId="{3F728EDC-96AC-4B89-A699-08DC680FEB35}" type="pres">
      <dgm:prSet presAssocID="{0A694946-A463-4DE2-88C1-8A10636E02A9}" presName="Name0" presStyleCnt="0">
        <dgm:presLayoutVars>
          <dgm:dir/>
          <dgm:resizeHandles val="exact"/>
        </dgm:presLayoutVars>
      </dgm:prSet>
      <dgm:spPr/>
    </dgm:pt>
    <dgm:pt modelId="{78FE3D1E-E43E-4300-91AE-214987B05031}" type="pres">
      <dgm:prSet presAssocID="{2950E23F-0468-45E9-9173-D64EA00B751D}" presName="node" presStyleLbl="node1" presStyleIdx="0" presStyleCnt="2" custLinFactNeighborX="-117" custLinFactNeighborY="-16701">
        <dgm:presLayoutVars>
          <dgm:bulletEnabled val="1"/>
        </dgm:presLayoutVars>
      </dgm:prSet>
      <dgm:spPr/>
    </dgm:pt>
    <dgm:pt modelId="{C47517DE-4D66-4658-9686-AF98E3B42556}" type="pres">
      <dgm:prSet presAssocID="{3926393F-CDB0-4301-8CB7-643B3CB93FCE}" presName="sibTrans" presStyleLbl="sibTrans2D1" presStyleIdx="0" presStyleCnt="1"/>
      <dgm:spPr/>
    </dgm:pt>
    <dgm:pt modelId="{027DCC4A-74C8-4716-BCF4-C5B50E4E4D34}" type="pres">
      <dgm:prSet presAssocID="{3926393F-CDB0-4301-8CB7-643B3CB93FCE}" presName="connectorText" presStyleLbl="sibTrans2D1" presStyleIdx="0" presStyleCnt="1"/>
      <dgm:spPr/>
    </dgm:pt>
    <dgm:pt modelId="{E2A66821-6E94-4A2D-B9D7-AA674A4AF3EF}" type="pres">
      <dgm:prSet presAssocID="{424C83DF-0C3B-4566-A681-2D3CEA058765}" presName="node" presStyleLbl="node1" presStyleIdx="1" presStyleCnt="2">
        <dgm:presLayoutVars>
          <dgm:bulletEnabled val="1"/>
        </dgm:presLayoutVars>
      </dgm:prSet>
      <dgm:spPr/>
    </dgm:pt>
  </dgm:ptLst>
  <dgm:cxnLst>
    <dgm:cxn modelId="{5AAD9B02-2E4A-427F-8FDA-DAD6EF48A693}" srcId="{0A694946-A463-4DE2-88C1-8A10636E02A9}" destId="{2950E23F-0468-45E9-9173-D64EA00B751D}" srcOrd="0" destOrd="0" parTransId="{42855EDE-AB65-4CC9-BEAD-132C2881D85D}" sibTransId="{3926393F-CDB0-4301-8CB7-643B3CB93FCE}"/>
    <dgm:cxn modelId="{86F9906C-2261-42E7-BAB1-47728DF1D301}" type="presOf" srcId="{2950E23F-0468-45E9-9173-D64EA00B751D}" destId="{78FE3D1E-E43E-4300-91AE-214987B05031}" srcOrd="0" destOrd="0" presId="urn:microsoft.com/office/officeart/2005/8/layout/process1"/>
    <dgm:cxn modelId="{3D71B370-6F97-4348-8C08-6099B3CEB6F8}" type="presOf" srcId="{3926393F-CDB0-4301-8CB7-643B3CB93FCE}" destId="{C47517DE-4D66-4658-9686-AF98E3B42556}" srcOrd="0" destOrd="0" presId="urn:microsoft.com/office/officeart/2005/8/layout/process1"/>
    <dgm:cxn modelId="{ACAA46B4-1509-4368-95ED-7B3BDAE230DA}" type="presOf" srcId="{424C83DF-0C3B-4566-A681-2D3CEA058765}" destId="{E2A66821-6E94-4A2D-B9D7-AA674A4AF3EF}" srcOrd="0" destOrd="0" presId="urn:microsoft.com/office/officeart/2005/8/layout/process1"/>
    <dgm:cxn modelId="{EACDD2BC-FC11-4CCE-BE7F-001986EE14BE}" srcId="{0A694946-A463-4DE2-88C1-8A10636E02A9}" destId="{424C83DF-0C3B-4566-A681-2D3CEA058765}" srcOrd="1" destOrd="0" parTransId="{7447E5B2-DD6E-4ADD-818F-67CAFF219CEF}" sibTransId="{86E83BA3-CC58-43A6-B4B3-A59B8B20DCBF}"/>
    <dgm:cxn modelId="{D62E60CD-31A1-4C05-BAE0-82F286C760D4}" type="presOf" srcId="{3926393F-CDB0-4301-8CB7-643B3CB93FCE}" destId="{027DCC4A-74C8-4716-BCF4-C5B50E4E4D34}" srcOrd="1" destOrd="0" presId="urn:microsoft.com/office/officeart/2005/8/layout/process1"/>
    <dgm:cxn modelId="{147BC7E4-4AC6-4E00-80BE-E33DA97C63F3}" type="presOf" srcId="{0A694946-A463-4DE2-88C1-8A10636E02A9}" destId="{3F728EDC-96AC-4B89-A699-08DC680FEB35}" srcOrd="0" destOrd="0" presId="urn:microsoft.com/office/officeart/2005/8/layout/process1"/>
    <dgm:cxn modelId="{114EDB72-147C-4346-B7C1-CCFEDF6D33F0}" type="presParOf" srcId="{3F728EDC-96AC-4B89-A699-08DC680FEB35}" destId="{78FE3D1E-E43E-4300-91AE-214987B05031}" srcOrd="0" destOrd="0" presId="urn:microsoft.com/office/officeart/2005/8/layout/process1"/>
    <dgm:cxn modelId="{586887F8-C120-40B1-BDDC-5F5423AC6159}" type="presParOf" srcId="{3F728EDC-96AC-4B89-A699-08DC680FEB35}" destId="{C47517DE-4D66-4658-9686-AF98E3B42556}" srcOrd="1" destOrd="0" presId="urn:microsoft.com/office/officeart/2005/8/layout/process1"/>
    <dgm:cxn modelId="{488B596D-725E-4A60-AEFF-58D26E46E295}" type="presParOf" srcId="{C47517DE-4D66-4658-9686-AF98E3B42556}" destId="{027DCC4A-74C8-4716-BCF4-C5B50E4E4D34}" srcOrd="0" destOrd="0" presId="urn:microsoft.com/office/officeart/2005/8/layout/process1"/>
    <dgm:cxn modelId="{978A74BB-5EFD-43BF-8AE7-3F238DF4CFCE}" type="presParOf" srcId="{3F728EDC-96AC-4B89-A699-08DC680FEB35}" destId="{E2A66821-6E94-4A2D-B9D7-AA674A4AF3E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94946-A463-4DE2-88C1-8A10636E02A9}" type="doc">
      <dgm:prSet loTypeId="urn:microsoft.com/office/officeart/2005/8/layout/process1" loCatId="process" qsTypeId="urn:microsoft.com/office/officeart/2005/8/quickstyle/simple1" qsCatId="simple" csTypeId="urn:microsoft.com/office/officeart/2005/8/colors/accent1_2" csCatId="accent1" phldr="1"/>
      <dgm:spPr/>
    </dgm:pt>
    <dgm:pt modelId="{2950E23F-0468-45E9-9173-D64EA00B751D}">
      <dgm:prSet phldrT="[Text]"/>
      <dgm:spPr/>
      <dgm:t>
        <a:bodyPr/>
        <a:lstStyle/>
        <a:p>
          <a:r>
            <a:rPr lang="en-US"/>
            <a:t>Has MassHealth*</a:t>
          </a:r>
        </a:p>
      </dgm:t>
    </dgm:pt>
    <dgm:pt modelId="{42855EDE-AB65-4CC9-BEAD-132C2881D85D}" type="parTrans" cxnId="{5AAD9B02-2E4A-427F-8FDA-DAD6EF48A693}">
      <dgm:prSet/>
      <dgm:spPr/>
      <dgm:t>
        <a:bodyPr/>
        <a:lstStyle/>
        <a:p>
          <a:endParaRPr lang="en-US"/>
        </a:p>
      </dgm:t>
    </dgm:pt>
    <dgm:pt modelId="{3926393F-CDB0-4301-8CB7-643B3CB93FCE}" type="sibTrans" cxnId="{5AAD9B02-2E4A-427F-8FDA-DAD6EF48A693}">
      <dgm:prSet/>
      <dgm:spPr/>
      <dgm:t>
        <a:bodyPr/>
        <a:lstStyle/>
        <a:p>
          <a:endParaRPr lang="en-US"/>
        </a:p>
      </dgm:t>
    </dgm:pt>
    <dgm:pt modelId="{424C83DF-0C3B-4566-A681-2D3CEA058765}">
      <dgm:prSet phldrT="[Text]"/>
      <dgm:spPr/>
      <dgm:t>
        <a:bodyPr/>
        <a:lstStyle/>
        <a:p>
          <a:r>
            <a:rPr lang="en-US"/>
            <a:t>Confirm benefit in EVS, encourage to apply for Frail Elder Waiver</a:t>
          </a:r>
        </a:p>
      </dgm:t>
    </dgm:pt>
    <dgm:pt modelId="{7447E5B2-DD6E-4ADD-818F-67CAFF219CEF}" type="parTrans" cxnId="{EACDD2BC-FC11-4CCE-BE7F-001986EE14BE}">
      <dgm:prSet/>
      <dgm:spPr/>
      <dgm:t>
        <a:bodyPr/>
        <a:lstStyle/>
        <a:p>
          <a:endParaRPr lang="en-US"/>
        </a:p>
      </dgm:t>
    </dgm:pt>
    <dgm:pt modelId="{86E83BA3-CC58-43A6-B4B3-A59B8B20DCBF}" type="sibTrans" cxnId="{EACDD2BC-FC11-4CCE-BE7F-001986EE14BE}">
      <dgm:prSet/>
      <dgm:spPr/>
      <dgm:t>
        <a:bodyPr/>
        <a:lstStyle/>
        <a:p>
          <a:endParaRPr lang="en-US"/>
        </a:p>
      </dgm:t>
    </dgm:pt>
    <dgm:pt modelId="{3F728EDC-96AC-4B89-A699-08DC680FEB35}" type="pres">
      <dgm:prSet presAssocID="{0A694946-A463-4DE2-88C1-8A10636E02A9}" presName="Name0" presStyleCnt="0">
        <dgm:presLayoutVars>
          <dgm:dir/>
          <dgm:resizeHandles val="exact"/>
        </dgm:presLayoutVars>
      </dgm:prSet>
      <dgm:spPr/>
    </dgm:pt>
    <dgm:pt modelId="{78FE3D1E-E43E-4300-91AE-214987B05031}" type="pres">
      <dgm:prSet presAssocID="{2950E23F-0468-45E9-9173-D64EA00B751D}" presName="node" presStyleLbl="node1" presStyleIdx="0" presStyleCnt="2">
        <dgm:presLayoutVars>
          <dgm:bulletEnabled val="1"/>
        </dgm:presLayoutVars>
      </dgm:prSet>
      <dgm:spPr/>
    </dgm:pt>
    <dgm:pt modelId="{C47517DE-4D66-4658-9686-AF98E3B42556}" type="pres">
      <dgm:prSet presAssocID="{3926393F-CDB0-4301-8CB7-643B3CB93FCE}" presName="sibTrans" presStyleLbl="sibTrans2D1" presStyleIdx="0" presStyleCnt="1"/>
      <dgm:spPr/>
    </dgm:pt>
    <dgm:pt modelId="{027DCC4A-74C8-4716-BCF4-C5B50E4E4D34}" type="pres">
      <dgm:prSet presAssocID="{3926393F-CDB0-4301-8CB7-643B3CB93FCE}" presName="connectorText" presStyleLbl="sibTrans2D1" presStyleIdx="0" presStyleCnt="1"/>
      <dgm:spPr/>
    </dgm:pt>
    <dgm:pt modelId="{E2A66821-6E94-4A2D-B9D7-AA674A4AF3EF}" type="pres">
      <dgm:prSet presAssocID="{424C83DF-0C3B-4566-A681-2D3CEA058765}" presName="node" presStyleLbl="node1" presStyleIdx="1" presStyleCnt="2">
        <dgm:presLayoutVars>
          <dgm:bulletEnabled val="1"/>
        </dgm:presLayoutVars>
      </dgm:prSet>
      <dgm:spPr/>
    </dgm:pt>
  </dgm:ptLst>
  <dgm:cxnLst>
    <dgm:cxn modelId="{5AAD9B02-2E4A-427F-8FDA-DAD6EF48A693}" srcId="{0A694946-A463-4DE2-88C1-8A10636E02A9}" destId="{2950E23F-0468-45E9-9173-D64EA00B751D}" srcOrd="0" destOrd="0" parTransId="{42855EDE-AB65-4CC9-BEAD-132C2881D85D}" sibTransId="{3926393F-CDB0-4301-8CB7-643B3CB93FCE}"/>
    <dgm:cxn modelId="{86F9906C-2261-42E7-BAB1-47728DF1D301}" type="presOf" srcId="{2950E23F-0468-45E9-9173-D64EA00B751D}" destId="{78FE3D1E-E43E-4300-91AE-214987B05031}" srcOrd="0" destOrd="0" presId="urn:microsoft.com/office/officeart/2005/8/layout/process1"/>
    <dgm:cxn modelId="{3D71B370-6F97-4348-8C08-6099B3CEB6F8}" type="presOf" srcId="{3926393F-CDB0-4301-8CB7-643B3CB93FCE}" destId="{C47517DE-4D66-4658-9686-AF98E3B42556}" srcOrd="0" destOrd="0" presId="urn:microsoft.com/office/officeart/2005/8/layout/process1"/>
    <dgm:cxn modelId="{ACAA46B4-1509-4368-95ED-7B3BDAE230DA}" type="presOf" srcId="{424C83DF-0C3B-4566-A681-2D3CEA058765}" destId="{E2A66821-6E94-4A2D-B9D7-AA674A4AF3EF}" srcOrd="0" destOrd="0" presId="urn:microsoft.com/office/officeart/2005/8/layout/process1"/>
    <dgm:cxn modelId="{EACDD2BC-FC11-4CCE-BE7F-001986EE14BE}" srcId="{0A694946-A463-4DE2-88C1-8A10636E02A9}" destId="{424C83DF-0C3B-4566-A681-2D3CEA058765}" srcOrd="1" destOrd="0" parTransId="{7447E5B2-DD6E-4ADD-818F-67CAFF219CEF}" sibTransId="{86E83BA3-CC58-43A6-B4B3-A59B8B20DCBF}"/>
    <dgm:cxn modelId="{D62E60CD-31A1-4C05-BAE0-82F286C760D4}" type="presOf" srcId="{3926393F-CDB0-4301-8CB7-643B3CB93FCE}" destId="{027DCC4A-74C8-4716-BCF4-C5B50E4E4D34}" srcOrd="1" destOrd="0" presId="urn:microsoft.com/office/officeart/2005/8/layout/process1"/>
    <dgm:cxn modelId="{147BC7E4-4AC6-4E00-80BE-E33DA97C63F3}" type="presOf" srcId="{0A694946-A463-4DE2-88C1-8A10636E02A9}" destId="{3F728EDC-96AC-4B89-A699-08DC680FEB35}" srcOrd="0" destOrd="0" presId="urn:microsoft.com/office/officeart/2005/8/layout/process1"/>
    <dgm:cxn modelId="{114EDB72-147C-4346-B7C1-CCFEDF6D33F0}" type="presParOf" srcId="{3F728EDC-96AC-4B89-A699-08DC680FEB35}" destId="{78FE3D1E-E43E-4300-91AE-214987B05031}" srcOrd="0" destOrd="0" presId="urn:microsoft.com/office/officeart/2005/8/layout/process1"/>
    <dgm:cxn modelId="{586887F8-C120-40B1-BDDC-5F5423AC6159}" type="presParOf" srcId="{3F728EDC-96AC-4B89-A699-08DC680FEB35}" destId="{C47517DE-4D66-4658-9686-AF98E3B42556}" srcOrd="1" destOrd="0" presId="urn:microsoft.com/office/officeart/2005/8/layout/process1"/>
    <dgm:cxn modelId="{488B596D-725E-4A60-AEFF-58D26E46E295}" type="presParOf" srcId="{C47517DE-4D66-4658-9686-AF98E3B42556}" destId="{027DCC4A-74C8-4716-BCF4-C5B50E4E4D34}" srcOrd="0" destOrd="0" presId="urn:microsoft.com/office/officeart/2005/8/layout/process1"/>
    <dgm:cxn modelId="{978A74BB-5EFD-43BF-8AE7-3F238DF4CFCE}" type="presParOf" srcId="{3F728EDC-96AC-4B89-A699-08DC680FEB35}" destId="{E2A66821-6E94-4A2D-B9D7-AA674A4AF3EF}"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94946-A463-4DE2-88C1-8A10636E02A9}" type="doc">
      <dgm:prSet loTypeId="urn:microsoft.com/office/officeart/2005/8/layout/process1" loCatId="process" qsTypeId="urn:microsoft.com/office/officeart/2005/8/quickstyle/simple1" qsCatId="simple" csTypeId="urn:microsoft.com/office/officeart/2005/8/colors/accent1_2" csCatId="accent1" phldr="1"/>
      <dgm:spPr/>
    </dgm:pt>
    <dgm:pt modelId="{2950E23F-0468-45E9-9173-D64EA00B751D}">
      <dgm:prSet phldrT="[Text]"/>
      <dgm:spPr/>
      <dgm:t>
        <a:bodyPr/>
        <a:lstStyle/>
        <a:p>
          <a:pPr rtl="0"/>
          <a:r>
            <a:rPr lang="en-US"/>
            <a:t>Currently inpatient </a:t>
          </a:r>
          <a:r>
            <a:rPr lang="en-US">
              <a:latin typeface="Corbel" panose="020B0503020204020204"/>
            </a:rPr>
            <a:t>without a</a:t>
          </a:r>
          <a:r>
            <a:rPr lang="en-US"/>
            <a:t> </a:t>
          </a:r>
          <a:r>
            <a:rPr lang="en-US">
              <a:latin typeface="Corbel" panose="020B0503020204020204"/>
            </a:rPr>
            <a:t>known</a:t>
          </a:r>
          <a:r>
            <a:rPr lang="en-US"/>
            <a:t> discharge date</a:t>
          </a:r>
        </a:p>
      </dgm:t>
    </dgm:pt>
    <dgm:pt modelId="{42855EDE-AB65-4CC9-BEAD-132C2881D85D}" type="parTrans" cxnId="{5AAD9B02-2E4A-427F-8FDA-DAD6EF48A693}">
      <dgm:prSet/>
      <dgm:spPr/>
      <dgm:t>
        <a:bodyPr/>
        <a:lstStyle/>
        <a:p>
          <a:endParaRPr lang="en-US"/>
        </a:p>
      </dgm:t>
    </dgm:pt>
    <dgm:pt modelId="{3926393F-CDB0-4301-8CB7-643B3CB93FCE}" type="sibTrans" cxnId="{5AAD9B02-2E4A-427F-8FDA-DAD6EF48A693}">
      <dgm:prSet/>
      <dgm:spPr/>
      <dgm:t>
        <a:bodyPr/>
        <a:lstStyle/>
        <a:p>
          <a:endParaRPr lang="en-US"/>
        </a:p>
      </dgm:t>
    </dgm:pt>
    <dgm:pt modelId="{424C83DF-0C3B-4566-A681-2D3CEA058765}">
      <dgm:prSet phldrT="[Text]"/>
      <dgm:spPr/>
      <dgm:t>
        <a:bodyPr/>
        <a:lstStyle/>
        <a:p>
          <a:r>
            <a:rPr lang="en-US"/>
            <a:t>Continue engagement with consumer, make appropriate referrals once discharge date is known</a:t>
          </a:r>
        </a:p>
      </dgm:t>
    </dgm:pt>
    <dgm:pt modelId="{7447E5B2-DD6E-4ADD-818F-67CAFF219CEF}" type="parTrans" cxnId="{EACDD2BC-FC11-4CCE-BE7F-001986EE14BE}">
      <dgm:prSet/>
      <dgm:spPr/>
      <dgm:t>
        <a:bodyPr/>
        <a:lstStyle/>
        <a:p>
          <a:endParaRPr lang="en-US"/>
        </a:p>
      </dgm:t>
    </dgm:pt>
    <dgm:pt modelId="{86E83BA3-CC58-43A6-B4B3-A59B8B20DCBF}" type="sibTrans" cxnId="{EACDD2BC-FC11-4CCE-BE7F-001986EE14BE}">
      <dgm:prSet/>
      <dgm:spPr/>
      <dgm:t>
        <a:bodyPr/>
        <a:lstStyle/>
        <a:p>
          <a:endParaRPr lang="en-US"/>
        </a:p>
      </dgm:t>
    </dgm:pt>
    <dgm:pt modelId="{3F728EDC-96AC-4B89-A699-08DC680FEB35}" type="pres">
      <dgm:prSet presAssocID="{0A694946-A463-4DE2-88C1-8A10636E02A9}" presName="Name0" presStyleCnt="0">
        <dgm:presLayoutVars>
          <dgm:dir/>
          <dgm:resizeHandles val="exact"/>
        </dgm:presLayoutVars>
      </dgm:prSet>
      <dgm:spPr/>
    </dgm:pt>
    <dgm:pt modelId="{78FE3D1E-E43E-4300-91AE-214987B05031}" type="pres">
      <dgm:prSet presAssocID="{2950E23F-0468-45E9-9173-D64EA00B751D}" presName="node" presStyleLbl="node1" presStyleIdx="0" presStyleCnt="2">
        <dgm:presLayoutVars>
          <dgm:bulletEnabled val="1"/>
        </dgm:presLayoutVars>
      </dgm:prSet>
      <dgm:spPr/>
    </dgm:pt>
    <dgm:pt modelId="{C47517DE-4D66-4658-9686-AF98E3B42556}" type="pres">
      <dgm:prSet presAssocID="{3926393F-CDB0-4301-8CB7-643B3CB93FCE}" presName="sibTrans" presStyleLbl="sibTrans2D1" presStyleIdx="0" presStyleCnt="1"/>
      <dgm:spPr/>
    </dgm:pt>
    <dgm:pt modelId="{027DCC4A-74C8-4716-BCF4-C5B50E4E4D34}" type="pres">
      <dgm:prSet presAssocID="{3926393F-CDB0-4301-8CB7-643B3CB93FCE}" presName="connectorText" presStyleLbl="sibTrans2D1" presStyleIdx="0" presStyleCnt="1"/>
      <dgm:spPr/>
    </dgm:pt>
    <dgm:pt modelId="{E2A66821-6E94-4A2D-B9D7-AA674A4AF3EF}" type="pres">
      <dgm:prSet presAssocID="{424C83DF-0C3B-4566-A681-2D3CEA058765}" presName="node" presStyleLbl="node1" presStyleIdx="1" presStyleCnt="2">
        <dgm:presLayoutVars>
          <dgm:bulletEnabled val="1"/>
        </dgm:presLayoutVars>
      </dgm:prSet>
      <dgm:spPr/>
    </dgm:pt>
  </dgm:ptLst>
  <dgm:cxnLst>
    <dgm:cxn modelId="{5AAD9B02-2E4A-427F-8FDA-DAD6EF48A693}" srcId="{0A694946-A463-4DE2-88C1-8A10636E02A9}" destId="{2950E23F-0468-45E9-9173-D64EA00B751D}" srcOrd="0" destOrd="0" parTransId="{42855EDE-AB65-4CC9-BEAD-132C2881D85D}" sibTransId="{3926393F-CDB0-4301-8CB7-643B3CB93FCE}"/>
    <dgm:cxn modelId="{86F9906C-2261-42E7-BAB1-47728DF1D301}" type="presOf" srcId="{2950E23F-0468-45E9-9173-D64EA00B751D}" destId="{78FE3D1E-E43E-4300-91AE-214987B05031}" srcOrd="0" destOrd="0" presId="urn:microsoft.com/office/officeart/2005/8/layout/process1"/>
    <dgm:cxn modelId="{3D71B370-6F97-4348-8C08-6099B3CEB6F8}" type="presOf" srcId="{3926393F-CDB0-4301-8CB7-643B3CB93FCE}" destId="{C47517DE-4D66-4658-9686-AF98E3B42556}" srcOrd="0" destOrd="0" presId="urn:microsoft.com/office/officeart/2005/8/layout/process1"/>
    <dgm:cxn modelId="{ACAA46B4-1509-4368-95ED-7B3BDAE230DA}" type="presOf" srcId="{424C83DF-0C3B-4566-A681-2D3CEA058765}" destId="{E2A66821-6E94-4A2D-B9D7-AA674A4AF3EF}" srcOrd="0" destOrd="0" presId="urn:microsoft.com/office/officeart/2005/8/layout/process1"/>
    <dgm:cxn modelId="{EACDD2BC-FC11-4CCE-BE7F-001986EE14BE}" srcId="{0A694946-A463-4DE2-88C1-8A10636E02A9}" destId="{424C83DF-0C3B-4566-A681-2D3CEA058765}" srcOrd="1" destOrd="0" parTransId="{7447E5B2-DD6E-4ADD-818F-67CAFF219CEF}" sibTransId="{86E83BA3-CC58-43A6-B4B3-A59B8B20DCBF}"/>
    <dgm:cxn modelId="{D62E60CD-31A1-4C05-BAE0-82F286C760D4}" type="presOf" srcId="{3926393F-CDB0-4301-8CB7-643B3CB93FCE}" destId="{027DCC4A-74C8-4716-BCF4-C5B50E4E4D34}" srcOrd="1" destOrd="0" presId="urn:microsoft.com/office/officeart/2005/8/layout/process1"/>
    <dgm:cxn modelId="{147BC7E4-4AC6-4E00-80BE-E33DA97C63F3}" type="presOf" srcId="{0A694946-A463-4DE2-88C1-8A10636E02A9}" destId="{3F728EDC-96AC-4B89-A699-08DC680FEB35}" srcOrd="0" destOrd="0" presId="urn:microsoft.com/office/officeart/2005/8/layout/process1"/>
    <dgm:cxn modelId="{114EDB72-147C-4346-B7C1-CCFEDF6D33F0}" type="presParOf" srcId="{3F728EDC-96AC-4B89-A699-08DC680FEB35}" destId="{78FE3D1E-E43E-4300-91AE-214987B05031}" srcOrd="0" destOrd="0" presId="urn:microsoft.com/office/officeart/2005/8/layout/process1"/>
    <dgm:cxn modelId="{586887F8-C120-40B1-BDDC-5F5423AC6159}" type="presParOf" srcId="{3F728EDC-96AC-4B89-A699-08DC680FEB35}" destId="{C47517DE-4D66-4658-9686-AF98E3B42556}" srcOrd="1" destOrd="0" presId="urn:microsoft.com/office/officeart/2005/8/layout/process1"/>
    <dgm:cxn modelId="{488B596D-725E-4A60-AEFF-58D26E46E295}" type="presParOf" srcId="{C47517DE-4D66-4658-9686-AF98E3B42556}" destId="{027DCC4A-74C8-4716-BCF4-C5B50E4E4D34}" srcOrd="0" destOrd="0" presId="urn:microsoft.com/office/officeart/2005/8/layout/process1"/>
    <dgm:cxn modelId="{978A74BB-5EFD-43BF-8AE7-3F238DF4CFCE}" type="presParOf" srcId="{3F728EDC-96AC-4B89-A699-08DC680FEB35}" destId="{E2A66821-6E94-4A2D-B9D7-AA674A4AF3EF}"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694946-A463-4DE2-88C1-8A10636E02A9}" type="doc">
      <dgm:prSet loTypeId="urn:microsoft.com/office/officeart/2005/8/layout/process1" loCatId="process" qsTypeId="urn:microsoft.com/office/officeart/2005/8/quickstyle/simple1" qsCatId="simple" csTypeId="urn:microsoft.com/office/officeart/2005/8/colors/accent1_2" csCatId="accent1" phldr="1"/>
      <dgm:spPr/>
    </dgm:pt>
    <dgm:pt modelId="{2950E23F-0468-45E9-9173-D64EA00B751D}">
      <dgm:prSet phldrT="[Text]"/>
      <dgm:spPr/>
      <dgm:t>
        <a:bodyPr/>
        <a:lstStyle/>
        <a:p>
          <a:pPr rtl="0"/>
          <a:r>
            <a:rPr lang="en-US"/>
            <a:t>Automatic referral to ECOP when PC </a:t>
          </a:r>
          <a:r>
            <a:rPr lang="en-US">
              <a:latin typeface="Corbel" panose="020B0503020204020204"/>
            </a:rPr>
            <a:t>need is identified</a:t>
          </a:r>
          <a:endParaRPr lang="en-US"/>
        </a:p>
      </dgm:t>
    </dgm:pt>
    <dgm:pt modelId="{42855EDE-AB65-4CC9-BEAD-132C2881D85D}" type="parTrans" cxnId="{5AAD9B02-2E4A-427F-8FDA-DAD6EF48A693}">
      <dgm:prSet/>
      <dgm:spPr/>
      <dgm:t>
        <a:bodyPr/>
        <a:lstStyle/>
        <a:p>
          <a:endParaRPr lang="en-US"/>
        </a:p>
      </dgm:t>
    </dgm:pt>
    <dgm:pt modelId="{3926393F-CDB0-4301-8CB7-643B3CB93FCE}" type="sibTrans" cxnId="{5AAD9B02-2E4A-427F-8FDA-DAD6EF48A693}">
      <dgm:prSet/>
      <dgm:spPr/>
      <dgm:t>
        <a:bodyPr/>
        <a:lstStyle/>
        <a:p>
          <a:endParaRPr lang="en-US"/>
        </a:p>
      </dgm:t>
    </dgm:pt>
    <dgm:pt modelId="{424C83DF-0C3B-4566-A681-2D3CEA058765}">
      <dgm:prSet phldrT="[Text]"/>
      <dgm:spPr/>
      <dgm:t>
        <a:bodyPr/>
        <a:lstStyle/>
        <a:p>
          <a:r>
            <a:rPr lang="en-US"/>
            <a:t>Need for PC does not automatically initiate ECOP referral. Need for services must be 2x HC POS</a:t>
          </a:r>
        </a:p>
      </dgm:t>
    </dgm:pt>
    <dgm:pt modelId="{7447E5B2-DD6E-4ADD-818F-67CAFF219CEF}" type="parTrans" cxnId="{EACDD2BC-FC11-4CCE-BE7F-001986EE14BE}">
      <dgm:prSet/>
      <dgm:spPr/>
      <dgm:t>
        <a:bodyPr/>
        <a:lstStyle/>
        <a:p>
          <a:endParaRPr lang="en-US"/>
        </a:p>
      </dgm:t>
    </dgm:pt>
    <dgm:pt modelId="{86E83BA3-CC58-43A6-B4B3-A59B8B20DCBF}" type="sibTrans" cxnId="{EACDD2BC-FC11-4CCE-BE7F-001986EE14BE}">
      <dgm:prSet/>
      <dgm:spPr/>
      <dgm:t>
        <a:bodyPr/>
        <a:lstStyle/>
        <a:p>
          <a:endParaRPr lang="en-US"/>
        </a:p>
      </dgm:t>
    </dgm:pt>
    <dgm:pt modelId="{3F728EDC-96AC-4B89-A699-08DC680FEB35}" type="pres">
      <dgm:prSet presAssocID="{0A694946-A463-4DE2-88C1-8A10636E02A9}" presName="Name0" presStyleCnt="0">
        <dgm:presLayoutVars>
          <dgm:dir/>
          <dgm:resizeHandles val="exact"/>
        </dgm:presLayoutVars>
      </dgm:prSet>
      <dgm:spPr/>
    </dgm:pt>
    <dgm:pt modelId="{78FE3D1E-E43E-4300-91AE-214987B05031}" type="pres">
      <dgm:prSet presAssocID="{2950E23F-0468-45E9-9173-D64EA00B751D}" presName="node" presStyleLbl="node1" presStyleIdx="0" presStyleCnt="2">
        <dgm:presLayoutVars>
          <dgm:bulletEnabled val="1"/>
        </dgm:presLayoutVars>
      </dgm:prSet>
      <dgm:spPr/>
    </dgm:pt>
    <dgm:pt modelId="{C47517DE-4D66-4658-9686-AF98E3B42556}" type="pres">
      <dgm:prSet presAssocID="{3926393F-CDB0-4301-8CB7-643B3CB93FCE}" presName="sibTrans" presStyleLbl="sibTrans2D1" presStyleIdx="0" presStyleCnt="1"/>
      <dgm:spPr/>
    </dgm:pt>
    <dgm:pt modelId="{027DCC4A-74C8-4716-BCF4-C5B50E4E4D34}" type="pres">
      <dgm:prSet presAssocID="{3926393F-CDB0-4301-8CB7-643B3CB93FCE}" presName="connectorText" presStyleLbl="sibTrans2D1" presStyleIdx="0" presStyleCnt="1"/>
      <dgm:spPr/>
    </dgm:pt>
    <dgm:pt modelId="{E2A66821-6E94-4A2D-B9D7-AA674A4AF3EF}" type="pres">
      <dgm:prSet presAssocID="{424C83DF-0C3B-4566-A681-2D3CEA058765}" presName="node" presStyleLbl="node1" presStyleIdx="1" presStyleCnt="2">
        <dgm:presLayoutVars>
          <dgm:bulletEnabled val="1"/>
        </dgm:presLayoutVars>
      </dgm:prSet>
      <dgm:spPr/>
    </dgm:pt>
  </dgm:ptLst>
  <dgm:cxnLst>
    <dgm:cxn modelId="{5AAD9B02-2E4A-427F-8FDA-DAD6EF48A693}" srcId="{0A694946-A463-4DE2-88C1-8A10636E02A9}" destId="{2950E23F-0468-45E9-9173-D64EA00B751D}" srcOrd="0" destOrd="0" parTransId="{42855EDE-AB65-4CC9-BEAD-132C2881D85D}" sibTransId="{3926393F-CDB0-4301-8CB7-643B3CB93FCE}"/>
    <dgm:cxn modelId="{86F9906C-2261-42E7-BAB1-47728DF1D301}" type="presOf" srcId="{2950E23F-0468-45E9-9173-D64EA00B751D}" destId="{78FE3D1E-E43E-4300-91AE-214987B05031}" srcOrd="0" destOrd="0" presId="urn:microsoft.com/office/officeart/2005/8/layout/process1"/>
    <dgm:cxn modelId="{3D71B370-6F97-4348-8C08-6099B3CEB6F8}" type="presOf" srcId="{3926393F-CDB0-4301-8CB7-643B3CB93FCE}" destId="{C47517DE-4D66-4658-9686-AF98E3B42556}" srcOrd="0" destOrd="0" presId="urn:microsoft.com/office/officeart/2005/8/layout/process1"/>
    <dgm:cxn modelId="{ACAA46B4-1509-4368-95ED-7B3BDAE230DA}" type="presOf" srcId="{424C83DF-0C3B-4566-A681-2D3CEA058765}" destId="{E2A66821-6E94-4A2D-B9D7-AA674A4AF3EF}" srcOrd="0" destOrd="0" presId="urn:microsoft.com/office/officeart/2005/8/layout/process1"/>
    <dgm:cxn modelId="{EACDD2BC-FC11-4CCE-BE7F-001986EE14BE}" srcId="{0A694946-A463-4DE2-88C1-8A10636E02A9}" destId="{424C83DF-0C3B-4566-A681-2D3CEA058765}" srcOrd="1" destOrd="0" parTransId="{7447E5B2-DD6E-4ADD-818F-67CAFF219CEF}" sibTransId="{86E83BA3-CC58-43A6-B4B3-A59B8B20DCBF}"/>
    <dgm:cxn modelId="{D62E60CD-31A1-4C05-BAE0-82F286C760D4}" type="presOf" srcId="{3926393F-CDB0-4301-8CB7-643B3CB93FCE}" destId="{027DCC4A-74C8-4716-BCF4-C5B50E4E4D34}" srcOrd="1" destOrd="0" presId="urn:microsoft.com/office/officeart/2005/8/layout/process1"/>
    <dgm:cxn modelId="{147BC7E4-4AC6-4E00-80BE-E33DA97C63F3}" type="presOf" srcId="{0A694946-A463-4DE2-88C1-8A10636E02A9}" destId="{3F728EDC-96AC-4B89-A699-08DC680FEB35}" srcOrd="0" destOrd="0" presId="urn:microsoft.com/office/officeart/2005/8/layout/process1"/>
    <dgm:cxn modelId="{114EDB72-147C-4346-B7C1-CCFEDF6D33F0}" type="presParOf" srcId="{3F728EDC-96AC-4B89-A699-08DC680FEB35}" destId="{78FE3D1E-E43E-4300-91AE-214987B05031}" srcOrd="0" destOrd="0" presId="urn:microsoft.com/office/officeart/2005/8/layout/process1"/>
    <dgm:cxn modelId="{586887F8-C120-40B1-BDDC-5F5423AC6159}" type="presParOf" srcId="{3F728EDC-96AC-4B89-A699-08DC680FEB35}" destId="{C47517DE-4D66-4658-9686-AF98E3B42556}" srcOrd="1" destOrd="0" presId="urn:microsoft.com/office/officeart/2005/8/layout/process1"/>
    <dgm:cxn modelId="{488B596D-725E-4A60-AEFF-58D26E46E295}" type="presParOf" srcId="{C47517DE-4D66-4658-9686-AF98E3B42556}" destId="{027DCC4A-74C8-4716-BCF4-C5B50E4E4D34}" srcOrd="0" destOrd="0" presId="urn:microsoft.com/office/officeart/2005/8/layout/process1"/>
    <dgm:cxn modelId="{978A74BB-5EFD-43BF-8AE7-3F238DF4CFCE}" type="presParOf" srcId="{3F728EDC-96AC-4B89-A699-08DC680FEB35}" destId="{E2A66821-6E94-4A2D-B9D7-AA674A4AF3EF}"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32F20B-1E51-4D79-B7B9-A7873D820EC1}" type="doc">
      <dgm:prSet loTypeId="urn:microsoft.com/office/officeart/2005/8/layout/process2" loCatId="process" qsTypeId="urn:microsoft.com/office/officeart/2005/8/quickstyle/simple1" qsCatId="simple" csTypeId="urn:microsoft.com/office/officeart/2005/8/colors/accent1_3" csCatId="accent1" phldr="1"/>
      <dgm:spPr/>
    </dgm:pt>
    <dgm:pt modelId="{C49BDEC7-2687-4676-9443-835E8714BF42}">
      <dgm:prSet phldrT="[Text]" phldr="0" custT="1"/>
      <dgm:spPr/>
      <dgm:t>
        <a:bodyPr/>
        <a:lstStyle/>
        <a:p>
          <a:pPr rtl="0"/>
          <a:r>
            <a:rPr lang="en-US" sz="1800" b="0" u="sng">
              <a:latin typeface="Corbel"/>
              <a:ea typeface="Calibri"/>
              <a:cs typeface="Calibri"/>
            </a:rPr>
            <a:t>Example 1</a:t>
          </a:r>
          <a:r>
            <a:rPr lang="en-US" sz="1800" b="0">
              <a:latin typeface="Corbel"/>
              <a:ea typeface="Calibri"/>
              <a:cs typeface="Calibri"/>
            </a:rPr>
            <a:t>: Personal Care is identified as an assessed need</a:t>
          </a:r>
          <a:endParaRPr lang="en-US" sz="1800"/>
        </a:p>
      </dgm:t>
    </dgm:pt>
    <dgm:pt modelId="{8EF8764F-7494-467F-BDBA-2774879355AA}" type="parTrans" cxnId="{311DB850-9421-4896-8AE5-D6DE12D463EF}">
      <dgm:prSet/>
      <dgm:spPr/>
      <dgm:t>
        <a:bodyPr/>
        <a:lstStyle/>
        <a:p>
          <a:endParaRPr lang="en-US"/>
        </a:p>
      </dgm:t>
    </dgm:pt>
    <dgm:pt modelId="{5BE29E24-4C5F-46AE-AE93-EC7062817C0F}" type="sibTrans" cxnId="{311DB850-9421-4896-8AE5-D6DE12D463EF}">
      <dgm:prSet/>
      <dgm:spPr/>
      <dgm:t>
        <a:bodyPr/>
        <a:lstStyle/>
        <a:p>
          <a:endParaRPr lang="en-US"/>
        </a:p>
      </dgm:t>
    </dgm:pt>
    <dgm:pt modelId="{DF5BA216-3F59-4A8E-9657-8FDF141EBAD5}">
      <dgm:prSet phldrT="[Text]" phldr="0"/>
      <dgm:spPr/>
      <dgm:t>
        <a:bodyPr/>
        <a:lstStyle/>
        <a:p>
          <a:pPr rtl="0"/>
          <a:r>
            <a:rPr lang="en-US">
              <a:latin typeface="Corbel"/>
              <a:ea typeface="Calibri"/>
              <a:cs typeface="Calibri"/>
            </a:rPr>
            <a:t>Interdisciplinary Case Conference with RN,  to adjust care plan services as needed. RN PC assessment may be required if consumer has not been seen recently by RN for PC assessment</a:t>
          </a:r>
        </a:p>
      </dgm:t>
    </dgm:pt>
    <dgm:pt modelId="{DC28F7DD-4D03-42C1-81D3-09904E698958}" type="parTrans" cxnId="{6DE38527-EF89-4D6B-BEF4-60ED6BCB6A61}">
      <dgm:prSet/>
      <dgm:spPr/>
      <dgm:t>
        <a:bodyPr/>
        <a:lstStyle/>
        <a:p>
          <a:endParaRPr lang="en-US"/>
        </a:p>
      </dgm:t>
    </dgm:pt>
    <dgm:pt modelId="{F6D04ECC-FF6C-4EBC-AC79-B55DE3F0192B}" type="sibTrans" cxnId="{6DE38527-EF89-4D6B-BEF4-60ED6BCB6A61}">
      <dgm:prSet/>
      <dgm:spPr/>
      <dgm:t>
        <a:bodyPr/>
        <a:lstStyle/>
        <a:p>
          <a:endParaRPr lang="en-US"/>
        </a:p>
      </dgm:t>
    </dgm:pt>
    <dgm:pt modelId="{E7FD6633-4246-406D-8AA6-D474D485C80B}">
      <dgm:prSet phldrT="[Text]" phldr="0" custT="1"/>
      <dgm:spPr/>
      <dgm:t>
        <a:bodyPr/>
        <a:lstStyle/>
        <a:p>
          <a:pPr rtl="0"/>
          <a:r>
            <a:rPr lang="en-US" sz="1600">
              <a:latin typeface="Corbel"/>
              <a:ea typeface="Calibri"/>
              <a:cs typeface="Calibri"/>
            </a:rPr>
            <a:t>Ex. Decrease HM or Companion </a:t>
          </a:r>
          <a:r>
            <a:rPr lang="en-US" sz="1600" err="1">
              <a:latin typeface="Corbel"/>
              <a:ea typeface="Calibri"/>
              <a:cs typeface="Calibri"/>
            </a:rPr>
            <a:t>hrs</a:t>
          </a:r>
          <a:r>
            <a:rPr lang="en-US" sz="1600">
              <a:latin typeface="Corbel"/>
              <a:ea typeface="Calibri"/>
              <a:cs typeface="Calibri"/>
            </a:rPr>
            <a:t> to accommodate PC</a:t>
          </a:r>
        </a:p>
      </dgm:t>
    </dgm:pt>
    <dgm:pt modelId="{D8EEC5D4-3531-42F7-8EAD-8E688073B2AC}" type="parTrans" cxnId="{43444F68-C460-421A-9D61-11CC070363C1}">
      <dgm:prSet/>
      <dgm:spPr/>
      <dgm:t>
        <a:bodyPr/>
        <a:lstStyle/>
        <a:p>
          <a:endParaRPr lang="en-US"/>
        </a:p>
      </dgm:t>
    </dgm:pt>
    <dgm:pt modelId="{89F0E1CC-759C-49F0-9B74-0CB5ECEBC5C2}" type="sibTrans" cxnId="{43444F68-C460-421A-9D61-11CC070363C1}">
      <dgm:prSet/>
      <dgm:spPr/>
      <dgm:t>
        <a:bodyPr/>
        <a:lstStyle/>
        <a:p>
          <a:endParaRPr lang="en-US"/>
        </a:p>
      </dgm:t>
    </dgm:pt>
    <dgm:pt modelId="{B0130FA9-1A41-42A9-9099-33583AB47A65}" type="pres">
      <dgm:prSet presAssocID="{7332F20B-1E51-4D79-B7B9-A7873D820EC1}" presName="linearFlow" presStyleCnt="0">
        <dgm:presLayoutVars>
          <dgm:resizeHandles val="exact"/>
        </dgm:presLayoutVars>
      </dgm:prSet>
      <dgm:spPr/>
    </dgm:pt>
    <dgm:pt modelId="{B966927C-0BF6-4433-8F41-61E67A022815}" type="pres">
      <dgm:prSet presAssocID="{C49BDEC7-2687-4676-9443-835E8714BF42}" presName="node" presStyleLbl="node1" presStyleIdx="0" presStyleCnt="3">
        <dgm:presLayoutVars>
          <dgm:bulletEnabled val="1"/>
        </dgm:presLayoutVars>
      </dgm:prSet>
      <dgm:spPr/>
    </dgm:pt>
    <dgm:pt modelId="{A6E971DF-3FE1-4903-8B25-0378C75EF39B}" type="pres">
      <dgm:prSet presAssocID="{5BE29E24-4C5F-46AE-AE93-EC7062817C0F}" presName="sibTrans" presStyleLbl="sibTrans2D1" presStyleIdx="0" presStyleCnt="2"/>
      <dgm:spPr/>
    </dgm:pt>
    <dgm:pt modelId="{C4B9B40C-6F34-45CB-9335-01DF56A8E457}" type="pres">
      <dgm:prSet presAssocID="{5BE29E24-4C5F-46AE-AE93-EC7062817C0F}" presName="connectorText" presStyleLbl="sibTrans2D1" presStyleIdx="0" presStyleCnt="2"/>
      <dgm:spPr/>
    </dgm:pt>
    <dgm:pt modelId="{375BA1C4-D144-4D48-9B93-EAC0914E6835}" type="pres">
      <dgm:prSet presAssocID="{DF5BA216-3F59-4A8E-9657-8FDF141EBAD5}" presName="node" presStyleLbl="node1" presStyleIdx="1" presStyleCnt="3">
        <dgm:presLayoutVars>
          <dgm:bulletEnabled val="1"/>
        </dgm:presLayoutVars>
      </dgm:prSet>
      <dgm:spPr/>
    </dgm:pt>
    <dgm:pt modelId="{DB9EFC4B-2B78-405B-98E8-AEEB1255361D}" type="pres">
      <dgm:prSet presAssocID="{F6D04ECC-FF6C-4EBC-AC79-B55DE3F0192B}" presName="sibTrans" presStyleLbl="sibTrans2D1" presStyleIdx="1" presStyleCnt="2"/>
      <dgm:spPr/>
    </dgm:pt>
    <dgm:pt modelId="{B396D986-D3CE-40FC-9FAF-D4DC642E7F06}" type="pres">
      <dgm:prSet presAssocID="{F6D04ECC-FF6C-4EBC-AC79-B55DE3F0192B}" presName="connectorText" presStyleLbl="sibTrans2D1" presStyleIdx="1" presStyleCnt="2"/>
      <dgm:spPr/>
    </dgm:pt>
    <dgm:pt modelId="{141F5064-ACAC-4E3D-90B4-626323D1DA89}" type="pres">
      <dgm:prSet presAssocID="{E7FD6633-4246-406D-8AA6-D474D485C80B}" presName="node" presStyleLbl="node1" presStyleIdx="2" presStyleCnt="3">
        <dgm:presLayoutVars>
          <dgm:bulletEnabled val="1"/>
        </dgm:presLayoutVars>
      </dgm:prSet>
      <dgm:spPr/>
    </dgm:pt>
  </dgm:ptLst>
  <dgm:cxnLst>
    <dgm:cxn modelId="{17DF7506-A0A4-4030-8F61-94A294428468}" type="presOf" srcId="{5BE29E24-4C5F-46AE-AE93-EC7062817C0F}" destId="{C4B9B40C-6F34-45CB-9335-01DF56A8E457}" srcOrd="1" destOrd="0" presId="urn:microsoft.com/office/officeart/2005/8/layout/process2"/>
    <dgm:cxn modelId="{99DCCB0F-DF20-472A-9E96-DC6DCC984A00}" type="presOf" srcId="{E7FD6633-4246-406D-8AA6-D474D485C80B}" destId="{141F5064-ACAC-4E3D-90B4-626323D1DA89}" srcOrd="0" destOrd="0" presId="urn:microsoft.com/office/officeart/2005/8/layout/process2"/>
    <dgm:cxn modelId="{6DE38527-EF89-4D6B-BEF4-60ED6BCB6A61}" srcId="{7332F20B-1E51-4D79-B7B9-A7873D820EC1}" destId="{DF5BA216-3F59-4A8E-9657-8FDF141EBAD5}" srcOrd="1" destOrd="0" parTransId="{DC28F7DD-4D03-42C1-81D3-09904E698958}" sibTransId="{F6D04ECC-FF6C-4EBC-AC79-B55DE3F0192B}"/>
    <dgm:cxn modelId="{05E42B67-EC1B-4199-A74F-0A1E9E3DCD7E}" type="presOf" srcId="{5BE29E24-4C5F-46AE-AE93-EC7062817C0F}" destId="{A6E971DF-3FE1-4903-8B25-0378C75EF39B}" srcOrd="0" destOrd="0" presId="urn:microsoft.com/office/officeart/2005/8/layout/process2"/>
    <dgm:cxn modelId="{43444F68-C460-421A-9D61-11CC070363C1}" srcId="{7332F20B-1E51-4D79-B7B9-A7873D820EC1}" destId="{E7FD6633-4246-406D-8AA6-D474D485C80B}" srcOrd="2" destOrd="0" parTransId="{D8EEC5D4-3531-42F7-8EAD-8E688073B2AC}" sibTransId="{89F0E1CC-759C-49F0-9B74-0CB5ECEBC5C2}"/>
    <dgm:cxn modelId="{DA16DF69-461F-48E9-A458-C5DB365541BE}" type="presOf" srcId="{C49BDEC7-2687-4676-9443-835E8714BF42}" destId="{B966927C-0BF6-4433-8F41-61E67A022815}" srcOrd="0" destOrd="0" presId="urn:microsoft.com/office/officeart/2005/8/layout/process2"/>
    <dgm:cxn modelId="{311DB850-9421-4896-8AE5-D6DE12D463EF}" srcId="{7332F20B-1E51-4D79-B7B9-A7873D820EC1}" destId="{C49BDEC7-2687-4676-9443-835E8714BF42}" srcOrd="0" destOrd="0" parTransId="{8EF8764F-7494-467F-BDBA-2774879355AA}" sibTransId="{5BE29E24-4C5F-46AE-AE93-EC7062817C0F}"/>
    <dgm:cxn modelId="{20886F89-4A92-4D9B-BF89-F8B591FA28C8}" type="presOf" srcId="{F6D04ECC-FF6C-4EBC-AC79-B55DE3F0192B}" destId="{B396D986-D3CE-40FC-9FAF-D4DC642E7F06}" srcOrd="1" destOrd="0" presId="urn:microsoft.com/office/officeart/2005/8/layout/process2"/>
    <dgm:cxn modelId="{2C961E95-747E-4591-97CB-CFE5B05C4118}" type="presOf" srcId="{F6D04ECC-FF6C-4EBC-AC79-B55DE3F0192B}" destId="{DB9EFC4B-2B78-405B-98E8-AEEB1255361D}" srcOrd="0" destOrd="0" presId="urn:microsoft.com/office/officeart/2005/8/layout/process2"/>
    <dgm:cxn modelId="{00672DAB-2FA3-4757-87CD-970584495C71}" type="presOf" srcId="{7332F20B-1E51-4D79-B7B9-A7873D820EC1}" destId="{B0130FA9-1A41-42A9-9099-33583AB47A65}" srcOrd="0" destOrd="0" presId="urn:microsoft.com/office/officeart/2005/8/layout/process2"/>
    <dgm:cxn modelId="{01CA6FDE-B45B-4D23-AD34-57E3A3748DD5}" type="presOf" srcId="{DF5BA216-3F59-4A8E-9657-8FDF141EBAD5}" destId="{375BA1C4-D144-4D48-9B93-EAC0914E6835}" srcOrd="0" destOrd="0" presId="urn:microsoft.com/office/officeart/2005/8/layout/process2"/>
    <dgm:cxn modelId="{294D03EF-E2BD-4D74-B6CB-2C9911013B86}" type="presParOf" srcId="{B0130FA9-1A41-42A9-9099-33583AB47A65}" destId="{B966927C-0BF6-4433-8F41-61E67A022815}" srcOrd="0" destOrd="0" presId="urn:microsoft.com/office/officeart/2005/8/layout/process2"/>
    <dgm:cxn modelId="{34EA4692-B24D-49DF-A6F8-74AC4428661D}" type="presParOf" srcId="{B0130FA9-1A41-42A9-9099-33583AB47A65}" destId="{A6E971DF-3FE1-4903-8B25-0378C75EF39B}" srcOrd="1" destOrd="0" presId="urn:microsoft.com/office/officeart/2005/8/layout/process2"/>
    <dgm:cxn modelId="{35DCD44C-114E-40CE-B3A9-ACC36739A0A8}" type="presParOf" srcId="{A6E971DF-3FE1-4903-8B25-0378C75EF39B}" destId="{C4B9B40C-6F34-45CB-9335-01DF56A8E457}" srcOrd="0" destOrd="0" presId="urn:microsoft.com/office/officeart/2005/8/layout/process2"/>
    <dgm:cxn modelId="{452E1E3A-7C24-4E4B-AB2C-4039E01D4612}" type="presParOf" srcId="{B0130FA9-1A41-42A9-9099-33583AB47A65}" destId="{375BA1C4-D144-4D48-9B93-EAC0914E6835}" srcOrd="2" destOrd="0" presId="urn:microsoft.com/office/officeart/2005/8/layout/process2"/>
    <dgm:cxn modelId="{FF27626C-5A48-4EAD-BC0D-89A1F84CA968}" type="presParOf" srcId="{B0130FA9-1A41-42A9-9099-33583AB47A65}" destId="{DB9EFC4B-2B78-405B-98E8-AEEB1255361D}" srcOrd="3" destOrd="0" presId="urn:microsoft.com/office/officeart/2005/8/layout/process2"/>
    <dgm:cxn modelId="{8F723FA6-813A-4B5B-B98F-0983B718E8AA}" type="presParOf" srcId="{DB9EFC4B-2B78-405B-98E8-AEEB1255361D}" destId="{B396D986-D3CE-40FC-9FAF-D4DC642E7F06}" srcOrd="0" destOrd="0" presId="urn:microsoft.com/office/officeart/2005/8/layout/process2"/>
    <dgm:cxn modelId="{887BFF0E-7692-4445-BBB7-834A2246F123}" type="presParOf" srcId="{B0130FA9-1A41-42A9-9099-33583AB47A65}" destId="{141F5064-ACAC-4E3D-90B4-626323D1DA8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2F20B-1E51-4D79-B7B9-A7873D820EC1}" type="doc">
      <dgm:prSet loTypeId="urn:microsoft.com/office/officeart/2005/8/layout/process2" loCatId="process" qsTypeId="urn:microsoft.com/office/officeart/2005/8/quickstyle/simple1" qsCatId="simple" csTypeId="urn:microsoft.com/office/officeart/2005/8/colors/accent4_3" csCatId="accent4" phldr="1"/>
      <dgm:spPr/>
    </dgm:pt>
    <dgm:pt modelId="{C49BDEC7-2687-4676-9443-835E8714BF42}">
      <dgm:prSet phldrT="[Text]" phldr="0"/>
      <dgm:spPr/>
      <dgm:t>
        <a:bodyPr/>
        <a:lstStyle/>
        <a:p>
          <a:pPr rtl="0"/>
          <a:r>
            <a:rPr lang="en-US" u="sng">
              <a:latin typeface="Corbel"/>
              <a:ea typeface="Calibri"/>
              <a:cs typeface="Calibri"/>
            </a:rPr>
            <a:t>Example 2</a:t>
          </a:r>
          <a:r>
            <a:rPr lang="en-US">
              <a:latin typeface="Corbel"/>
              <a:ea typeface="Calibri"/>
              <a:cs typeface="Calibri"/>
            </a:rPr>
            <a:t>: Additional service needs identified during CM assessment</a:t>
          </a:r>
          <a:endParaRPr lang="en-US"/>
        </a:p>
      </dgm:t>
    </dgm:pt>
    <dgm:pt modelId="{8EF8764F-7494-467F-BDBA-2774879355AA}" type="parTrans" cxnId="{311DB850-9421-4896-8AE5-D6DE12D463EF}">
      <dgm:prSet/>
      <dgm:spPr/>
      <dgm:t>
        <a:bodyPr/>
        <a:lstStyle/>
        <a:p>
          <a:endParaRPr lang="en-US"/>
        </a:p>
      </dgm:t>
    </dgm:pt>
    <dgm:pt modelId="{5BE29E24-4C5F-46AE-AE93-EC7062817C0F}" type="sibTrans" cxnId="{311DB850-9421-4896-8AE5-D6DE12D463EF}">
      <dgm:prSet/>
      <dgm:spPr/>
      <dgm:t>
        <a:bodyPr/>
        <a:lstStyle/>
        <a:p>
          <a:endParaRPr lang="en-US"/>
        </a:p>
      </dgm:t>
    </dgm:pt>
    <dgm:pt modelId="{B14106E6-A931-47AC-9139-6585DA729295}">
      <dgm:prSet phldrT="[Text]" phldr="0"/>
      <dgm:spPr/>
      <dgm:t>
        <a:bodyPr/>
        <a:lstStyle/>
        <a:p>
          <a:r>
            <a:rPr lang="en-US">
              <a:latin typeface="Corbel"/>
              <a:ea typeface="Calibri"/>
              <a:cs typeface="Calibri"/>
            </a:rPr>
            <a:t>Review care plan</a:t>
          </a:r>
        </a:p>
      </dgm:t>
    </dgm:pt>
    <dgm:pt modelId="{877594DB-1621-4C31-9EC4-AB391A2FC702}" type="parTrans" cxnId="{941A44D6-256E-40A8-BF41-F4D97EE5B153}">
      <dgm:prSet/>
      <dgm:spPr/>
      <dgm:t>
        <a:bodyPr/>
        <a:lstStyle/>
        <a:p>
          <a:endParaRPr lang="en-US"/>
        </a:p>
      </dgm:t>
    </dgm:pt>
    <dgm:pt modelId="{D3964AB1-5F51-49AD-B2F3-73EEEEDA7802}" type="sibTrans" cxnId="{941A44D6-256E-40A8-BF41-F4D97EE5B153}">
      <dgm:prSet/>
      <dgm:spPr/>
      <dgm:t>
        <a:bodyPr/>
        <a:lstStyle/>
        <a:p>
          <a:endParaRPr lang="en-US"/>
        </a:p>
      </dgm:t>
    </dgm:pt>
    <dgm:pt modelId="{86657D9A-A686-4DE8-B3CD-3DEDD95AE547}">
      <dgm:prSet phldrT="[Text]" phldr="0"/>
      <dgm:spPr/>
      <dgm:t>
        <a:bodyPr/>
        <a:lstStyle/>
        <a:p>
          <a:r>
            <a:rPr lang="en-US">
              <a:latin typeface="Corbel"/>
              <a:ea typeface="Calibri"/>
              <a:cs typeface="Calibri"/>
            </a:rPr>
            <a:t>Identify care planning options with consumer &amp; family</a:t>
          </a:r>
        </a:p>
      </dgm:t>
    </dgm:pt>
    <dgm:pt modelId="{00A5ED34-800F-4668-9F77-C59DB9F8BDB1}" type="parTrans" cxnId="{9A9E5929-A687-4490-9CF8-1567D352FB67}">
      <dgm:prSet/>
      <dgm:spPr/>
      <dgm:t>
        <a:bodyPr/>
        <a:lstStyle/>
        <a:p>
          <a:endParaRPr lang="en-US"/>
        </a:p>
      </dgm:t>
    </dgm:pt>
    <dgm:pt modelId="{FFEA6CFC-2C2D-445C-BCBE-028FD7138316}" type="sibTrans" cxnId="{9A9E5929-A687-4490-9CF8-1567D352FB67}">
      <dgm:prSet/>
      <dgm:spPr/>
      <dgm:t>
        <a:bodyPr/>
        <a:lstStyle/>
        <a:p>
          <a:endParaRPr lang="en-US"/>
        </a:p>
      </dgm:t>
    </dgm:pt>
    <dgm:pt modelId="{1709D526-2B5D-46C7-AD51-1A131986C3EA}">
      <dgm:prSet phldr="0"/>
      <dgm:spPr/>
      <dgm:t>
        <a:bodyPr/>
        <a:lstStyle/>
        <a:p>
          <a:pPr rtl="0"/>
          <a:r>
            <a:rPr lang="en-US">
              <a:latin typeface="Corbel"/>
              <a:ea typeface="Calibri"/>
              <a:cs typeface="Calibri"/>
            </a:rPr>
            <a:t>Service plan</a:t>
          </a:r>
        </a:p>
      </dgm:t>
    </dgm:pt>
    <dgm:pt modelId="{A3D00448-38CA-4C0C-AA54-93858FB726A1}" type="parTrans" cxnId="{3AA3AD85-4824-4854-B637-DEF0EEDE4C4B}">
      <dgm:prSet/>
      <dgm:spPr/>
      <dgm:t>
        <a:bodyPr/>
        <a:lstStyle/>
        <a:p>
          <a:endParaRPr lang="en-US"/>
        </a:p>
      </dgm:t>
    </dgm:pt>
    <dgm:pt modelId="{74312C91-679F-4B90-907A-F3B0CB069674}" type="sibTrans" cxnId="{3AA3AD85-4824-4854-B637-DEF0EEDE4C4B}">
      <dgm:prSet/>
      <dgm:spPr/>
      <dgm:t>
        <a:bodyPr/>
        <a:lstStyle/>
        <a:p>
          <a:endParaRPr lang="en-US"/>
        </a:p>
      </dgm:t>
    </dgm:pt>
    <dgm:pt modelId="{F235969A-A454-47A1-B284-3747E7DA1789}">
      <dgm:prSet phldr="0"/>
      <dgm:spPr/>
      <dgm:t>
        <a:bodyPr/>
        <a:lstStyle/>
        <a:p>
          <a:pPr rtl="0"/>
          <a:r>
            <a:rPr lang="en-US">
              <a:latin typeface="Corbel"/>
              <a:ea typeface="Calibri"/>
              <a:cs typeface="Calibri"/>
            </a:rPr>
            <a:t>Service deliveries</a:t>
          </a:r>
        </a:p>
      </dgm:t>
    </dgm:pt>
    <dgm:pt modelId="{4B85D8EA-5991-48B6-B6B7-7108C3E68890}" type="parTrans" cxnId="{3EDBBE1D-4297-49BA-ABC2-DFC1A3455F44}">
      <dgm:prSet/>
      <dgm:spPr/>
      <dgm:t>
        <a:bodyPr/>
        <a:lstStyle/>
        <a:p>
          <a:endParaRPr lang="en-US"/>
        </a:p>
      </dgm:t>
    </dgm:pt>
    <dgm:pt modelId="{8068B17B-1526-4610-A53B-BE3E4A42C426}" type="sibTrans" cxnId="{3EDBBE1D-4297-49BA-ABC2-DFC1A3455F44}">
      <dgm:prSet/>
      <dgm:spPr/>
      <dgm:t>
        <a:bodyPr/>
        <a:lstStyle/>
        <a:p>
          <a:endParaRPr lang="en-US"/>
        </a:p>
      </dgm:t>
    </dgm:pt>
    <dgm:pt modelId="{B0130FA9-1A41-42A9-9099-33583AB47A65}" type="pres">
      <dgm:prSet presAssocID="{7332F20B-1E51-4D79-B7B9-A7873D820EC1}" presName="linearFlow" presStyleCnt="0">
        <dgm:presLayoutVars>
          <dgm:resizeHandles val="exact"/>
        </dgm:presLayoutVars>
      </dgm:prSet>
      <dgm:spPr/>
    </dgm:pt>
    <dgm:pt modelId="{B966927C-0BF6-4433-8F41-61E67A022815}" type="pres">
      <dgm:prSet presAssocID="{C49BDEC7-2687-4676-9443-835E8714BF42}" presName="node" presStyleLbl="node1" presStyleIdx="0" presStyleCnt="3">
        <dgm:presLayoutVars>
          <dgm:bulletEnabled val="1"/>
        </dgm:presLayoutVars>
      </dgm:prSet>
      <dgm:spPr/>
    </dgm:pt>
    <dgm:pt modelId="{6D526132-2953-4539-ADBF-833A052C87A0}" type="pres">
      <dgm:prSet presAssocID="{5BE29E24-4C5F-46AE-AE93-EC7062817C0F}" presName="sibTrans" presStyleLbl="sibTrans2D1" presStyleIdx="0" presStyleCnt="2"/>
      <dgm:spPr/>
    </dgm:pt>
    <dgm:pt modelId="{11C268CF-CDFD-4D1A-A8CD-E1A8CD13BEFF}" type="pres">
      <dgm:prSet presAssocID="{5BE29E24-4C5F-46AE-AE93-EC7062817C0F}" presName="connectorText" presStyleLbl="sibTrans2D1" presStyleIdx="0" presStyleCnt="2"/>
      <dgm:spPr/>
    </dgm:pt>
    <dgm:pt modelId="{ACBE87B8-8A56-4F82-8949-74DDB31D0335}" type="pres">
      <dgm:prSet presAssocID="{B14106E6-A931-47AC-9139-6585DA729295}" presName="node" presStyleLbl="node1" presStyleIdx="1" presStyleCnt="3">
        <dgm:presLayoutVars>
          <dgm:bulletEnabled val="1"/>
        </dgm:presLayoutVars>
      </dgm:prSet>
      <dgm:spPr/>
    </dgm:pt>
    <dgm:pt modelId="{E73B0EB0-69B3-46E9-87F4-02FCF99DCD85}" type="pres">
      <dgm:prSet presAssocID="{D3964AB1-5F51-49AD-B2F3-73EEEEDA7802}" presName="sibTrans" presStyleLbl="sibTrans2D1" presStyleIdx="1" presStyleCnt="2"/>
      <dgm:spPr/>
    </dgm:pt>
    <dgm:pt modelId="{A67B1389-9C70-4143-BD1F-D65FE9867456}" type="pres">
      <dgm:prSet presAssocID="{D3964AB1-5F51-49AD-B2F3-73EEEEDA7802}" presName="connectorText" presStyleLbl="sibTrans2D1" presStyleIdx="1" presStyleCnt="2"/>
      <dgm:spPr/>
    </dgm:pt>
    <dgm:pt modelId="{82795B42-53EC-4DD8-8049-E8714ADD9113}" type="pres">
      <dgm:prSet presAssocID="{86657D9A-A686-4DE8-B3CD-3DEDD95AE547}" presName="node" presStyleLbl="node1" presStyleIdx="2" presStyleCnt="3">
        <dgm:presLayoutVars>
          <dgm:bulletEnabled val="1"/>
        </dgm:presLayoutVars>
      </dgm:prSet>
      <dgm:spPr/>
    </dgm:pt>
  </dgm:ptLst>
  <dgm:cxnLst>
    <dgm:cxn modelId="{35A5120A-5E07-4F06-8A45-5AA159EFB1F8}" type="presOf" srcId="{5BE29E24-4C5F-46AE-AE93-EC7062817C0F}" destId="{11C268CF-CDFD-4D1A-A8CD-E1A8CD13BEFF}" srcOrd="1" destOrd="0" presId="urn:microsoft.com/office/officeart/2005/8/layout/process2"/>
    <dgm:cxn modelId="{3EDBBE1D-4297-49BA-ABC2-DFC1A3455F44}" srcId="{B14106E6-A931-47AC-9139-6585DA729295}" destId="{F235969A-A454-47A1-B284-3747E7DA1789}" srcOrd="1" destOrd="0" parTransId="{4B85D8EA-5991-48B6-B6B7-7108C3E68890}" sibTransId="{8068B17B-1526-4610-A53B-BE3E4A42C426}"/>
    <dgm:cxn modelId="{9A9E5929-A687-4490-9CF8-1567D352FB67}" srcId="{7332F20B-1E51-4D79-B7B9-A7873D820EC1}" destId="{86657D9A-A686-4DE8-B3CD-3DEDD95AE547}" srcOrd="2" destOrd="0" parTransId="{00A5ED34-800F-4668-9F77-C59DB9F8BDB1}" sibTransId="{FFEA6CFC-2C2D-445C-BCBE-028FD7138316}"/>
    <dgm:cxn modelId="{EBCC5C30-4827-4CEE-B3F7-B8D2E7E0A846}" type="presOf" srcId="{F235969A-A454-47A1-B284-3747E7DA1789}" destId="{ACBE87B8-8A56-4F82-8949-74DDB31D0335}" srcOrd="0" destOrd="2" presId="urn:microsoft.com/office/officeart/2005/8/layout/process2"/>
    <dgm:cxn modelId="{C4786641-9D4E-458F-AA9A-ACE89DCC97A8}" type="presOf" srcId="{D3964AB1-5F51-49AD-B2F3-73EEEEDA7802}" destId="{E73B0EB0-69B3-46E9-87F4-02FCF99DCD85}" srcOrd="0" destOrd="0" presId="urn:microsoft.com/office/officeart/2005/8/layout/process2"/>
    <dgm:cxn modelId="{DA16DF69-461F-48E9-A458-C5DB365541BE}" type="presOf" srcId="{C49BDEC7-2687-4676-9443-835E8714BF42}" destId="{B966927C-0BF6-4433-8F41-61E67A022815}" srcOrd="0" destOrd="0" presId="urn:microsoft.com/office/officeart/2005/8/layout/process2"/>
    <dgm:cxn modelId="{1FB1886D-FFDC-489F-A8AA-C318C0E06370}" type="presOf" srcId="{D3964AB1-5F51-49AD-B2F3-73EEEEDA7802}" destId="{A67B1389-9C70-4143-BD1F-D65FE9867456}" srcOrd="1" destOrd="0" presId="urn:microsoft.com/office/officeart/2005/8/layout/process2"/>
    <dgm:cxn modelId="{C432D54E-1E08-4554-B589-531BD258E52B}" type="presOf" srcId="{5BE29E24-4C5F-46AE-AE93-EC7062817C0F}" destId="{6D526132-2953-4539-ADBF-833A052C87A0}" srcOrd="0" destOrd="0" presId="urn:microsoft.com/office/officeart/2005/8/layout/process2"/>
    <dgm:cxn modelId="{311DB850-9421-4896-8AE5-D6DE12D463EF}" srcId="{7332F20B-1E51-4D79-B7B9-A7873D820EC1}" destId="{C49BDEC7-2687-4676-9443-835E8714BF42}" srcOrd="0" destOrd="0" parTransId="{8EF8764F-7494-467F-BDBA-2774879355AA}" sibTransId="{5BE29E24-4C5F-46AE-AE93-EC7062817C0F}"/>
    <dgm:cxn modelId="{3AA3AD85-4824-4854-B637-DEF0EEDE4C4B}" srcId="{B14106E6-A931-47AC-9139-6585DA729295}" destId="{1709D526-2B5D-46C7-AD51-1A131986C3EA}" srcOrd="0" destOrd="0" parTransId="{A3D00448-38CA-4C0C-AA54-93858FB726A1}" sibTransId="{74312C91-679F-4B90-907A-F3B0CB069674}"/>
    <dgm:cxn modelId="{19DBE097-BEB1-404D-A0C1-E1CB6FBD168E}" type="presOf" srcId="{B14106E6-A931-47AC-9139-6585DA729295}" destId="{ACBE87B8-8A56-4F82-8949-74DDB31D0335}" srcOrd="0" destOrd="0" presId="urn:microsoft.com/office/officeart/2005/8/layout/process2"/>
    <dgm:cxn modelId="{00672DAB-2FA3-4757-87CD-970584495C71}" type="presOf" srcId="{7332F20B-1E51-4D79-B7B9-A7873D820EC1}" destId="{B0130FA9-1A41-42A9-9099-33583AB47A65}" srcOrd="0" destOrd="0" presId="urn:microsoft.com/office/officeart/2005/8/layout/process2"/>
    <dgm:cxn modelId="{EDA398CC-D47F-44EA-A130-161F18B57075}" type="presOf" srcId="{1709D526-2B5D-46C7-AD51-1A131986C3EA}" destId="{ACBE87B8-8A56-4F82-8949-74DDB31D0335}" srcOrd="0" destOrd="1" presId="urn:microsoft.com/office/officeart/2005/8/layout/process2"/>
    <dgm:cxn modelId="{941A44D6-256E-40A8-BF41-F4D97EE5B153}" srcId="{7332F20B-1E51-4D79-B7B9-A7873D820EC1}" destId="{B14106E6-A931-47AC-9139-6585DA729295}" srcOrd="1" destOrd="0" parTransId="{877594DB-1621-4C31-9EC4-AB391A2FC702}" sibTransId="{D3964AB1-5F51-49AD-B2F3-73EEEEDA7802}"/>
    <dgm:cxn modelId="{84D17EFC-986C-4C6B-8DFA-8C535B543D6E}" type="presOf" srcId="{86657D9A-A686-4DE8-B3CD-3DEDD95AE547}" destId="{82795B42-53EC-4DD8-8049-E8714ADD9113}" srcOrd="0" destOrd="0" presId="urn:microsoft.com/office/officeart/2005/8/layout/process2"/>
    <dgm:cxn modelId="{294D03EF-E2BD-4D74-B6CB-2C9911013B86}" type="presParOf" srcId="{B0130FA9-1A41-42A9-9099-33583AB47A65}" destId="{B966927C-0BF6-4433-8F41-61E67A022815}" srcOrd="0" destOrd="0" presId="urn:microsoft.com/office/officeart/2005/8/layout/process2"/>
    <dgm:cxn modelId="{AEEA2A52-E5B3-4CE7-A3C9-51880B2E1340}" type="presParOf" srcId="{B0130FA9-1A41-42A9-9099-33583AB47A65}" destId="{6D526132-2953-4539-ADBF-833A052C87A0}" srcOrd="1" destOrd="0" presId="urn:microsoft.com/office/officeart/2005/8/layout/process2"/>
    <dgm:cxn modelId="{CBF1448C-6CD4-477C-820D-72385E9666A4}" type="presParOf" srcId="{6D526132-2953-4539-ADBF-833A052C87A0}" destId="{11C268CF-CDFD-4D1A-A8CD-E1A8CD13BEFF}" srcOrd="0" destOrd="0" presId="urn:microsoft.com/office/officeart/2005/8/layout/process2"/>
    <dgm:cxn modelId="{58A241D4-D141-4A73-92C1-295F7D6011C2}" type="presParOf" srcId="{B0130FA9-1A41-42A9-9099-33583AB47A65}" destId="{ACBE87B8-8A56-4F82-8949-74DDB31D0335}" srcOrd="2" destOrd="0" presId="urn:microsoft.com/office/officeart/2005/8/layout/process2"/>
    <dgm:cxn modelId="{C4EE65F8-F6B3-4372-AEA5-F09EC51603C9}" type="presParOf" srcId="{B0130FA9-1A41-42A9-9099-33583AB47A65}" destId="{E73B0EB0-69B3-46E9-87F4-02FCF99DCD85}" srcOrd="3" destOrd="0" presId="urn:microsoft.com/office/officeart/2005/8/layout/process2"/>
    <dgm:cxn modelId="{0010860C-A5AA-4D5D-8060-D713D508A4D5}" type="presParOf" srcId="{E73B0EB0-69B3-46E9-87F4-02FCF99DCD85}" destId="{A67B1389-9C70-4143-BD1F-D65FE9867456}" srcOrd="0" destOrd="0" presId="urn:microsoft.com/office/officeart/2005/8/layout/process2"/>
    <dgm:cxn modelId="{EC4E35A4-F1A3-4393-8F93-EE31D500C557}" type="presParOf" srcId="{B0130FA9-1A41-42A9-9099-33583AB47A65}" destId="{82795B42-53EC-4DD8-8049-E8714ADD911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32F20B-1E51-4D79-B7B9-A7873D820EC1}" type="doc">
      <dgm:prSet loTypeId="urn:microsoft.com/office/officeart/2005/8/layout/process2" loCatId="process" qsTypeId="urn:microsoft.com/office/officeart/2005/8/quickstyle/simple1" qsCatId="simple" csTypeId="urn:microsoft.com/office/officeart/2005/8/colors/accent5_3" csCatId="accent5" phldr="1"/>
      <dgm:spPr/>
    </dgm:pt>
    <dgm:pt modelId="{C49BDEC7-2687-4676-9443-835E8714BF42}">
      <dgm:prSet phldrT="[Text]" phldr="0"/>
      <dgm:spPr/>
      <dgm:t>
        <a:bodyPr/>
        <a:lstStyle/>
        <a:p>
          <a:pPr rtl="0"/>
          <a:r>
            <a:rPr lang="en-US" u="sng">
              <a:latin typeface="Corbel"/>
              <a:ea typeface="Calibri"/>
              <a:cs typeface="Calibri"/>
            </a:rPr>
            <a:t>Example 3</a:t>
          </a:r>
          <a:r>
            <a:rPr lang="en-US">
              <a:latin typeface="Corbel"/>
              <a:ea typeface="Calibri"/>
              <a:cs typeface="Calibri"/>
            </a:rPr>
            <a:t>: Consumer expresses n need for additional service(s)</a:t>
          </a:r>
          <a:endParaRPr lang="en-US"/>
        </a:p>
      </dgm:t>
    </dgm:pt>
    <dgm:pt modelId="{5BE29E24-4C5F-46AE-AE93-EC7062817C0F}" type="sibTrans" cxnId="{311DB850-9421-4896-8AE5-D6DE12D463EF}">
      <dgm:prSet/>
      <dgm:spPr/>
      <dgm:t>
        <a:bodyPr/>
        <a:lstStyle/>
        <a:p>
          <a:endParaRPr lang="en-US"/>
        </a:p>
      </dgm:t>
    </dgm:pt>
    <dgm:pt modelId="{8EF8764F-7494-467F-BDBA-2774879355AA}" type="parTrans" cxnId="{311DB850-9421-4896-8AE5-D6DE12D463EF}">
      <dgm:prSet/>
      <dgm:spPr/>
      <dgm:t>
        <a:bodyPr/>
        <a:lstStyle/>
        <a:p>
          <a:endParaRPr lang="en-US"/>
        </a:p>
      </dgm:t>
    </dgm:pt>
    <dgm:pt modelId="{B14106E6-A931-47AC-9139-6585DA729295}">
      <dgm:prSet phldrT="[Text]" phldr="0"/>
      <dgm:spPr/>
      <dgm:t>
        <a:bodyPr/>
        <a:lstStyle/>
        <a:p>
          <a:pPr rtl="0"/>
          <a:r>
            <a:rPr lang="en-US">
              <a:latin typeface="Corbel"/>
              <a:ea typeface="Calibri"/>
              <a:cs typeface="Calibri"/>
            </a:rPr>
            <a:t>Review care plan and service deliveries &amp; conduct assessment to determine any current status change, identify unmet ADL/IADLs </a:t>
          </a:r>
        </a:p>
      </dgm:t>
    </dgm:pt>
    <dgm:pt modelId="{D3964AB1-5F51-49AD-B2F3-73EEEEDA7802}" type="sibTrans" cxnId="{941A44D6-256E-40A8-BF41-F4D97EE5B153}">
      <dgm:prSet/>
      <dgm:spPr/>
      <dgm:t>
        <a:bodyPr/>
        <a:lstStyle/>
        <a:p>
          <a:endParaRPr lang="en-US"/>
        </a:p>
      </dgm:t>
    </dgm:pt>
    <dgm:pt modelId="{877594DB-1621-4C31-9EC4-AB391A2FC702}" type="parTrans" cxnId="{941A44D6-256E-40A8-BF41-F4D97EE5B153}">
      <dgm:prSet/>
      <dgm:spPr/>
      <dgm:t>
        <a:bodyPr/>
        <a:lstStyle/>
        <a:p>
          <a:endParaRPr lang="en-US"/>
        </a:p>
      </dgm:t>
    </dgm:pt>
    <dgm:pt modelId="{7D50972D-30E3-4473-9702-2BA8E944C899}">
      <dgm:prSet phldrT="[Text]" phldr="0"/>
      <dgm:spPr/>
      <dgm:t>
        <a:bodyPr/>
        <a:lstStyle/>
        <a:p>
          <a:r>
            <a:rPr lang="en-US">
              <a:latin typeface="Corbel"/>
              <a:ea typeface="Calibri"/>
              <a:cs typeface="Calibri"/>
            </a:rPr>
            <a:t> Determine if adjustments to care plan can be made to  incorporate new service need while consumer is Pending for ECOP</a:t>
          </a:r>
        </a:p>
      </dgm:t>
    </dgm:pt>
    <dgm:pt modelId="{D4E52135-6152-4557-9F38-C46603D66A63}" type="parTrans" cxnId="{C2AC2D3B-0662-4CE0-9D34-72B1214521B2}">
      <dgm:prSet/>
      <dgm:spPr/>
      <dgm:t>
        <a:bodyPr/>
        <a:lstStyle/>
        <a:p>
          <a:endParaRPr lang="en-US"/>
        </a:p>
      </dgm:t>
    </dgm:pt>
    <dgm:pt modelId="{81FBDDED-F4E5-4D11-BD02-D4A524E1D7ED}" type="sibTrans" cxnId="{C2AC2D3B-0662-4CE0-9D34-72B1214521B2}">
      <dgm:prSet/>
      <dgm:spPr/>
      <dgm:t>
        <a:bodyPr/>
        <a:lstStyle/>
        <a:p>
          <a:endParaRPr lang="en-US"/>
        </a:p>
      </dgm:t>
    </dgm:pt>
    <dgm:pt modelId="{B0130FA9-1A41-42A9-9099-33583AB47A65}" type="pres">
      <dgm:prSet presAssocID="{7332F20B-1E51-4D79-B7B9-A7873D820EC1}" presName="linearFlow" presStyleCnt="0">
        <dgm:presLayoutVars>
          <dgm:resizeHandles val="exact"/>
        </dgm:presLayoutVars>
      </dgm:prSet>
      <dgm:spPr/>
    </dgm:pt>
    <dgm:pt modelId="{B966927C-0BF6-4433-8F41-61E67A022815}" type="pres">
      <dgm:prSet presAssocID="{C49BDEC7-2687-4676-9443-835E8714BF42}" presName="node" presStyleLbl="node1" presStyleIdx="0" presStyleCnt="3">
        <dgm:presLayoutVars>
          <dgm:bulletEnabled val="1"/>
        </dgm:presLayoutVars>
      </dgm:prSet>
      <dgm:spPr/>
    </dgm:pt>
    <dgm:pt modelId="{6D526132-2953-4539-ADBF-833A052C87A0}" type="pres">
      <dgm:prSet presAssocID="{5BE29E24-4C5F-46AE-AE93-EC7062817C0F}" presName="sibTrans" presStyleLbl="sibTrans2D1" presStyleIdx="0" presStyleCnt="2"/>
      <dgm:spPr/>
    </dgm:pt>
    <dgm:pt modelId="{11C268CF-CDFD-4D1A-A8CD-E1A8CD13BEFF}" type="pres">
      <dgm:prSet presAssocID="{5BE29E24-4C5F-46AE-AE93-EC7062817C0F}" presName="connectorText" presStyleLbl="sibTrans2D1" presStyleIdx="0" presStyleCnt="2"/>
      <dgm:spPr/>
    </dgm:pt>
    <dgm:pt modelId="{ACBE87B8-8A56-4F82-8949-74DDB31D0335}" type="pres">
      <dgm:prSet presAssocID="{B14106E6-A931-47AC-9139-6585DA729295}" presName="node" presStyleLbl="node1" presStyleIdx="1" presStyleCnt="3">
        <dgm:presLayoutVars>
          <dgm:bulletEnabled val="1"/>
        </dgm:presLayoutVars>
      </dgm:prSet>
      <dgm:spPr/>
    </dgm:pt>
    <dgm:pt modelId="{BAB2AF7F-83BA-488C-B44F-D15970ACDF10}" type="pres">
      <dgm:prSet presAssocID="{D3964AB1-5F51-49AD-B2F3-73EEEEDA7802}" presName="sibTrans" presStyleLbl="sibTrans2D1" presStyleIdx="1" presStyleCnt="2"/>
      <dgm:spPr/>
    </dgm:pt>
    <dgm:pt modelId="{E6DE511F-CD79-4EE5-94EB-277BD7551935}" type="pres">
      <dgm:prSet presAssocID="{D3964AB1-5F51-49AD-B2F3-73EEEEDA7802}" presName="connectorText" presStyleLbl="sibTrans2D1" presStyleIdx="1" presStyleCnt="2"/>
      <dgm:spPr/>
    </dgm:pt>
    <dgm:pt modelId="{7C301175-4427-40CC-951F-C22E09784F1E}" type="pres">
      <dgm:prSet presAssocID="{7D50972D-30E3-4473-9702-2BA8E944C899}" presName="node" presStyleLbl="node1" presStyleIdx="2" presStyleCnt="3">
        <dgm:presLayoutVars>
          <dgm:bulletEnabled val="1"/>
        </dgm:presLayoutVars>
      </dgm:prSet>
      <dgm:spPr/>
    </dgm:pt>
  </dgm:ptLst>
  <dgm:cxnLst>
    <dgm:cxn modelId="{35A5120A-5E07-4F06-8A45-5AA159EFB1F8}" type="presOf" srcId="{5BE29E24-4C5F-46AE-AE93-EC7062817C0F}" destId="{11C268CF-CDFD-4D1A-A8CD-E1A8CD13BEFF}" srcOrd="1" destOrd="0" presId="urn:microsoft.com/office/officeart/2005/8/layout/process2"/>
    <dgm:cxn modelId="{C2AC2D3B-0662-4CE0-9D34-72B1214521B2}" srcId="{7332F20B-1E51-4D79-B7B9-A7873D820EC1}" destId="{7D50972D-30E3-4473-9702-2BA8E944C899}" srcOrd="2" destOrd="0" parTransId="{D4E52135-6152-4557-9F38-C46603D66A63}" sibTransId="{81FBDDED-F4E5-4D11-BD02-D4A524E1D7ED}"/>
    <dgm:cxn modelId="{DA16DF69-461F-48E9-A458-C5DB365541BE}" type="presOf" srcId="{C49BDEC7-2687-4676-9443-835E8714BF42}" destId="{B966927C-0BF6-4433-8F41-61E67A022815}" srcOrd="0" destOrd="0" presId="urn:microsoft.com/office/officeart/2005/8/layout/process2"/>
    <dgm:cxn modelId="{C432D54E-1E08-4554-B589-531BD258E52B}" type="presOf" srcId="{5BE29E24-4C5F-46AE-AE93-EC7062817C0F}" destId="{6D526132-2953-4539-ADBF-833A052C87A0}" srcOrd="0" destOrd="0" presId="urn:microsoft.com/office/officeart/2005/8/layout/process2"/>
    <dgm:cxn modelId="{311DB850-9421-4896-8AE5-D6DE12D463EF}" srcId="{7332F20B-1E51-4D79-B7B9-A7873D820EC1}" destId="{C49BDEC7-2687-4676-9443-835E8714BF42}" srcOrd="0" destOrd="0" parTransId="{8EF8764F-7494-467F-BDBA-2774879355AA}" sibTransId="{5BE29E24-4C5F-46AE-AE93-EC7062817C0F}"/>
    <dgm:cxn modelId="{F01A4C53-E667-4A4E-B3D4-B3F3D6FC5A34}" type="presOf" srcId="{7D50972D-30E3-4473-9702-2BA8E944C899}" destId="{7C301175-4427-40CC-951F-C22E09784F1E}" srcOrd="0" destOrd="0" presId="urn:microsoft.com/office/officeart/2005/8/layout/process2"/>
    <dgm:cxn modelId="{6D23A088-4D91-45F2-98EA-9A9B641BDE98}" type="presOf" srcId="{D3964AB1-5F51-49AD-B2F3-73EEEEDA7802}" destId="{E6DE511F-CD79-4EE5-94EB-277BD7551935}" srcOrd="1" destOrd="0" presId="urn:microsoft.com/office/officeart/2005/8/layout/process2"/>
    <dgm:cxn modelId="{19DBE097-BEB1-404D-A0C1-E1CB6FBD168E}" type="presOf" srcId="{B14106E6-A931-47AC-9139-6585DA729295}" destId="{ACBE87B8-8A56-4F82-8949-74DDB31D0335}" srcOrd="0" destOrd="0" presId="urn:microsoft.com/office/officeart/2005/8/layout/process2"/>
    <dgm:cxn modelId="{F42F9799-7216-49C4-B1BF-9853DAA77211}" type="presOf" srcId="{D3964AB1-5F51-49AD-B2F3-73EEEEDA7802}" destId="{BAB2AF7F-83BA-488C-B44F-D15970ACDF10}" srcOrd="0" destOrd="0" presId="urn:microsoft.com/office/officeart/2005/8/layout/process2"/>
    <dgm:cxn modelId="{00672DAB-2FA3-4757-87CD-970584495C71}" type="presOf" srcId="{7332F20B-1E51-4D79-B7B9-A7873D820EC1}" destId="{B0130FA9-1A41-42A9-9099-33583AB47A65}" srcOrd="0" destOrd="0" presId="urn:microsoft.com/office/officeart/2005/8/layout/process2"/>
    <dgm:cxn modelId="{941A44D6-256E-40A8-BF41-F4D97EE5B153}" srcId="{7332F20B-1E51-4D79-B7B9-A7873D820EC1}" destId="{B14106E6-A931-47AC-9139-6585DA729295}" srcOrd="1" destOrd="0" parTransId="{877594DB-1621-4C31-9EC4-AB391A2FC702}" sibTransId="{D3964AB1-5F51-49AD-B2F3-73EEEEDA7802}"/>
    <dgm:cxn modelId="{294D03EF-E2BD-4D74-B6CB-2C9911013B86}" type="presParOf" srcId="{B0130FA9-1A41-42A9-9099-33583AB47A65}" destId="{B966927C-0BF6-4433-8F41-61E67A022815}" srcOrd="0" destOrd="0" presId="urn:microsoft.com/office/officeart/2005/8/layout/process2"/>
    <dgm:cxn modelId="{AEEA2A52-E5B3-4CE7-A3C9-51880B2E1340}" type="presParOf" srcId="{B0130FA9-1A41-42A9-9099-33583AB47A65}" destId="{6D526132-2953-4539-ADBF-833A052C87A0}" srcOrd="1" destOrd="0" presId="urn:microsoft.com/office/officeart/2005/8/layout/process2"/>
    <dgm:cxn modelId="{CBF1448C-6CD4-477C-820D-72385E9666A4}" type="presParOf" srcId="{6D526132-2953-4539-ADBF-833A052C87A0}" destId="{11C268CF-CDFD-4D1A-A8CD-E1A8CD13BEFF}" srcOrd="0" destOrd="0" presId="urn:microsoft.com/office/officeart/2005/8/layout/process2"/>
    <dgm:cxn modelId="{58A241D4-D141-4A73-92C1-295F7D6011C2}" type="presParOf" srcId="{B0130FA9-1A41-42A9-9099-33583AB47A65}" destId="{ACBE87B8-8A56-4F82-8949-74DDB31D0335}" srcOrd="2" destOrd="0" presId="urn:microsoft.com/office/officeart/2005/8/layout/process2"/>
    <dgm:cxn modelId="{06D53E15-FBBB-4117-86C6-E1CF191D2F43}" type="presParOf" srcId="{B0130FA9-1A41-42A9-9099-33583AB47A65}" destId="{BAB2AF7F-83BA-488C-B44F-D15970ACDF10}" srcOrd="3" destOrd="0" presId="urn:microsoft.com/office/officeart/2005/8/layout/process2"/>
    <dgm:cxn modelId="{11A59659-F684-43D1-B9FB-B6BB72D3582C}" type="presParOf" srcId="{BAB2AF7F-83BA-488C-B44F-D15970ACDF10}" destId="{E6DE511F-CD79-4EE5-94EB-277BD7551935}" srcOrd="0" destOrd="0" presId="urn:microsoft.com/office/officeart/2005/8/layout/process2"/>
    <dgm:cxn modelId="{43C8886B-9329-4E45-8BAE-BCBD81C3E1CA}" type="presParOf" srcId="{B0130FA9-1A41-42A9-9099-33583AB47A65}" destId="{7C301175-4427-40CC-951F-C22E09784F1E}"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D9C73-8DE6-4D65-AC57-1F9F651D08D7}">
      <dsp:nvSpPr>
        <dsp:cNvPr id="0" name=""/>
        <dsp:cNvSpPr/>
      </dsp:nvSpPr>
      <dsp:spPr>
        <a:xfrm>
          <a:off x="0" y="17423"/>
          <a:ext cx="11413863" cy="9931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accent3"/>
              </a:solidFill>
              <a:latin typeface="Corbel"/>
              <a:ea typeface="Calibri"/>
              <a:cs typeface="Calibri"/>
            </a:rPr>
            <a:t>ECOP Pending Care Enrollment</a:t>
          </a:r>
          <a:r>
            <a:rPr lang="en-US" sz="2500" kern="1200">
              <a:solidFill>
                <a:schemeClr val="accent3"/>
              </a:solidFill>
              <a:latin typeface="Corbel"/>
              <a:ea typeface="Calibri"/>
              <a:cs typeface="Calibri"/>
            </a:rPr>
            <a:t> available in Aging &amp; Disability (A&amp;D) </a:t>
          </a:r>
          <a:endParaRPr lang="en-US" sz="2500" kern="1200">
            <a:solidFill>
              <a:schemeClr val="accent3"/>
            </a:solidFill>
          </a:endParaRPr>
        </a:p>
      </dsp:txBody>
      <dsp:txXfrm>
        <a:off x="48481" y="65904"/>
        <a:ext cx="11316901" cy="896166"/>
      </dsp:txXfrm>
    </dsp:sp>
    <dsp:sp modelId="{C99D9794-CBAD-4F40-B631-621640E80C1B}">
      <dsp:nvSpPr>
        <dsp:cNvPr id="0" name=""/>
        <dsp:cNvSpPr/>
      </dsp:nvSpPr>
      <dsp:spPr>
        <a:xfrm>
          <a:off x="0" y="1082552"/>
          <a:ext cx="11413863" cy="9931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3"/>
              </a:solidFill>
            </a:rPr>
            <a:t>Utilization of </a:t>
          </a:r>
          <a:r>
            <a:rPr lang="en-US" sz="2500" b="1" kern="1200">
              <a:solidFill>
                <a:schemeClr val="accent3"/>
              </a:solidFill>
            </a:rPr>
            <a:t>ECOP Pending </a:t>
          </a:r>
          <a:r>
            <a:rPr lang="en-US" sz="2500" kern="1200">
              <a:solidFill>
                <a:schemeClr val="accent3"/>
              </a:solidFill>
            </a:rPr>
            <a:t>Care Enrollment:</a:t>
          </a:r>
        </a:p>
      </dsp:txBody>
      <dsp:txXfrm>
        <a:off x="48481" y="1131033"/>
        <a:ext cx="11316901" cy="896166"/>
      </dsp:txXfrm>
    </dsp:sp>
    <dsp:sp modelId="{AE9D7942-221F-438A-8FE6-A80181361359}">
      <dsp:nvSpPr>
        <dsp:cNvPr id="0" name=""/>
        <dsp:cNvSpPr/>
      </dsp:nvSpPr>
      <dsp:spPr>
        <a:xfrm>
          <a:off x="0" y="2075681"/>
          <a:ext cx="1141386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390"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a:solidFill>
                <a:schemeClr val="accent3"/>
              </a:solidFill>
              <a:latin typeface="Corbel"/>
              <a:ea typeface="Calibri"/>
              <a:cs typeface="Calibri"/>
            </a:rPr>
            <a:t>Tracking consumers appearing to meet ECOP requirements "ECOP Pending"</a:t>
          </a:r>
          <a:endParaRPr lang="en-US" sz="2000" kern="1200">
            <a:solidFill>
              <a:schemeClr val="accent3"/>
            </a:solidFill>
          </a:endParaRPr>
        </a:p>
        <a:p>
          <a:pPr marL="228600" lvl="1" indent="-228600" algn="l" defTabSz="889000" rtl="0">
            <a:lnSpc>
              <a:spcPct val="90000"/>
            </a:lnSpc>
            <a:spcBef>
              <a:spcPct val="0"/>
            </a:spcBef>
            <a:spcAft>
              <a:spcPct val="20000"/>
            </a:spcAft>
            <a:buChar char="•"/>
          </a:pPr>
          <a:r>
            <a:rPr lang="en-US" sz="2000" kern="1200">
              <a:solidFill>
                <a:schemeClr val="accent3"/>
              </a:solidFill>
              <a:latin typeface="Corbel"/>
              <a:ea typeface="Calibri"/>
              <a:cs typeface="Calibri"/>
            </a:rPr>
            <a:t>Reporting &amp; monitoring total # of consumers pending ECOP</a:t>
          </a:r>
          <a:endParaRPr lang="en-US" sz="2000" kern="1200">
            <a:solidFill>
              <a:schemeClr val="accent3"/>
            </a:solidFill>
            <a:latin typeface="Corbel"/>
          </a:endParaRPr>
        </a:p>
        <a:p>
          <a:pPr marL="228600" lvl="1" indent="-228600" algn="l" defTabSz="889000">
            <a:lnSpc>
              <a:spcPct val="90000"/>
            </a:lnSpc>
            <a:spcBef>
              <a:spcPct val="0"/>
            </a:spcBef>
            <a:spcAft>
              <a:spcPct val="20000"/>
            </a:spcAft>
            <a:buChar char="•"/>
          </a:pPr>
          <a:r>
            <a:rPr lang="en-US" sz="2000" kern="1200">
              <a:solidFill>
                <a:schemeClr val="accent3"/>
              </a:solidFill>
              <a:latin typeface="Corbel"/>
              <a:ea typeface="Calibri"/>
              <a:cs typeface="Calibri"/>
            </a:rPr>
            <a:t>Reporting &amp; program health to ensure appropriate program response &amp; data entry </a:t>
          </a:r>
          <a:endParaRPr lang="en-US" sz="2000" kern="1200">
            <a:solidFill>
              <a:schemeClr val="accent3"/>
            </a:solidFill>
            <a:latin typeface="Corbel"/>
          </a:endParaRPr>
        </a:p>
      </dsp:txBody>
      <dsp:txXfrm>
        <a:off x="0" y="2075681"/>
        <a:ext cx="11413863" cy="1035000"/>
      </dsp:txXfrm>
    </dsp:sp>
    <dsp:sp modelId="{C55F7C03-4FD6-495A-98CE-3E9865ACE855}">
      <dsp:nvSpPr>
        <dsp:cNvPr id="0" name=""/>
        <dsp:cNvSpPr/>
      </dsp:nvSpPr>
      <dsp:spPr>
        <a:xfrm>
          <a:off x="0" y="3110681"/>
          <a:ext cx="11413863" cy="9931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solidFill>
                <a:schemeClr val="accent3"/>
              </a:solidFill>
              <a:latin typeface="Corbel"/>
              <a:ea typeface="Calibri"/>
              <a:cs typeface="Calibri"/>
            </a:rPr>
            <a:t>Consumers are entered into </a:t>
          </a:r>
          <a:r>
            <a:rPr lang="en-US" sz="2500" b="1" kern="1200">
              <a:solidFill>
                <a:schemeClr val="accent3"/>
              </a:solidFill>
              <a:latin typeface="Corbel"/>
              <a:ea typeface="Calibri"/>
              <a:cs typeface="Calibri"/>
            </a:rPr>
            <a:t>ECOP Pending </a:t>
          </a:r>
          <a:r>
            <a:rPr lang="en-US" sz="2500" kern="1200">
              <a:solidFill>
                <a:schemeClr val="accent3"/>
              </a:solidFill>
              <a:latin typeface="Corbel"/>
              <a:ea typeface="Calibri"/>
              <a:cs typeface="Calibri"/>
            </a:rPr>
            <a:t>status until an ECOP enrollment slot is available</a:t>
          </a:r>
          <a:endParaRPr lang="en-US" sz="2500" kern="1200">
            <a:solidFill>
              <a:schemeClr val="accent3"/>
            </a:solidFill>
            <a:latin typeface="Corbel"/>
          </a:endParaRPr>
        </a:p>
      </dsp:txBody>
      <dsp:txXfrm>
        <a:off x="48481" y="3159162"/>
        <a:ext cx="11316901" cy="896166"/>
      </dsp:txXfrm>
    </dsp:sp>
    <dsp:sp modelId="{12FAD7BF-4D1D-4ECF-AF8F-158B9098D499}">
      <dsp:nvSpPr>
        <dsp:cNvPr id="0" name=""/>
        <dsp:cNvSpPr/>
      </dsp:nvSpPr>
      <dsp:spPr>
        <a:xfrm>
          <a:off x="0" y="4175810"/>
          <a:ext cx="11413863" cy="9931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solidFill>
                <a:schemeClr val="accent3"/>
              </a:solidFill>
              <a:latin typeface="Corbel"/>
              <a:ea typeface="Calibri"/>
              <a:cs typeface="Calibri"/>
            </a:rPr>
            <a:t> DO </a:t>
          </a:r>
          <a:r>
            <a:rPr lang="en-US" sz="2500" b="1" kern="1200">
              <a:solidFill>
                <a:schemeClr val="accent3"/>
              </a:solidFill>
              <a:latin typeface="Corbel"/>
              <a:ea typeface="Calibri"/>
              <a:cs typeface="Calibri"/>
            </a:rPr>
            <a:t>NOT </a:t>
          </a:r>
          <a:r>
            <a:rPr lang="en-US" sz="2500" kern="1200">
              <a:solidFill>
                <a:schemeClr val="accent3"/>
              </a:solidFill>
              <a:latin typeface="Corbel"/>
              <a:ea typeface="Calibri"/>
              <a:cs typeface="Calibri"/>
            </a:rPr>
            <a:t>screen consumers for clinical eligibility until an enrollment slot is available</a:t>
          </a:r>
          <a:endParaRPr lang="en-US" sz="2500" kern="1200">
            <a:solidFill>
              <a:schemeClr val="accent3"/>
            </a:solidFill>
          </a:endParaRPr>
        </a:p>
      </dsp:txBody>
      <dsp:txXfrm>
        <a:off x="48481" y="4224291"/>
        <a:ext cx="11316901"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3D1E-E43E-4300-91AE-214987B05031}">
      <dsp:nvSpPr>
        <dsp:cNvPr id="0" name=""/>
        <dsp:cNvSpPr/>
      </dsp:nvSpPr>
      <dsp:spPr>
        <a:xfrm>
          <a:off x="4"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Currently enrolled in HC Percent Based </a:t>
          </a:r>
        </a:p>
      </dsp:txBody>
      <dsp:txXfrm>
        <a:off x="27322" y="27318"/>
        <a:ext cx="4472152" cy="878053"/>
      </dsp:txXfrm>
    </dsp:sp>
    <dsp:sp modelId="{C47517DE-4D66-4658-9686-AF98E3B42556}">
      <dsp:nvSpPr>
        <dsp:cNvPr id="0" name=""/>
        <dsp:cNvSpPr/>
      </dsp:nvSpPr>
      <dsp:spPr>
        <a:xfrm>
          <a:off x="4980000" y="0"/>
          <a:ext cx="960801" cy="93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980000" y="186538"/>
        <a:ext cx="680994" cy="559613"/>
      </dsp:txXfrm>
    </dsp:sp>
    <dsp:sp modelId="{E2A66821-6E94-4A2D-B9D7-AA674A4AF3EF}">
      <dsp:nvSpPr>
        <dsp:cNvPr id="0" name=""/>
        <dsp:cNvSpPr/>
      </dsp:nvSpPr>
      <dsp:spPr>
        <a:xfrm>
          <a:off x="6339626"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 Eligible for ECOP per PI 25-01, review &amp; discuss FEW</a:t>
          </a:r>
        </a:p>
      </dsp:txBody>
      <dsp:txXfrm>
        <a:off x="6366944" y="27318"/>
        <a:ext cx="4472152" cy="878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3D1E-E43E-4300-91AE-214987B05031}">
      <dsp:nvSpPr>
        <dsp:cNvPr id="0" name=""/>
        <dsp:cNvSpPr/>
      </dsp:nvSpPr>
      <dsp:spPr>
        <a:xfrm>
          <a:off x="2122"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Has MassHealth*</a:t>
          </a:r>
        </a:p>
      </dsp:txBody>
      <dsp:txXfrm>
        <a:off x="29440" y="27318"/>
        <a:ext cx="4472152" cy="878053"/>
      </dsp:txXfrm>
    </dsp:sp>
    <dsp:sp modelId="{C47517DE-4D66-4658-9686-AF98E3B42556}">
      <dsp:nvSpPr>
        <dsp:cNvPr id="0" name=""/>
        <dsp:cNvSpPr/>
      </dsp:nvSpPr>
      <dsp:spPr>
        <a:xfrm>
          <a:off x="4981589" y="0"/>
          <a:ext cx="959679" cy="93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981589" y="186538"/>
        <a:ext cx="679872" cy="559613"/>
      </dsp:txXfrm>
    </dsp:sp>
    <dsp:sp modelId="{E2A66821-6E94-4A2D-B9D7-AA674A4AF3EF}">
      <dsp:nvSpPr>
        <dsp:cNvPr id="0" name=""/>
        <dsp:cNvSpPr/>
      </dsp:nvSpPr>
      <dsp:spPr>
        <a:xfrm>
          <a:off x="6339626"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Confirm benefit in EVS, encourage to apply for Frail Elder Waiver</a:t>
          </a:r>
        </a:p>
      </dsp:txBody>
      <dsp:txXfrm>
        <a:off x="6366944" y="27318"/>
        <a:ext cx="4472152" cy="878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3D1E-E43E-4300-91AE-214987B05031}">
      <dsp:nvSpPr>
        <dsp:cNvPr id="0" name=""/>
        <dsp:cNvSpPr/>
      </dsp:nvSpPr>
      <dsp:spPr>
        <a:xfrm>
          <a:off x="2122"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Currently inpatient </a:t>
          </a:r>
          <a:r>
            <a:rPr lang="en-US" sz="1700" kern="1200">
              <a:latin typeface="Corbel" panose="020B0503020204020204"/>
            </a:rPr>
            <a:t>without a</a:t>
          </a:r>
          <a:r>
            <a:rPr lang="en-US" sz="1700" kern="1200"/>
            <a:t> </a:t>
          </a:r>
          <a:r>
            <a:rPr lang="en-US" sz="1700" kern="1200">
              <a:latin typeface="Corbel" panose="020B0503020204020204"/>
            </a:rPr>
            <a:t>known</a:t>
          </a:r>
          <a:r>
            <a:rPr lang="en-US" sz="1700" kern="1200"/>
            <a:t> discharge date</a:t>
          </a:r>
        </a:p>
      </dsp:txBody>
      <dsp:txXfrm>
        <a:off x="29440" y="27318"/>
        <a:ext cx="4472152" cy="878053"/>
      </dsp:txXfrm>
    </dsp:sp>
    <dsp:sp modelId="{C47517DE-4D66-4658-9686-AF98E3B42556}">
      <dsp:nvSpPr>
        <dsp:cNvPr id="0" name=""/>
        <dsp:cNvSpPr/>
      </dsp:nvSpPr>
      <dsp:spPr>
        <a:xfrm>
          <a:off x="4981589" y="0"/>
          <a:ext cx="959679" cy="93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81589" y="186538"/>
        <a:ext cx="679872" cy="559613"/>
      </dsp:txXfrm>
    </dsp:sp>
    <dsp:sp modelId="{E2A66821-6E94-4A2D-B9D7-AA674A4AF3EF}">
      <dsp:nvSpPr>
        <dsp:cNvPr id="0" name=""/>
        <dsp:cNvSpPr/>
      </dsp:nvSpPr>
      <dsp:spPr>
        <a:xfrm>
          <a:off x="6339626"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Continue engagement with consumer, make appropriate referrals once discharge date is known</a:t>
          </a:r>
        </a:p>
      </dsp:txBody>
      <dsp:txXfrm>
        <a:off x="6366944" y="27318"/>
        <a:ext cx="4472152" cy="878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3D1E-E43E-4300-91AE-214987B05031}">
      <dsp:nvSpPr>
        <dsp:cNvPr id="0" name=""/>
        <dsp:cNvSpPr/>
      </dsp:nvSpPr>
      <dsp:spPr>
        <a:xfrm>
          <a:off x="2122"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Automatic referral to ECOP when PC </a:t>
          </a:r>
          <a:r>
            <a:rPr lang="en-US" sz="1700" kern="1200">
              <a:latin typeface="Corbel" panose="020B0503020204020204"/>
            </a:rPr>
            <a:t>need is identified</a:t>
          </a:r>
          <a:endParaRPr lang="en-US" sz="1700" kern="1200"/>
        </a:p>
      </dsp:txBody>
      <dsp:txXfrm>
        <a:off x="29440" y="27318"/>
        <a:ext cx="4472152" cy="878053"/>
      </dsp:txXfrm>
    </dsp:sp>
    <dsp:sp modelId="{C47517DE-4D66-4658-9686-AF98E3B42556}">
      <dsp:nvSpPr>
        <dsp:cNvPr id="0" name=""/>
        <dsp:cNvSpPr/>
      </dsp:nvSpPr>
      <dsp:spPr>
        <a:xfrm>
          <a:off x="4981589" y="0"/>
          <a:ext cx="959679" cy="93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81589" y="186538"/>
        <a:ext cx="679872" cy="559613"/>
      </dsp:txXfrm>
    </dsp:sp>
    <dsp:sp modelId="{E2A66821-6E94-4A2D-B9D7-AA674A4AF3EF}">
      <dsp:nvSpPr>
        <dsp:cNvPr id="0" name=""/>
        <dsp:cNvSpPr/>
      </dsp:nvSpPr>
      <dsp:spPr>
        <a:xfrm>
          <a:off x="6339626" y="0"/>
          <a:ext cx="4526788" cy="9326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Need for PC does not automatically initiate ECOP referral. Need for services must be 2x HC POS</a:t>
          </a:r>
        </a:p>
      </dsp:txBody>
      <dsp:txXfrm>
        <a:off x="6366944" y="27318"/>
        <a:ext cx="4472152" cy="878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927C-0BF6-4433-8F41-61E67A022815}">
      <dsp:nvSpPr>
        <dsp:cNvPr id="0" name=""/>
        <dsp:cNvSpPr/>
      </dsp:nvSpPr>
      <dsp:spPr>
        <a:xfrm>
          <a:off x="402725" y="0"/>
          <a:ext cx="3029053" cy="118495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u="sng" kern="1200">
              <a:latin typeface="Corbel"/>
              <a:ea typeface="Calibri"/>
              <a:cs typeface="Calibri"/>
            </a:rPr>
            <a:t>Example 1</a:t>
          </a:r>
          <a:r>
            <a:rPr lang="en-US" sz="1800" b="0" kern="1200">
              <a:latin typeface="Corbel"/>
              <a:ea typeface="Calibri"/>
              <a:cs typeface="Calibri"/>
            </a:rPr>
            <a:t>: Personal Care is identified as an assessed need</a:t>
          </a:r>
          <a:endParaRPr lang="en-US" sz="1800" kern="1200"/>
        </a:p>
      </dsp:txBody>
      <dsp:txXfrm>
        <a:off x="437431" y="34706"/>
        <a:ext cx="2959641" cy="1115547"/>
      </dsp:txXfrm>
    </dsp:sp>
    <dsp:sp modelId="{A6E971DF-3FE1-4903-8B25-0378C75EF39B}">
      <dsp:nvSpPr>
        <dsp:cNvPr id="0" name=""/>
        <dsp:cNvSpPr/>
      </dsp:nvSpPr>
      <dsp:spPr>
        <a:xfrm rot="5400000">
          <a:off x="1695072" y="1214583"/>
          <a:ext cx="444359" cy="53323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757282" y="1259019"/>
        <a:ext cx="319939" cy="311051"/>
      </dsp:txXfrm>
    </dsp:sp>
    <dsp:sp modelId="{375BA1C4-D144-4D48-9B93-EAC0914E6835}">
      <dsp:nvSpPr>
        <dsp:cNvPr id="0" name=""/>
        <dsp:cNvSpPr/>
      </dsp:nvSpPr>
      <dsp:spPr>
        <a:xfrm>
          <a:off x="402725" y="1777439"/>
          <a:ext cx="3029053" cy="1184959"/>
        </a:xfrm>
        <a:prstGeom prst="roundRect">
          <a:avLst>
            <a:gd name="adj" fmla="val 10000"/>
          </a:avLst>
        </a:prstGeom>
        <a:solidFill>
          <a:schemeClr val="accent1">
            <a:shade val="80000"/>
            <a:hueOff val="39793"/>
            <a:satOff val="-23773"/>
            <a:lumOff val="17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orbel"/>
              <a:ea typeface="Calibri"/>
              <a:cs typeface="Calibri"/>
            </a:rPr>
            <a:t>Interdisciplinary Case Conference with RN,  to adjust care plan services as needed. RN PC assessment may be required if consumer has not been seen recently by RN for PC assessment</a:t>
          </a:r>
        </a:p>
      </dsp:txBody>
      <dsp:txXfrm>
        <a:off x="437431" y="1812145"/>
        <a:ext cx="2959641" cy="1115547"/>
      </dsp:txXfrm>
    </dsp:sp>
    <dsp:sp modelId="{DB9EFC4B-2B78-405B-98E8-AEEB1255361D}">
      <dsp:nvSpPr>
        <dsp:cNvPr id="0" name=""/>
        <dsp:cNvSpPr/>
      </dsp:nvSpPr>
      <dsp:spPr>
        <a:xfrm rot="5400000">
          <a:off x="1695072" y="2992023"/>
          <a:ext cx="444359" cy="533231"/>
        </a:xfrm>
        <a:prstGeom prst="rightArrow">
          <a:avLst>
            <a:gd name="adj1" fmla="val 60000"/>
            <a:gd name="adj2" fmla="val 50000"/>
          </a:avLst>
        </a:prstGeom>
        <a:solidFill>
          <a:schemeClr val="accent1">
            <a:shade val="90000"/>
            <a:hueOff val="79545"/>
            <a:satOff val="-46940"/>
            <a:lumOff val="332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757282" y="3036459"/>
        <a:ext cx="319939" cy="311051"/>
      </dsp:txXfrm>
    </dsp:sp>
    <dsp:sp modelId="{141F5064-ACAC-4E3D-90B4-626323D1DA89}">
      <dsp:nvSpPr>
        <dsp:cNvPr id="0" name=""/>
        <dsp:cNvSpPr/>
      </dsp:nvSpPr>
      <dsp:spPr>
        <a:xfrm>
          <a:off x="402725" y="3554879"/>
          <a:ext cx="3029053" cy="1184959"/>
        </a:xfrm>
        <a:prstGeom prst="roundRect">
          <a:avLst>
            <a:gd name="adj" fmla="val 10000"/>
          </a:avLst>
        </a:prstGeom>
        <a:solidFill>
          <a:schemeClr val="accent1">
            <a:shade val="80000"/>
            <a:hueOff val="79587"/>
            <a:satOff val="-47546"/>
            <a:lumOff val="35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orbel"/>
              <a:ea typeface="Calibri"/>
              <a:cs typeface="Calibri"/>
            </a:rPr>
            <a:t>Ex. Decrease HM or Companion </a:t>
          </a:r>
          <a:r>
            <a:rPr lang="en-US" sz="1600" kern="1200" err="1">
              <a:latin typeface="Corbel"/>
              <a:ea typeface="Calibri"/>
              <a:cs typeface="Calibri"/>
            </a:rPr>
            <a:t>hrs</a:t>
          </a:r>
          <a:r>
            <a:rPr lang="en-US" sz="1600" kern="1200">
              <a:latin typeface="Corbel"/>
              <a:ea typeface="Calibri"/>
              <a:cs typeface="Calibri"/>
            </a:rPr>
            <a:t> to accommodate PC</a:t>
          </a:r>
        </a:p>
      </dsp:txBody>
      <dsp:txXfrm>
        <a:off x="437431" y="3589585"/>
        <a:ext cx="2959641" cy="11155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927C-0BF6-4433-8F41-61E67A022815}">
      <dsp:nvSpPr>
        <dsp:cNvPr id="0" name=""/>
        <dsp:cNvSpPr/>
      </dsp:nvSpPr>
      <dsp:spPr>
        <a:xfrm>
          <a:off x="687856" y="0"/>
          <a:ext cx="2458791" cy="1184959"/>
        </a:xfrm>
        <a:prstGeom prst="roundRect">
          <a:avLst>
            <a:gd name="adj" fmla="val 100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u="sng" kern="1200">
              <a:latin typeface="Corbel"/>
              <a:ea typeface="Calibri"/>
              <a:cs typeface="Calibri"/>
            </a:rPr>
            <a:t>Example 2</a:t>
          </a:r>
          <a:r>
            <a:rPr lang="en-US" sz="1800" kern="1200">
              <a:latin typeface="Corbel"/>
              <a:ea typeface="Calibri"/>
              <a:cs typeface="Calibri"/>
            </a:rPr>
            <a:t>: Additional service needs identified during CM assessment</a:t>
          </a:r>
          <a:endParaRPr lang="en-US" sz="1800" kern="1200"/>
        </a:p>
      </dsp:txBody>
      <dsp:txXfrm>
        <a:off x="722562" y="34706"/>
        <a:ext cx="2389379" cy="1115547"/>
      </dsp:txXfrm>
    </dsp:sp>
    <dsp:sp modelId="{6D526132-2953-4539-ADBF-833A052C87A0}">
      <dsp:nvSpPr>
        <dsp:cNvPr id="0" name=""/>
        <dsp:cNvSpPr/>
      </dsp:nvSpPr>
      <dsp:spPr>
        <a:xfrm rot="5400000">
          <a:off x="1695072" y="1214583"/>
          <a:ext cx="444359" cy="533231"/>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7282" y="1259019"/>
        <a:ext cx="319939" cy="311051"/>
      </dsp:txXfrm>
    </dsp:sp>
    <dsp:sp modelId="{ACBE87B8-8A56-4F82-8949-74DDB31D0335}">
      <dsp:nvSpPr>
        <dsp:cNvPr id="0" name=""/>
        <dsp:cNvSpPr/>
      </dsp:nvSpPr>
      <dsp:spPr>
        <a:xfrm>
          <a:off x="687856" y="1777439"/>
          <a:ext cx="2458791" cy="1184959"/>
        </a:xfrm>
        <a:prstGeom prst="roundRect">
          <a:avLst>
            <a:gd name="adj" fmla="val 10000"/>
          </a:avLst>
        </a:prstGeom>
        <a:solidFill>
          <a:schemeClr val="accent4">
            <a:shade val="80000"/>
            <a:hueOff val="183495"/>
            <a:satOff val="-5509"/>
            <a:lumOff val="1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orbel"/>
              <a:ea typeface="Calibri"/>
              <a:cs typeface="Calibri"/>
            </a:rPr>
            <a:t>Review care plan</a:t>
          </a:r>
        </a:p>
        <a:p>
          <a:pPr marL="114300" lvl="1" indent="-114300" algn="l" defTabSz="622300" rtl="0">
            <a:lnSpc>
              <a:spcPct val="90000"/>
            </a:lnSpc>
            <a:spcBef>
              <a:spcPct val="0"/>
            </a:spcBef>
            <a:spcAft>
              <a:spcPct val="15000"/>
            </a:spcAft>
            <a:buChar char="•"/>
          </a:pPr>
          <a:r>
            <a:rPr lang="en-US" sz="1400" kern="1200">
              <a:latin typeface="Corbel"/>
              <a:ea typeface="Calibri"/>
              <a:cs typeface="Calibri"/>
            </a:rPr>
            <a:t>Service plan</a:t>
          </a:r>
        </a:p>
        <a:p>
          <a:pPr marL="114300" lvl="1" indent="-114300" algn="l" defTabSz="622300" rtl="0">
            <a:lnSpc>
              <a:spcPct val="90000"/>
            </a:lnSpc>
            <a:spcBef>
              <a:spcPct val="0"/>
            </a:spcBef>
            <a:spcAft>
              <a:spcPct val="15000"/>
            </a:spcAft>
            <a:buChar char="•"/>
          </a:pPr>
          <a:r>
            <a:rPr lang="en-US" sz="1400" kern="1200">
              <a:latin typeface="Corbel"/>
              <a:ea typeface="Calibri"/>
              <a:cs typeface="Calibri"/>
            </a:rPr>
            <a:t>Service deliveries</a:t>
          </a:r>
        </a:p>
      </dsp:txBody>
      <dsp:txXfrm>
        <a:off x="722562" y="1812145"/>
        <a:ext cx="2389379" cy="1115547"/>
      </dsp:txXfrm>
    </dsp:sp>
    <dsp:sp modelId="{E73B0EB0-69B3-46E9-87F4-02FCF99DCD85}">
      <dsp:nvSpPr>
        <dsp:cNvPr id="0" name=""/>
        <dsp:cNvSpPr/>
      </dsp:nvSpPr>
      <dsp:spPr>
        <a:xfrm rot="5400000">
          <a:off x="1695072" y="2992023"/>
          <a:ext cx="444359" cy="533231"/>
        </a:xfrm>
        <a:prstGeom prst="rightArrow">
          <a:avLst>
            <a:gd name="adj1" fmla="val 60000"/>
            <a:gd name="adj2" fmla="val 50000"/>
          </a:avLst>
        </a:prstGeom>
        <a:solidFill>
          <a:schemeClr val="accent4">
            <a:shade val="90000"/>
            <a:hueOff val="367000"/>
            <a:satOff val="-10733"/>
            <a:lumOff val="249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7282" y="3036459"/>
        <a:ext cx="319939" cy="311051"/>
      </dsp:txXfrm>
    </dsp:sp>
    <dsp:sp modelId="{82795B42-53EC-4DD8-8049-E8714ADD9113}">
      <dsp:nvSpPr>
        <dsp:cNvPr id="0" name=""/>
        <dsp:cNvSpPr/>
      </dsp:nvSpPr>
      <dsp:spPr>
        <a:xfrm>
          <a:off x="687856" y="3554879"/>
          <a:ext cx="2458791" cy="1184959"/>
        </a:xfrm>
        <a:prstGeom prst="roundRect">
          <a:avLst>
            <a:gd name="adj" fmla="val 10000"/>
          </a:avLst>
        </a:prstGeom>
        <a:solidFill>
          <a:schemeClr val="accent4">
            <a:shade val="80000"/>
            <a:hueOff val="366990"/>
            <a:satOff val="-11018"/>
            <a:lumOff val="2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orbel"/>
              <a:ea typeface="Calibri"/>
              <a:cs typeface="Calibri"/>
            </a:rPr>
            <a:t>Identify care planning options with consumer &amp; family</a:t>
          </a:r>
        </a:p>
      </dsp:txBody>
      <dsp:txXfrm>
        <a:off x="722562" y="3589585"/>
        <a:ext cx="2389379" cy="1115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927C-0BF6-4433-8F41-61E67A022815}">
      <dsp:nvSpPr>
        <dsp:cNvPr id="0" name=""/>
        <dsp:cNvSpPr/>
      </dsp:nvSpPr>
      <dsp:spPr>
        <a:xfrm>
          <a:off x="239793" y="0"/>
          <a:ext cx="3354917" cy="118495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u="sng" kern="1200">
              <a:latin typeface="Corbel"/>
              <a:ea typeface="Calibri"/>
              <a:cs typeface="Calibri"/>
            </a:rPr>
            <a:t>Example 3</a:t>
          </a:r>
          <a:r>
            <a:rPr lang="en-US" sz="1700" kern="1200">
              <a:latin typeface="Corbel"/>
              <a:ea typeface="Calibri"/>
              <a:cs typeface="Calibri"/>
            </a:rPr>
            <a:t>: Consumer expresses n need for additional service(s)</a:t>
          </a:r>
          <a:endParaRPr lang="en-US" sz="1700" kern="1200"/>
        </a:p>
      </dsp:txBody>
      <dsp:txXfrm>
        <a:off x="274499" y="34706"/>
        <a:ext cx="3285505" cy="1115547"/>
      </dsp:txXfrm>
    </dsp:sp>
    <dsp:sp modelId="{6D526132-2953-4539-ADBF-833A052C87A0}">
      <dsp:nvSpPr>
        <dsp:cNvPr id="0" name=""/>
        <dsp:cNvSpPr/>
      </dsp:nvSpPr>
      <dsp:spPr>
        <a:xfrm rot="5400000">
          <a:off x="1695072" y="1214583"/>
          <a:ext cx="444359" cy="533231"/>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7282" y="1259019"/>
        <a:ext cx="319939" cy="311051"/>
      </dsp:txXfrm>
    </dsp:sp>
    <dsp:sp modelId="{ACBE87B8-8A56-4F82-8949-74DDB31D0335}">
      <dsp:nvSpPr>
        <dsp:cNvPr id="0" name=""/>
        <dsp:cNvSpPr/>
      </dsp:nvSpPr>
      <dsp:spPr>
        <a:xfrm>
          <a:off x="239793" y="1777439"/>
          <a:ext cx="3354917" cy="1184959"/>
        </a:xfrm>
        <a:prstGeom prst="roundRect">
          <a:avLst>
            <a:gd name="adj" fmla="val 10000"/>
          </a:avLst>
        </a:prstGeom>
        <a:solidFill>
          <a:schemeClr val="accent5">
            <a:shade val="80000"/>
            <a:hueOff val="-280648"/>
            <a:satOff val="-37692"/>
            <a:lumOff val="19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orbel"/>
              <a:ea typeface="Calibri"/>
              <a:cs typeface="Calibri"/>
            </a:rPr>
            <a:t>Review care plan and service deliveries &amp; conduct assessment to determine any current status change, identify unmet ADL/IADLs </a:t>
          </a:r>
        </a:p>
      </dsp:txBody>
      <dsp:txXfrm>
        <a:off x="274499" y="1812145"/>
        <a:ext cx="3285505" cy="1115547"/>
      </dsp:txXfrm>
    </dsp:sp>
    <dsp:sp modelId="{BAB2AF7F-83BA-488C-B44F-D15970ACDF10}">
      <dsp:nvSpPr>
        <dsp:cNvPr id="0" name=""/>
        <dsp:cNvSpPr/>
      </dsp:nvSpPr>
      <dsp:spPr>
        <a:xfrm rot="5400000">
          <a:off x="1695072" y="2992023"/>
          <a:ext cx="444359" cy="533231"/>
        </a:xfrm>
        <a:prstGeom prst="rightArrow">
          <a:avLst>
            <a:gd name="adj1" fmla="val 60000"/>
            <a:gd name="adj2" fmla="val 50000"/>
          </a:avLst>
        </a:prstGeom>
        <a:solidFill>
          <a:schemeClr val="accent5">
            <a:shade val="90000"/>
            <a:hueOff val="-565072"/>
            <a:satOff val="-75385"/>
            <a:lumOff val="381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7282" y="3036459"/>
        <a:ext cx="319939" cy="311051"/>
      </dsp:txXfrm>
    </dsp:sp>
    <dsp:sp modelId="{7C301175-4427-40CC-951F-C22E09784F1E}">
      <dsp:nvSpPr>
        <dsp:cNvPr id="0" name=""/>
        <dsp:cNvSpPr/>
      </dsp:nvSpPr>
      <dsp:spPr>
        <a:xfrm>
          <a:off x="239793" y="3554879"/>
          <a:ext cx="3354917" cy="1184959"/>
        </a:xfrm>
        <a:prstGeom prst="roundRect">
          <a:avLst>
            <a:gd name="adj" fmla="val 10000"/>
          </a:avLst>
        </a:prstGeom>
        <a:solidFill>
          <a:schemeClr val="accent5">
            <a:shade val="80000"/>
            <a:hueOff val="-561297"/>
            <a:satOff val="-75385"/>
            <a:lumOff val="39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a:ea typeface="Calibri"/>
              <a:cs typeface="Calibri"/>
            </a:rPr>
            <a:t> Determine if adjustments to care plan can be made to  incorporate new service need while consumer is Pending for ECOP</a:t>
          </a:r>
        </a:p>
      </dsp:txBody>
      <dsp:txXfrm>
        <a:off x="274499" y="3589585"/>
        <a:ext cx="3285505" cy="11155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40488-43C1-1D40-B90D-1C9DA7E284B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8E571-E173-E741-8F29-757E3429C437}" type="slidenum">
              <a:rPr lang="en-US" smtClean="0"/>
              <a:t>‹#›</a:t>
            </a:fld>
            <a:endParaRPr lang="en-US"/>
          </a:p>
        </p:txBody>
      </p:sp>
    </p:spTree>
    <p:extLst>
      <p:ext uri="{BB962C8B-B14F-4D97-AF65-F5344CB8AC3E}">
        <p14:creationId xmlns:p14="http://schemas.microsoft.com/office/powerpoint/2010/main" val="11709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Be determined ineligible for MassHealth Standard, or be determined eligible for, or already enrolled in, MassHealth Standard but be determined ineligible for the Frail Elder Waiver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Example: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a consumer who is aged 60-64 but not disabled, a consumer who is aged 60-64 but not financially eligible for the waiver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consumer accessing State-Funded MassHealth Standard through the Community-Based Long Term Services and Supports (CB-LTSS) Screening)</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3</a:t>
            </a:fld>
            <a:endParaRPr lang="en-US"/>
          </a:p>
        </p:txBody>
      </p:sp>
    </p:spTree>
    <p:extLst>
      <p:ext uri="{BB962C8B-B14F-4D97-AF65-F5344CB8AC3E}">
        <p14:creationId xmlns:p14="http://schemas.microsoft.com/office/powerpoint/2010/main" val="359136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77CB-5D8F-6209-9D3D-08F305877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469F6-DCF7-0DCD-094D-6DD8F5834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1A01B-BA44-6B5B-0D73-A3A4327520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5B5166-373E-093C-E6A8-D080A9455287}"/>
              </a:ext>
            </a:extLst>
          </p:cNvPr>
          <p:cNvSpPr>
            <a:spLocks noGrp="1"/>
          </p:cNvSpPr>
          <p:nvPr>
            <p:ph type="sldNum" sz="quarter" idx="5"/>
          </p:nvPr>
        </p:nvSpPr>
        <p:spPr/>
        <p:txBody>
          <a:bodyPr/>
          <a:lstStyle/>
          <a:p>
            <a:fld id="{C738E571-E173-E741-8F29-757E3429C437}" type="slidenum">
              <a:rPr lang="en-US" smtClean="0"/>
              <a:t>4</a:t>
            </a:fld>
            <a:endParaRPr lang="en-US"/>
          </a:p>
        </p:txBody>
      </p:sp>
    </p:spTree>
    <p:extLst>
      <p:ext uri="{BB962C8B-B14F-4D97-AF65-F5344CB8AC3E}">
        <p14:creationId xmlns:p14="http://schemas.microsoft.com/office/powerpoint/2010/main" val="422716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E88F-DFA8-89DB-6AFF-6D5D74CC4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94064-8F83-F009-E77C-930F89F50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9A9A1-55F8-CBA6-A192-063091010B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F5BEF-480C-9B77-8E0E-BE63DA6D85BC}"/>
              </a:ext>
            </a:extLst>
          </p:cNvPr>
          <p:cNvSpPr>
            <a:spLocks noGrp="1"/>
          </p:cNvSpPr>
          <p:nvPr>
            <p:ph type="sldNum" sz="quarter" idx="5"/>
          </p:nvPr>
        </p:nvSpPr>
        <p:spPr/>
        <p:txBody>
          <a:bodyPr/>
          <a:lstStyle/>
          <a:p>
            <a:fld id="{C738E571-E173-E741-8F29-757E3429C437}" type="slidenum">
              <a:rPr lang="en-US" smtClean="0"/>
              <a:t>5</a:t>
            </a:fld>
            <a:endParaRPr lang="en-US"/>
          </a:p>
        </p:txBody>
      </p:sp>
    </p:spTree>
    <p:extLst>
      <p:ext uri="{BB962C8B-B14F-4D97-AF65-F5344CB8AC3E}">
        <p14:creationId xmlns:p14="http://schemas.microsoft.com/office/powerpoint/2010/main" val="1240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B0E6-77F4-9AA8-45D0-718B67158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1BD5E-4B45-3CA6-75B6-DC00A475F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14CEF-5ECA-E033-A194-54532DE629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B83176-7AC4-C8E8-60E6-43BE1EDFED19}"/>
              </a:ext>
            </a:extLst>
          </p:cNvPr>
          <p:cNvSpPr>
            <a:spLocks noGrp="1"/>
          </p:cNvSpPr>
          <p:nvPr>
            <p:ph type="sldNum" sz="quarter" idx="5"/>
          </p:nvPr>
        </p:nvSpPr>
        <p:spPr/>
        <p:txBody>
          <a:bodyPr/>
          <a:lstStyle/>
          <a:p>
            <a:fld id="{C738E571-E173-E741-8F29-757E3429C437}" type="slidenum">
              <a:rPr lang="en-US" smtClean="0"/>
              <a:t>6</a:t>
            </a:fld>
            <a:endParaRPr lang="en-US"/>
          </a:p>
        </p:txBody>
      </p:sp>
    </p:spTree>
    <p:extLst>
      <p:ext uri="{BB962C8B-B14F-4D97-AF65-F5344CB8AC3E}">
        <p14:creationId xmlns:p14="http://schemas.microsoft.com/office/powerpoint/2010/main" val="108998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13</a:t>
            </a:fld>
            <a:endParaRPr lang="en-US"/>
          </a:p>
        </p:txBody>
      </p:sp>
    </p:spTree>
    <p:extLst>
      <p:ext uri="{BB962C8B-B14F-4D97-AF65-F5344CB8AC3E}">
        <p14:creationId xmlns:p14="http://schemas.microsoft.com/office/powerpoint/2010/main" val="81840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5BC41"/>
                </a:solidFill>
              </a:rPr>
              <a:t>Your Partners in Aging.</a:t>
            </a:r>
          </a:p>
        </p:txBody>
      </p:sp>
    </p:spTree>
    <p:extLst>
      <p:ext uri="{BB962C8B-B14F-4D97-AF65-F5344CB8AC3E}">
        <p14:creationId xmlns:p14="http://schemas.microsoft.com/office/powerpoint/2010/main" val="316915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9586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89395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2149986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369192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alphaModFix amt="29000"/>
          </a:blip>
          <a:srcRect l="1555" t="105" r="1690" b="-105"/>
          <a:stretch/>
        </p:blipFill>
        <p:spPr>
          <a:xfrm rot="16200000">
            <a:off x="7591852" y="1869648"/>
            <a:ext cx="3104297" cy="6096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490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5574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6" name="Footer Placeholder 4">
            <a:extLst>
              <a:ext uri="{FF2B5EF4-FFF2-40B4-BE49-F238E27FC236}">
                <a16:creationId xmlns:a16="http://schemas.microsoft.com/office/drawing/2014/main" id="{EBA349E1-93B7-E5D2-8069-636725CDC8D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rgbClr val="91278F"/>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346501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group of colorful shapes&#10;&#10;Description automatically generated">
            <a:extLst>
              <a:ext uri="{FF2B5EF4-FFF2-40B4-BE49-F238E27FC236}">
                <a16:creationId xmlns:a16="http://schemas.microsoft.com/office/drawing/2014/main" id="{87CCB9B6-6388-4E87-56CA-F836410CC0EB}"/>
              </a:ext>
            </a:extLst>
          </p:cNvPr>
          <p:cNvPicPr>
            <a:picLocks noChangeAspect="1"/>
          </p:cNvPicPr>
          <p:nvPr userDrawn="1"/>
        </p:nvPicPr>
        <p:blipFill rotWithShape="1">
          <a:blip r:embed="rId2">
            <a:alphaModFix/>
          </a:blip>
          <a:srcRect l="4959" b="4509"/>
          <a:stretch/>
        </p:blipFill>
        <p:spPr>
          <a:xfrm rot="16200000">
            <a:off x="8901439" y="3631022"/>
            <a:ext cx="1869425" cy="3568697"/>
          </a:xfrm>
          <a:prstGeom prst="rect">
            <a:avLst/>
          </a:prstGeom>
        </p:spPr>
      </p:pic>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644201EA-469D-7CB9-217E-A6879F5DAE3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152186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5D177-50F8-6261-FFA3-2B2A79778030}"/>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5BC41"/>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6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E9838"/>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5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76355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25591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40000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3509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a:solidFill>
                  <a:srgbClr val="8E9838"/>
                </a:solidFill>
                <a:effectLst/>
                <a:latin typeface="Corbel" panose="020B0503020204020204" pitchFamily="34" charset="0"/>
              </a:rPr>
              <a:t>Partnership</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partnership—we can achieve more together. </a:t>
            </a:r>
          </a:p>
          <a:p>
            <a:pPr>
              <a:spcBef>
                <a:spcPts val="1400"/>
              </a:spcBef>
            </a:pPr>
            <a:r>
              <a:rPr lang="en-US" sz="2100" b="0" i="0">
                <a:solidFill>
                  <a:srgbClr val="8E9838"/>
                </a:solidFill>
                <a:effectLst/>
                <a:latin typeface="Corbel" panose="020B0503020204020204" pitchFamily="34" charset="0"/>
              </a:rPr>
              <a:t>Inclusion </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a:solidFill>
                  <a:srgbClr val="8E9838"/>
                </a:solidFill>
                <a:effectLst/>
                <a:latin typeface="Corbel" panose="020B0503020204020204" pitchFamily="34" charset="0"/>
              </a:rPr>
              <a:t>Justice</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justice—combatting ageism is core to our work. </a:t>
            </a:r>
          </a:p>
          <a:p>
            <a:pPr>
              <a:spcBef>
                <a:spcPts val="1400"/>
              </a:spcBef>
            </a:pPr>
            <a:r>
              <a:rPr lang="en-US" sz="2100" b="0" i="0">
                <a:solidFill>
                  <a:srgbClr val="8E9838"/>
                </a:solidFill>
                <a:effectLst/>
                <a:latin typeface="Corbel" panose="020B0503020204020204" pitchFamily="34" charset="0"/>
              </a:rPr>
              <a:t>Humanity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humanity—caring for each other is why we are here. </a:t>
            </a:r>
          </a:p>
          <a:p>
            <a:pPr>
              <a:spcBef>
                <a:spcPts val="1400"/>
              </a:spcBef>
            </a:pPr>
            <a:r>
              <a:rPr lang="en-US" sz="2100" b="0" i="0">
                <a:solidFill>
                  <a:srgbClr val="8E9838"/>
                </a:solidFill>
                <a:effectLst/>
                <a:latin typeface="Corbel" panose="020B0503020204020204" pitchFamily="34" charset="0"/>
              </a:rPr>
              <a:t>Community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community—it supports and sustains us. </a:t>
            </a:r>
          </a:p>
          <a:p>
            <a:pPr>
              <a:spcBef>
                <a:spcPts val="1400"/>
              </a:spcBef>
            </a:pPr>
            <a:r>
              <a:rPr lang="en-US" sz="2100" b="0" i="0">
                <a:solidFill>
                  <a:srgbClr val="8E9838"/>
                </a:solidFill>
                <a:effectLst/>
                <a:latin typeface="Corbel" panose="020B0503020204020204" pitchFamily="34" charset="0"/>
              </a:rPr>
              <a:t>Connection</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connection—it’s the heart of wellbeing and belonging</a:t>
            </a:r>
            <a:r>
              <a:rPr lang="en-US" sz="2100" b="0" i="0">
                <a:solidFill>
                  <a:schemeClr val="bg1"/>
                </a:solidFill>
                <a:effectLst/>
                <a:latin typeface="Corbel" panose="020B0503020204020204" pitchFamily="34" charset="0"/>
              </a:rPr>
              <a:t>. </a:t>
            </a:r>
          </a:p>
          <a:p>
            <a:pPr>
              <a:spcBef>
                <a:spcPts val="1400"/>
              </a:spcBef>
            </a:pPr>
            <a:r>
              <a:rPr lang="en-US" sz="2100" b="0" i="0">
                <a:solidFill>
                  <a:srgbClr val="8E9838"/>
                </a:solidFill>
                <a:effectLst/>
                <a:latin typeface="Corbel" panose="020B0503020204020204" pitchFamily="34" charset="0"/>
              </a:rPr>
              <a:t>Choice</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personal choice—autonomy is the foundation of independence.</a:t>
            </a:r>
            <a:endParaRPr lang="en-US" sz="2200" b="0" i="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a:solidFill>
                  <a:srgbClr val="8E9838"/>
                </a:solidFill>
                <a:latin typeface="Corbel" panose="020B0503020204020204" pitchFamily="34" charset="0"/>
              </a:rPr>
              <a:t>Brand Values</a:t>
            </a:r>
          </a:p>
        </p:txBody>
      </p:sp>
      <p:pic>
        <p:nvPicPr>
          <p:cNvPr id="18" name="Picture 17" descr="A group of colorful shapes&#10;&#10;Description automatically generated">
            <a:extLst>
              <a:ext uri="{FF2B5EF4-FFF2-40B4-BE49-F238E27FC236}">
                <a16:creationId xmlns:a16="http://schemas.microsoft.com/office/drawing/2014/main" id="{9D4D02E7-7EA5-9D14-DC8D-385FC7F5EF85}"/>
              </a:ext>
            </a:extLst>
          </p:cNvPr>
          <p:cNvPicPr>
            <a:picLocks noChangeAspect="1"/>
          </p:cNvPicPr>
          <p:nvPr userDrawn="1"/>
        </p:nvPicPr>
        <p:blipFill rotWithShape="1">
          <a:blip r:embed="rId2"/>
          <a:srcRect l="3245"/>
          <a:stretch/>
        </p:blipFill>
        <p:spPr>
          <a:xfrm rot="10800000">
            <a:off x="9935796" y="598876"/>
            <a:ext cx="2256203" cy="4430573"/>
          </a:xfrm>
          <a:prstGeom prst="rect">
            <a:avLst/>
          </a:prstGeom>
        </p:spPr>
      </p:pic>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3" name="Footer Placeholder 4">
            <a:extLst>
              <a:ext uri="{FF2B5EF4-FFF2-40B4-BE49-F238E27FC236}">
                <a16:creationId xmlns:a16="http://schemas.microsoft.com/office/drawing/2014/main" id="{A99849B0-9117-3E47-FC88-07036AF8EB65}"/>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686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46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57200" indent="0">
              <a:buFontTx/>
              <a:buNone/>
              <a:defRPr sz="2000">
                <a:solidFill>
                  <a:srgbClr val="141D45"/>
                </a:solidFill>
                <a:latin typeface="Corbel" panose="020B0503020204020204" pitchFamily="34" charset="0"/>
              </a:defRPr>
            </a:lvl2pPr>
            <a:lvl3pPr marL="914400" indent="0">
              <a:buFontTx/>
              <a:buNone/>
              <a:defRPr sz="2000">
                <a:solidFill>
                  <a:srgbClr val="141D45"/>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8" name="Footer Placeholder 4">
            <a:extLst>
              <a:ext uri="{FF2B5EF4-FFF2-40B4-BE49-F238E27FC236}">
                <a16:creationId xmlns:a16="http://schemas.microsoft.com/office/drawing/2014/main" id="{71F0BABE-3E95-F431-A000-DF96822200E6}"/>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022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80586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1784348618"/>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43" r:id="rId3"/>
    <p:sldLayoutId id="2147483754" r:id="rId4"/>
    <p:sldLayoutId id="2147483741" r:id="rId5"/>
    <p:sldLayoutId id="2147483755" r:id="rId6"/>
    <p:sldLayoutId id="2147483748" r:id="rId7"/>
    <p:sldLayoutId id="2147483704" r:id="rId8"/>
    <p:sldLayoutId id="2147483752" r:id="rId9"/>
    <p:sldLayoutId id="2147483745" r:id="rId10"/>
    <p:sldLayoutId id="2147483746" r:id="rId11"/>
    <p:sldLayoutId id="2147483747" r:id="rId12"/>
    <p:sldLayoutId id="2147483750" r:id="rId13"/>
    <p:sldLayoutId id="2147483749" r:id="rId14"/>
    <p:sldLayoutId id="2147483728" r:id="rId15"/>
    <p:sldLayoutId id="2147483744" r:id="rId16"/>
    <p:sldLayoutId id="2147483756" r:id="rId17"/>
    <p:sldLayoutId id="2147483740" r:id="rId18"/>
    <p:sldLayoutId id="214748375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192" userDrawn="1">
          <p15:clr>
            <a:srgbClr val="F26B43"/>
          </p15:clr>
        </p15:guide>
        <p15:guide id="6" orient="horz" pos="624" userDrawn="1">
          <p15:clr>
            <a:srgbClr val="F26B43"/>
          </p15:clr>
        </p15:guide>
        <p15:guide id="7"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1" Type="http://schemas.openxmlformats.org/officeDocument/2006/relationships/slideLayout" Target="../slideLayouts/slideLayout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documentlibrary.800ageinfo.com/2025/01/enhanced-community-options-program-ecop-program-instruction-25-01.htm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documentlibrary.800ageinfo.com/2025/02/pi-25-03-enhanced-community-options-program-maximum-enrollment-allowance-.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E7B0-721A-CCBC-0EF3-63F533217BC9}"/>
              </a:ext>
            </a:extLst>
          </p:cNvPr>
          <p:cNvSpPr>
            <a:spLocks noGrp="1"/>
          </p:cNvSpPr>
          <p:nvPr>
            <p:ph type="title"/>
          </p:nvPr>
        </p:nvSpPr>
        <p:spPr/>
        <p:txBody>
          <a:bodyPr/>
          <a:lstStyle/>
          <a:p>
            <a:r>
              <a:rPr lang="en-US"/>
              <a:t>ECOP Pending Tracking Requirements in Aging &amp; Disability</a:t>
            </a:r>
            <a:br>
              <a:rPr lang="en-US"/>
            </a:br>
            <a:br>
              <a:rPr lang="en-US"/>
            </a:br>
            <a:r>
              <a:rPr lang="en-US" sz="2000">
                <a:solidFill>
                  <a:schemeClr val="accent3"/>
                </a:solidFill>
              </a:rPr>
              <a:t>Wednesday, March 12, 2025</a:t>
            </a:r>
            <a:br>
              <a:rPr lang="en-US" sz="2000">
                <a:solidFill>
                  <a:schemeClr val="accent3"/>
                </a:solidFill>
              </a:rPr>
            </a:br>
            <a:r>
              <a:rPr lang="en-US" sz="2000">
                <a:solidFill>
                  <a:schemeClr val="accent3"/>
                </a:solidFill>
              </a:rPr>
              <a:t>2:00pm to 3:00pm</a:t>
            </a:r>
            <a:endParaRPr lang="en-US">
              <a:solidFill>
                <a:schemeClr val="accent3"/>
              </a:solidFill>
            </a:endParaRPr>
          </a:p>
        </p:txBody>
      </p:sp>
      <p:sp>
        <p:nvSpPr>
          <p:cNvPr id="3" name="TextBox 2">
            <a:extLst>
              <a:ext uri="{FF2B5EF4-FFF2-40B4-BE49-F238E27FC236}">
                <a16:creationId xmlns:a16="http://schemas.microsoft.com/office/drawing/2014/main" id="{FC71C07D-05D7-43DF-1890-0F5ADC9CB8A2}"/>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accent1"/>
                </a:solidFill>
              </a:rPr>
              <a:t>For ASAP Training Purposes Only.</a:t>
            </a:r>
          </a:p>
        </p:txBody>
      </p:sp>
    </p:spTree>
    <p:extLst>
      <p:ext uri="{BB962C8B-B14F-4D97-AF65-F5344CB8AC3E}">
        <p14:creationId xmlns:p14="http://schemas.microsoft.com/office/powerpoint/2010/main" val="299828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2FD7-3EA0-35EE-B2CC-E5B991C8B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B6193-409B-9D61-5BC5-7BF96FDF84B2}"/>
              </a:ext>
            </a:extLst>
          </p:cNvPr>
          <p:cNvSpPr>
            <a:spLocks noGrp="1"/>
          </p:cNvSpPr>
          <p:nvPr>
            <p:ph type="title"/>
          </p:nvPr>
        </p:nvSpPr>
        <p:spPr>
          <a:xfrm>
            <a:off x="581890" y="224517"/>
            <a:ext cx="11065132" cy="398803"/>
          </a:xfrm>
        </p:spPr>
        <p:txBody>
          <a:bodyPr/>
          <a:lstStyle/>
          <a:p>
            <a:r>
              <a:rPr lang="en-US" sz="3600"/>
              <a:t>ECOP Pending Tracking A&amp;D Requirements</a:t>
            </a:r>
          </a:p>
        </p:txBody>
      </p:sp>
      <p:sp>
        <p:nvSpPr>
          <p:cNvPr id="3" name="TextBox 2">
            <a:extLst>
              <a:ext uri="{FF2B5EF4-FFF2-40B4-BE49-F238E27FC236}">
                <a16:creationId xmlns:a16="http://schemas.microsoft.com/office/drawing/2014/main" id="{ACC39AEC-DCF8-4B04-CD24-2C1346BD4662}"/>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FECA8907-D688-BB41-73C1-3B95C2A105EF}"/>
              </a:ext>
            </a:extLst>
          </p:cNvPr>
          <p:cNvSpPr txBox="1"/>
          <p:nvPr/>
        </p:nvSpPr>
        <p:spPr>
          <a:xfrm>
            <a:off x="581890" y="701213"/>
            <a:ext cx="10168128" cy="523220"/>
          </a:xfrm>
          <a:prstGeom prst="rect">
            <a:avLst/>
          </a:prstGeom>
          <a:noFill/>
        </p:spPr>
        <p:txBody>
          <a:bodyPr wrap="square" lIns="91440" tIns="45720" rIns="91440" bIns="45720" rtlCol="0" anchor="t">
            <a:spAutoFit/>
          </a:bodyPr>
          <a:lstStyle/>
          <a:p>
            <a:r>
              <a:rPr lang="en-US" sz="2800" b="1">
                <a:solidFill>
                  <a:schemeClr val="accent3"/>
                </a:solidFill>
              </a:rPr>
              <a:t>ECOP Pending </a:t>
            </a:r>
            <a:r>
              <a:rPr lang="en-US" sz="2800">
                <a:solidFill>
                  <a:schemeClr val="accent3"/>
                </a:solidFill>
              </a:rPr>
              <a:t>Care Enrollment: </a:t>
            </a:r>
          </a:p>
        </p:txBody>
      </p:sp>
      <p:graphicFrame>
        <p:nvGraphicFramePr>
          <p:cNvPr id="7" name="Table 6">
            <a:extLst>
              <a:ext uri="{FF2B5EF4-FFF2-40B4-BE49-F238E27FC236}">
                <a16:creationId xmlns:a16="http://schemas.microsoft.com/office/drawing/2014/main" id="{21BF8E56-6118-8435-6F66-C4B9C21A792F}"/>
              </a:ext>
            </a:extLst>
          </p:cNvPr>
          <p:cNvGraphicFramePr>
            <a:graphicFrameLocks noGrp="1"/>
          </p:cNvGraphicFramePr>
          <p:nvPr>
            <p:extLst>
              <p:ext uri="{D42A27DB-BD31-4B8C-83A1-F6EECF244321}">
                <p14:modId xmlns:p14="http://schemas.microsoft.com/office/powerpoint/2010/main" val="263258177"/>
              </p:ext>
            </p:extLst>
          </p:nvPr>
        </p:nvGraphicFramePr>
        <p:xfrm>
          <a:off x="581890" y="1302326"/>
          <a:ext cx="10443919" cy="4853239"/>
        </p:xfrm>
        <a:graphic>
          <a:graphicData uri="http://schemas.openxmlformats.org/drawingml/2006/table">
            <a:tbl>
              <a:tblPr bandRow="1">
                <a:tableStyleId>{5C22544A-7EE6-4342-B048-85BDC9FD1C3A}</a:tableStyleId>
              </a:tblPr>
              <a:tblGrid>
                <a:gridCol w="3180648">
                  <a:extLst>
                    <a:ext uri="{9D8B030D-6E8A-4147-A177-3AD203B41FA5}">
                      <a16:colId xmlns:a16="http://schemas.microsoft.com/office/drawing/2014/main" val="2574546099"/>
                    </a:ext>
                  </a:extLst>
                </a:gridCol>
                <a:gridCol w="3395996">
                  <a:extLst>
                    <a:ext uri="{9D8B030D-6E8A-4147-A177-3AD203B41FA5}">
                      <a16:colId xmlns:a16="http://schemas.microsoft.com/office/drawing/2014/main" val="2388225955"/>
                    </a:ext>
                  </a:extLst>
                </a:gridCol>
                <a:gridCol w="3867275">
                  <a:extLst>
                    <a:ext uri="{9D8B030D-6E8A-4147-A177-3AD203B41FA5}">
                      <a16:colId xmlns:a16="http://schemas.microsoft.com/office/drawing/2014/main" val="3702004363"/>
                    </a:ext>
                  </a:extLst>
                </a:gridCol>
              </a:tblGrid>
              <a:tr h="262048">
                <a:tc>
                  <a:txBody>
                    <a:bodyPr/>
                    <a:lstStyle/>
                    <a:p>
                      <a:pPr algn="ctr" rtl="0" fontAlgn="base">
                        <a:lnSpc>
                          <a:spcPts val="1200"/>
                        </a:lnSpc>
                        <a:buNone/>
                      </a:pPr>
                      <a:r>
                        <a:rPr lang="en-US" sz="1400" b="1">
                          <a:effectLst/>
                          <a:latin typeface="Verdana"/>
                        </a:rPr>
                        <a:t>Element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algn="ctr" rtl="0" fontAlgn="base">
                        <a:lnSpc>
                          <a:spcPts val="1200"/>
                        </a:lnSpc>
                        <a:buNone/>
                      </a:pPr>
                      <a:r>
                        <a:rPr lang="en-US" sz="1400" b="1">
                          <a:effectLst/>
                          <a:latin typeface="Verdana"/>
                        </a:rPr>
                        <a:t>Values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algn="ctr" rtl="0" fontAlgn="base">
                        <a:lnSpc>
                          <a:spcPts val="1200"/>
                        </a:lnSpc>
                        <a:buNone/>
                      </a:pPr>
                      <a:r>
                        <a:rPr lang="en-US" sz="1400" b="1">
                          <a:effectLst/>
                          <a:latin typeface="Verdana"/>
                        </a:rPr>
                        <a:t>Notes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055596138"/>
                  </a:ext>
                </a:extLst>
              </a:tr>
              <a:tr h="655119">
                <a:tc>
                  <a:txBody>
                    <a:bodyPr/>
                    <a:lstStyle/>
                    <a:p>
                      <a:pPr rtl="0" fontAlgn="base">
                        <a:lnSpc>
                          <a:spcPts val="1200"/>
                        </a:lnSpc>
                        <a:buNone/>
                      </a:pPr>
                      <a:r>
                        <a:rPr lang="en-US" sz="1200" b="1">
                          <a:effectLst/>
                          <a:latin typeface="Verdana"/>
                        </a:rPr>
                        <a:t>Care Enrollment</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b="1">
                          <a:effectLst/>
                          <a:latin typeface="Verdana"/>
                        </a:rPr>
                        <a:t>ECOP Pending</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b="1">
                          <a:effectLst/>
                          <a:latin typeface="Verdana"/>
                        </a:rPr>
                        <a:t>Required</a:t>
                      </a:r>
                      <a:r>
                        <a:rPr lang="en-US" sz="1200">
                          <a:effectLst/>
                          <a:latin typeface="Verdana"/>
                        </a:rPr>
                        <a:t>  </a:t>
                      </a:r>
                    </a:p>
                    <a:p>
                      <a:pPr rtl="0" fontAlgn="base">
                        <a:lnSpc>
                          <a:spcPts val="1200"/>
                        </a:lnSpc>
                        <a:buNone/>
                      </a:pPr>
                      <a:r>
                        <a:rPr lang="en-US" sz="1200" b="1">
                          <a:effectLst/>
                          <a:latin typeface="Verdana"/>
                        </a:rPr>
                        <a:t>*Only this care enrollment should be used, do not use other enrollments for this purpose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120212352"/>
                  </a:ext>
                </a:extLst>
              </a:tr>
              <a:tr h="1113705">
                <a:tc>
                  <a:txBody>
                    <a:bodyPr/>
                    <a:lstStyle/>
                    <a:p>
                      <a:pPr rtl="0" fontAlgn="base">
                        <a:lnSpc>
                          <a:spcPts val="1200"/>
                        </a:lnSpc>
                        <a:buNone/>
                      </a:pPr>
                      <a:r>
                        <a:rPr lang="en-US" sz="1200" b="1">
                          <a:effectLst/>
                          <a:latin typeface="Verdana"/>
                        </a:rPr>
                        <a:t>Status</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marL="342900" lvl="0" indent="-342900" rtl="0" fontAlgn="base">
                        <a:lnSpc>
                          <a:spcPts val="1200"/>
                        </a:lnSpc>
                        <a:buFont typeface="Arial" panose="020B0604020202020204" pitchFamily="34" charset="0"/>
                        <a:buChar char="•"/>
                      </a:pPr>
                      <a:r>
                        <a:rPr lang="en-US" sz="1200" b="1">
                          <a:effectLst/>
                          <a:latin typeface="Verdana"/>
                        </a:rPr>
                        <a:t>Waiting</a:t>
                      </a:r>
                      <a:r>
                        <a:rPr lang="en-US" sz="1200">
                          <a:effectLst/>
                          <a:latin typeface="Verdana"/>
                        </a:rPr>
                        <a:t> </a:t>
                      </a:r>
                    </a:p>
                    <a:p>
                      <a:pPr marL="342900" lvl="0" indent="-342900" rtl="0" fontAlgn="base">
                        <a:lnSpc>
                          <a:spcPts val="1200"/>
                        </a:lnSpc>
                        <a:buFont typeface="Arial" panose="020B0604020202020204" pitchFamily="34" charset="0"/>
                        <a:buChar char="•"/>
                      </a:pPr>
                      <a:r>
                        <a:rPr lang="en-US" sz="1200" b="1">
                          <a:effectLst/>
                          <a:latin typeface="Verdana"/>
                        </a:rPr>
                        <a:t>Transferred</a:t>
                      </a:r>
                      <a:r>
                        <a:rPr lang="en-US" sz="1200">
                          <a:effectLst/>
                          <a:latin typeface="Verdana"/>
                        </a:rPr>
                        <a:t>  </a:t>
                      </a:r>
                    </a:p>
                    <a:p>
                      <a:pPr marL="342900" lvl="0" indent="-342900" rtl="0" fontAlgn="base">
                        <a:lnSpc>
                          <a:spcPts val="1200"/>
                        </a:lnSpc>
                        <a:buFont typeface="Arial" panose="020B0604020202020204" pitchFamily="34" charset="0"/>
                        <a:buChar char="•"/>
                      </a:pPr>
                      <a:r>
                        <a:rPr lang="en-US" sz="1200" b="1">
                          <a:effectLst/>
                          <a:latin typeface="Verdana"/>
                        </a:rPr>
                        <a:t>Terminated</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Default is </a:t>
                      </a:r>
                      <a:r>
                        <a:rPr lang="en-US" sz="1200" b="1">
                          <a:effectLst/>
                          <a:latin typeface="Verdana"/>
                        </a:rPr>
                        <a:t>Active and must be updated</a:t>
                      </a:r>
                      <a:r>
                        <a:rPr lang="en-US" sz="1200">
                          <a:effectLst/>
                          <a:latin typeface="Verdana"/>
                        </a:rPr>
                        <a:t>. AGE requires change of status as consumer is pending, assessed, and enrolled in the ECOP / Non-Waiver program or removed from the pending care enrollment list. </a:t>
                      </a:r>
                    </a:p>
                    <a:p>
                      <a:pPr rtl="0" fontAlgn="base">
                        <a:lnSpc>
                          <a:spcPts val="1200"/>
                        </a:lnSpc>
                        <a:buNone/>
                      </a:pPr>
                      <a:r>
                        <a:rPr lang="en-US" sz="1200">
                          <a:effectLst/>
                          <a:latin typeface="Verdana"/>
                        </a:rPr>
                        <a:t>  </a:t>
                      </a:r>
                    </a:p>
                    <a:p>
                      <a:pPr rtl="0" fontAlgn="base">
                        <a:lnSpc>
                          <a:spcPts val="1200"/>
                        </a:lnSpc>
                        <a:buNone/>
                      </a:pPr>
                      <a:r>
                        <a:rPr lang="en-US" sz="1200" b="1">
                          <a:effectLst/>
                          <a:latin typeface="Verdana"/>
                        </a:rPr>
                        <a:t>No other status is acceptable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752690229"/>
                  </a:ext>
                </a:extLst>
              </a:tr>
              <a:tr h="895330">
                <a:tc>
                  <a:txBody>
                    <a:bodyPr/>
                    <a:lstStyle/>
                    <a:p>
                      <a:pPr rtl="0" fontAlgn="base">
                        <a:lnSpc>
                          <a:spcPts val="1200"/>
                        </a:lnSpc>
                        <a:buNone/>
                      </a:pPr>
                      <a:r>
                        <a:rPr lang="en-US" sz="1200" b="1">
                          <a:effectLst/>
                          <a:latin typeface="Verdana"/>
                        </a:rPr>
                        <a:t> Status Reasons</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marL="342900" lvl="0" indent="-342900" rtl="0" fontAlgn="base">
                        <a:lnSpc>
                          <a:spcPts val="1200"/>
                        </a:lnSpc>
                        <a:buFont typeface="Arial" panose="020B0604020202020204" pitchFamily="34" charset="0"/>
                        <a:buChar char="•"/>
                      </a:pPr>
                      <a:r>
                        <a:rPr lang="en-US" sz="1200" b="1">
                          <a:effectLst/>
                          <a:latin typeface="Verdana"/>
                        </a:rPr>
                        <a:t>Specific Status Reasons should be used for each of the appropriate Care Enrollment Statuses (Chart Below)</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Default status reason is </a:t>
                      </a:r>
                      <a:r>
                        <a:rPr lang="en-US" sz="1200" b="1">
                          <a:effectLst/>
                          <a:latin typeface="Verdana"/>
                        </a:rPr>
                        <a:t>Blank</a:t>
                      </a:r>
                      <a:r>
                        <a:rPr lang="en-US" sz="1200">
                          <a:effectLst/>
                          <a:latin typeface="Verdana"/>
                        </a:rPr>
                        <a:t>. AGE requires change of status and status reason as the applicant engages in and moves through the Home Care Program Intake process.  </a:t>
                      </a:r>
                    </a:p>
                    <a:p>
                      <a:pPr rtl="0" fontAlgn="base">
                        <a:lnSpc>
                          <a:spcPts val="1200"/>
                        </a:lnSpc>
                        <a:buNone/>
                      </a:pP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017296166"/>
                  </a:ext>
                </a:extLst>
              </a:tr>
              <a:tr h="305723">
                <a:tc>
                  <a:txBody>
                    <a:bodyPr/>
                    <a:lstStyle/>
                    <a:p>
                      <a:pPr rtl="0" fontAlgn="base">
                        <a:lnSpc>
                          <a:spcPts val="1200"/>
                        </a:lnSpc>
                        <a:buNone/>
                      </a:pPr>
                      <a:r>
                        <a:rPr lang="en-US" sz="1200" b="1">
                          <a:effectLst/>
                          <a:latin typeface="Verdana"/>
                        </a:rPr>
                        <a:t>Status Date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Date Care Enrollment is created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125"/>
                        </a:lnSpc>
                        <a:buNone/>
                      </a:pPr>
                      <a:endParaRPr lang="en-US" sz="1200">
                        <a:effectLst/>
                        <a:latin typeface="Times New Roman"/>
                      </a:endParaRP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09403412"/>
                  </a:ext>
                </a:extLst>
              </a:tr>
              <a:tr h="655119">
                <a:tc>
                  <a:txBody>
                    <a:bodyPr/>
                    <a:lstStyle/>
                    <a:p>
                      <a:pPr rtl="0" fontAlgn="base">
                        <a:lnSpc>
                          <a:spcPts val="1200"/>
                        </a:lnSpc>
                        <a:buNone/>
                      </a:pPr>
                      <a:r>
                        <a:rPr lang="en-US" sz="1200" b="1">
                          <a:effectLst/>
                          <a:latin typeface="Verdana"/>
                        </a:rPr>
                        <a:t>Start Date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Date Care Enrollment is created. </a:t>
                      </a:r>
                      <a:endParaRPr lang="en-US" sz="1200">
                        <a:effectLst/>
                      </a:endParaRPr>
                    </a:p>
                    <a:p>
                      <a:pPr rtl="0" fontAlgn="base">
                        <a:lnSpc>
                          <a:spcPts val="1200"/>
                        </a:lnSpc>
                        <a:buNone/>
                      </a:pPr>
                      <a:r>
                        <a:rPr lang="en-US" sz="1200">
                          <a:effectLst/>
                          <a:latin typeface="Verdana"/>
                        </a:rPr>
                        <a:t>Date Consumer is active for ECOP Pending  </a:t>
                      </a:r>
                      <a:endParaRPr lang="en-US" sz="1200">
                        <a:effectLst/>
                      </a:endParaRP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b="1">
                          <a:effectLst/>
                          <a:latin typeface="Verdana"/>
                        </a:rPr>
                        <a:t>Start date is always the date AGE is basing the report time frame on. This is used to identify the longest waiting consumer for ECOP pending.</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191819739"/>
                  </a:ext>
                </a:extLst>
              </a:tr>
              <a:tr h="414909">
                <a:tc>
                  <a:txBody>
                    <a:bodyPr/>
                    <a:lstStyle/>
                    <a:p>
                      <a:pPr rtl="0" fontAlgn="base">
                        <a:lnSpc>
                          <a:spcPts val="1200"/>
                        </a:lnSpc>
                        <a:buNone/>
                      </a:pPr>
                      <a:r>
                        <a:rPr lang="en-US" sz="1200" b="1">
                          <a:effectLst/>
                          <a:latin typeface="Verdana"/>
                        </a:rPr>
                        <a:t>End Date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Date Care Enrollment is closed with appropriate status and reason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165115099"/>
                  </a:ext>
                </a:extLst>
              </a:tr>
              <a:tr h="414909">
                <a:tc>
                  <a:txBody>
                    <a:bodyPr/>
                    <a:lstStyle/>
                    <a:p>
                      <a:pPr rtl="0" fontAlgn="base">
                        <a:lnSpc>
                          <a:spcPts val="1200"/>
                        </a:lnSpc>
                        <a:buNone/>
                      </a:pPr>
                      <a:r>
                        <a:rPr lang="en-US" sz="1200" b="1">
                          <a:effectLst/>
                          <a:latin typeface="Verdana"/>
                        </a:rPr>
                        <a:t>Termination Date</a:t>
                      </a:r>
                      <a:r>
                        <a:rPr lang="en-US" sz="1200">
                          <a:effectLst/>
                          <a:latin typeface="Verdana"/>
                        </a:rPr>
                        <a:t>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r>
                        <a:rPr lang="en-US" sz="1200">
                          <a:effectLst/>
                          <a:latin typeface="Verdana"/>
                        </a:rPr>
                        <a:t>Date Care Enrollment is closed with appropriate status and reason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tc>
                  <a:txBody>
                    <a:bodyPr/>
                    <a:lstStyle/>
                    <a:p>
                      <a:pPr rtl="0" fontAlgn="base">
                        <a:lnSpc>
                          <a:spcPts val="1200"/>
                        </a:lnSpc>
                        <a:buNone/>
                      </a:pPr>
                      <a:endParaRPr lang="en-US" sz="1050">
                        <a:effectLst/>
                        <a:latin typeface="Verdana"/>
                      </a:endParaRP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68574592"/>
                  </a:ext>
                </a:extLst>
              </a:tr>
            </a:tbl>
          </a:graphicData>
        </a:graphic>
      </p:graphicFrame>
    </p:spTree>
    <p:extLst>
      <p:ext uri="{BB962C8B-B14F-4D97-AF65-F5344CB8AC3E}">
        <p14:creationId xmlns:p14="http://schemas.microsoft.com/office/powerpoint/2010/main" val="74681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E90F-5BCA-BD09-5076-515D637E2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18D09-F497-378B-CAC1-A40DBDE8F673}"/>
              </a:ext>
            </a:extLst>
          </p:cNvPr>
          <p:cNvSpPr>
            <a:spLocks noGrp="1"/>
          </p:cNvSpPr>
          <p:nvPr>
            <p:ph type="title"/>
          </p:nvPr>
        </p:nvSpPr>
        <p:spPr>
          <a:xfrm>
            <a:off x="398255" y="196790"/>
            <a:ext cx="11065132" cy="398803"/>
          </a:xfrm>
        </p:spPr>
        <p:txBody>
          <a:bodyPr/>
          <a:lstStyle/>
          <a:p>
            <a:r>
              <a:rPr lang="en-US" sz="3600"/>
              <a:t>ECOP Pending Care Enrollment Status Reasons</a:t>
            </a:r>
          </a:p>
        </p:txBody>
      </p:sp>
      <p:sp>
        <p:nvSpPr>
          <p:cNvPr id="3" name="TextBox 2">
            <a:extLst>
              <a:ext uri="{FF2B5EF4-FFF2-40B4-BE49-F238E27FC236}">
                <a16:creationId xmlns:a16="http://schemas.microsoft.com/office/drawing/2014/main" id="{614D1837-30FB-22A3-10FA-2B550B869B04}"/>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pic>
        <p:nvPicPr>
          <p:cNvPr id="4" name="Picture 3">
            <a:extLst>
              <a:ext uri="{FF2B5EF4-FFF2-40B4-BE49-F238E27FC236}">
                <a16:creationId xmlns:a16="http://schemas.microsoft.com/office/drawing/2014/main" id="{ACEEF1AD-C9C7-27B6-E88B-0BBA34FC287C}"/>
              </a:ext>
            </a:extLst>
          </p:cNvPr>
          <p:cNvPicPr>
            <a:picLocks noChangeAspect="1"/>
          </p:cNvPicPr>
          <p:nvPr/>
        </p:nvPicPr>
        <p:blipFill>
          <a:blip r:embed="rId2"/>
          <a:stretch>
            <a:fillRect/>
          </a:stretch>
        </p:blipFill>
        <p:spPr>
          <a:xfrm>
            <a:off x="1150564" y="819711"/>
            <a:ext cx="9890871" cy="5442696"/>
          </a:xfrm>
          <a:prstGeom prst="rect">
            <a:avLst/>
          </a:prstGeom>
        </p:spPr>
      </p:pic>
    </p:spTree>
    <p:extLst>
      <p:ext uri="{BB962C8B-B14F-4D97-AF65-F5344CB8AC3E}">
        <p14:creationId xmlns:p14="http://schemas.microsoft.com/office/powerpoint/2010/main" val="417488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BE65D-9681-8583-8B98-A31A5B3F0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54A2B-56DA-88E1-8D72-B9712BE70A55}"/>
              </a:ext>
            </a:extLst>
          </p:cNvPr>
          <p:cNvSpPr>
            <a:spLocks noGrp="1"/>
          </p:cNvSpPr>
          <p:nvPr>
            <p:ph type="title"/>
          </p:nvPr>
        </p:nvSpPr>
        <p:spPr/>
        <p:txBody>
          <a:bodyPr/>
          <a:lstStyle/>
          <a:p>
            <a:r>
              <a:rPr lang="en-US" sz="3600"/>
              <a:t>ECOP Pending</a:t>
            </a:r>
          </a:p>
        </p:txBody>
      </p:sp>
      <p:sp>
        <p:nvSpPr>
          <p:cNvPr id="3" name="TextBox 2">
            <a:extLst>
              <a:ext uri="{FF2B5EF4-FFF2-40B4-BE49-F238E27FC236}">
                <a16:creationId xmlns:a16="http://schemas.microsoft.com/office/drawing/2014/main" id="{2AD5209F-3BC8-C09A-8E91-9E7E23DF0C62}"/>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966CFE99-AA27-E88F-2A03-4C2A29904FF8}"/>
              </a:ext>
            </a:extLst>
          </p:cNvPr>
          <p:cNvSpPr txBox="1"/>
          <p:nvPr/>
        </p:nvSpPr>
        <p:spPr>
          <a:xfrm>
            <a:off x="571501" y="905926"/>
            <a:ext cx="8686800" cy="523220"/>
          </a:xfrm>
          <a:prstGeom prst="rect">
            <a:avLst/>
          </a:prstGeom>
          <a:noFill/>
        </p:spPr>
        <p:txBody>
          <a:bodyPr wrap="square" rtlCol="0">
            <a:spAutoFit/>
          </a:bodyPr>
          <a:lstStyle/>
          <a:p>
            <a:r>
              <a:rPr lang="en-US" sz="2800" b="1">
                <a:solidFill>
                  <a:schemeClr val="accent3"/>
                </a:solidFill>
              </a:rPr>
              <a:t>Do Not Enroll Consumer into ECOP Pending if:</a:t>
            </a:r>
          </a:p>
        </p:txBody>
      </p:sp>
      <p:graphicFrame>
        <p:nvGraphicFramePr>
          <p:cNvPr id="6" name="Diagram 5">
            <a:extLst>
              <a:ext uri="{FF2B5EF4-FFF2-40B4-BE49-F238E27FC236}">
                <a16:creationId xmlns:a16="http://schemas.microsoft.com/office/drawing/2014/main" id="{E837FA20-E9A2-D590-CF4B-5A7FAAF4EE6A}"/>
              </a:ext>
            </a:extLst>
          </p:cNvPr>
          <p:cNvGraphicFramePr/>
          <p:nvPr>
            <p:extLst>
              <p:ext uri="{D42A27DB-BD31-4B8C-83A1-F6EECF244321}">
                <p14:modId xmlns:p14="http://schemas.microsoft.com/office/powerpoint/2010/main" val="2622718883"/>
              </p:ext>
            </p:extLst>
          </p:nvPr>
        </p:nvGraphicFramePr>
        <p:xfrm>
          <a:off x="768093" y="1449499"/>
          <a:ext cx="10868537" cy="93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BAF2F4FB-1DE7-E36D-6AF4-5ACEF9B73B58}"/>
              </a:ext>
            </a:extLst>
          </p:cNvPr>
          <p:cNvGraphicFramePr/>
          <p:nvPr>
            <p:extLst>
              <p:ext uri="{D42A27DB-BD31-4B8C-83A1-F6EECF244321}">
                <p14:modId xmlns:p14="http://schemas.microsoft.com/office/powerpoint/2010/main" val="653403839"/>
              </p:ext>
            </p:extLst>
          </p:nvPr>
        </p:nvGraphicFramePr>
        <p:xfrm>
          <a:off x="768093" y="2619932"/>
          <a:ext cx="10868537" cy="9326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4C1A33E1-B899-07E3-9428-DCA09BCEFEF5}"/>
              </a:ext>
            </a:extLst>
          </p:cNvPr>
          <p:cNvGraphicFramePr/>
          <p:nvPr>
            <p:extLst>
              <p:ext uri="{D42A27DB-BD31-4B8C-83A1-F6EECF244321}">
                <p14:modId xmlns:p14="http://schemas.microsoft.com/office/powerpoint/2010/main" val="4249359843"/>
              </p:ext>
            </p:extLst>
          </p:nvPr>
        </p:nvGraphicFramePr>
        <p:xfrm>
          <a:off x="768093" y="3790365"/>
          <a:ext cx="10868537" cy="9326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a:extLst>
              <a:ext uri="{FF2B5EF4-FFF2-40B4-BE49-F238E27FC236}">
                <a16:creationId xmlns:a16="http://schemas.microsoft.com/office/drawing/2014/main" id="{500AB6E1-A8D1-3F0E-CC5E-2937E188C10D}"/>
              </a:ext>
            </a:extLst>
          </p:cNvPr>
          <p:cNvGraphicFramePr/>
          <p:nvPr>
            <p:extLst>
              <p:ext uri="{D42A27DB-BD31-4B8C-83A1-F6EECF244321}">
                <p14:modId xmlns:p14="http://schemas.microsoft.com/office/powerpoint/2010/main" val="2631859623"/>
              </p:ext>
            </p:extLst>
          </p:nvPr>
        </p:nvGraphicFramePr>
        <p:xfrm>
          <a:off x="768093" y="4960798"/>
          <a:ext cx="10868537" cy="93268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TextBox 12">
            <a:extLst>
              <a:ext uri="{FF2B5EF4-FFF2-40B4-BE49-F238E27FC236}">
                <a16:creationId xmlns:a16="http://schemas.microsoft.com/office/drawing/2014/main" id="{8C0E4424-ABC0-7579-7244-B5E4561D4ACF}"/>
              </a:ext>
            </a:extLst>
          </p:cNvPr>
          <p:cNvSpPr txBox="1"/>
          <p:nvPr/>
        </p:nvSpPr>
        <p:spPr>
          <a:xfrm>
            <a:off x="2044862" y="3269934"/>
            <a:ext cx="1886869" cy="261610"/>
          </a:xfrm>
          <a:prstGeom prst="rect">
            <a:avLst/>
          </a:prstGeom>
          <a:noFill/>
        </p:spPr>
        <p:txBody>
          <a:bodyPr wrap="square" rtlCol="0">
            <a:spAutoFit/>
          </a:bodyPr>
          <a:lstStyle/>
          <a:p>
            <a:r>
              <a:rPr lang="en-US" sz="1100">
                <a:solidFill>
                  <a:schemeClr val="bg1"/>
                </a:solidFill>
              </a:rPr>
              <a:t>* See PI 25-01 for exceptions</a:t>
            </a:r>
          </a:p>
        </p:txBody>
      </p:sp>
    </p:spTree>
    <p:extLst>
      <p:ext uri="{BB962C8B-B14F-4D97-AF65-F5344CB8AC3E}">
        <p14:creationId xmlns:p14="http://schemas.microsoft.com/office/powerpoint/2010/main" val="197218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C468-5039-2CB2-BDF8-78916A08F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A41F8-0153-4F22-02E3-2BF9757D3947}"/>
              </a:ext>
            </a:extLst>
          </p:cNvPr>
          <p:cNvSpPr>
            <a:spLocks noGrp="1"/>
          </p:cNvSpPr>
          <p:nvPr>
            <p:ph type="title"/>
          </p:nvPr>
        </p:nvSpPr>
        <p:spPr/>
        <p:txBody>
          <a:bodyPr/>
          <a:lstStyle/>
          <a:p>
            <a:r>
              <a:rPr lang="en-US" sz="3600"/>
              <a:t>ECOP Pending</a:t>
            </a:r>
          </a:p>
        </p:txBody>
      </p:sp>
      <p:sp>
        <p:nvSpPr>
          <p:cNvPr id="3" name="TextBox 2">
            <a:extLst>
              <a:ext uri="{FF2B5EF4-FFF2-40B4-BE49-F238E27FC236}">
                <a16:creationId xmlns:a16="http://schemas.microsoft.com/office/drawing/2014/main" id="{C14AE337-3393-830A-E584-0D158543F425}"/>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3CD104DA-DA6D-093C-A580-11EB4F89D6CB}"/>
              </a:ext>
            </a:extLst>
          </p:cNvPr>
          <p:cNvSpPr txBox="1"/>
          <p:nvPr/>
        </p:nvSpPr>
        <p:spPr>
          <a:xfrm>
            <a:off x="275748" y="836906"/>
            <a:ext cx="11568544" cy="523220"/>
          </a:xfrm>
          <a:prstGeom prst="rect">
            <a:avLst/>
          </a:prstGeom>
          <a:noFill/>
        </p:spPr>
        <p:txBody>
          <a:bodyPr wrap="square" lIns="91440" tIns="45720" rIns="91440" bIns="45720" rtlCol="0" anchor="t">
            <a:spAutoFit/>
          </a:bodyPr>
          <a:lstStyle/>
          <a:p>
            <a:r>
              <a:rPr lang="en-US" sz="2800" b="1">
                <a:solidFill>
                  <a:schemeClr val="accent3"/>
                </a:solidFill>
              </a:rPr>
              <a:t>Case Examples for Supporting Consumers Care Plan Needs While Pending</a:t>
            </a:r>
            <a:endParaRPr lang="en-US">
              <a:solidFill>
                <a:schemeClr val="accent3"/>
              </a:solidFill>
            </a:endParaRPr>
          </a:p>
        </p:txBody>
      </p:sp>
      <p:graphicFrame>
        <p:nvGraphicFramePr>
          <p:cNvPr id="4" name="Diagram 3">
            <a:extLst>
              <a:ext uri="{FF2B5EF4-FFF2-40B4-BE49-F238E27FC236}">
                <a16:creationId xmlns:a16="http://schemas.microsoft.com/office/drawing/2014/main" id="{438DDF57-9E8D-8F42-2A3E-BECBC6427C02}"/>
              </a:ext>
            </a:extLst>
          </p:cNvPr>
          <p:cNvGraphicFramePr/>
          <p:nvPr>
            <p:extLst>
              <p:ext uri="{D42A27DB-BD31-4B8C-83A1-F6EECF244321}">
                <p14:modId xmlns:p14="http://schemas.microsoft.com/office/powerpoint/2010/main" val="3153491364"/>
              </p:ext>
            </p:extLst>
          </p:nvPr>
        </p:nvGraphicFramePr>
        <p:xfrm>
          <a:off x="150829" y="1498419"/>
          <a:ext cx="3834504" cy="473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154A6315-F950-554D-F963-B8BD8C772E6B}"/>
              </a:ext>
            </a:extLst>
          </p:cNvPr>
          <p:cNvGraphicFramePr/>
          <p:nvPr>
            <p:extLst>
              <p:ext uri="{D42A27DB-BD31-4B8C-83A1-F6EECF244321}">
                <p14:modId xmlns:p14="http://schemas.microsoft.com/office/powerpoint/2010/main" val="2601993313"/>
              </p:ext>
            </p:extLst>
          </p:nvPr>
        </p:nvGraphicFramePr>
        <p:xfrm>
          <a:off x="4142768" y="1498418"/>
          <a:ext cx="3834504" cy="47398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a:extLst>
              <a:ext uri="{FF2B5EF4-FFF2-40B4-BE49-F238E27FC236}">
                <a16:creationId xmlns:a16="http://schemas.microsoft.com/office/drawing/2014/main" id="{CCB0858D-2D3B-72FB-A457-10359ADAFFFC}"/>
              </a:ext>
            </a:extLst>
          </p:cNvPr>
          <p:cNvGraphicFramePr/>
          <p:nvPr>
            <p:extLst>
              <p:ext uri="{D42A27DB-BD31-4B8C-83A1-F6EECF244321}">
                <p14:modId xmlns:p14="http://schemas.microsoft.com/office/powerpoint/2010/main" val="1795924373"/>
              </p:ext>
            </p:extLst>
          </p:nvPr>
        </p:nvGraphicFramePr>
        <p:xfrm>
          <a:off x="8134707" y="1498418"/>
          <a:ext cx="3834504" cy="47398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55301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315B96-9926-F214-98C1-4AD4A3AEBAEB}"/>
              </a:ext>
            </a:extLst>
          </p:cNvPr>
          <p:cNvSpPr>
            <a:spLocks noGrp="1"/>
          </p:cNvSpPr>
          <p:nvPr>
            <p:ph type="title"/>
          </p:nvPr>
        </p:nvSpPr>
        <p:spPr/>
        <p:txBody>
          <a:bodyPr/>
          <a:lstStyle/>
          <a:p>
            <a:r>
              <a:rPr lang="en-US" sz="6000"/>
              <a:t>Questions?</a:t>
            </a:r>
          </a:p>
        </p:txBody>
      </p:sp>
      <p:sp>
        <p:nvSpPr>
          <p:cNvPr id="2" name="TextBox 1">
            <a:extLst>
              <a:ext uri="{FF2B5EF4-FFF2-40B4-BE49-F238E27FC236}">
                <a16:creationId xmlns:a16="http://schemas.microsoft.com/office/drawing/2014/main" id="{7A05019D-8F2C-9FC0-F92C-7DAA654E5D5E}"/>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284976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0D4C3-0B45-001B-7680-E4F2A3BE09FD}"/>
              </a:ext>
            </a:extLst>
          </p:cNvPr>
          <p:cNvSpPr txBox="1"/>
          <p:nvPr/>
        </p:nvSpPr>
        <p:spPr>
          <a:xfrm>
            <a:off x="5628085" y="6458492"/>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2723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F536-B9FA-B7A3-AB61-5ECBD10A23FE}"/>
              </a:ext>
            </a:extLst>
          </p:cNvPr>
          <p:cNvSpPr>
            <a:spLocks noGrp="1"/>
          </p:cNvSpPr>
          <p:nvPr>
            <p:ph type="title"/>
          </p:nvPr>
        </p:nvSpPr>
        <p:spPr/>
        <p:txBody>
          <a:bodyPr/>
          <a:lstStyle/>
          <a:p>
            <a:r>
              <a:rPr lang="en-US" sz="3600"/>
              <a:t>Agenda</a:t>
            </a:r>
          </a:p>
        </p:txBody>
      </p:sp>
      <p:sp>
        <p:nvSpPr>
          <p:cNvPr id="3" name="Content Placeholder 2">
            <a:extLst>
              <a:ext uri="{FF2B5EF4-FFF2-40B4-BE49-F238E27FC236}">
                <a16:creationId xmlns:a16="http://schemas.microsoft.com/office/drawing/2014/main" id="{F6A569AA-1BEE-3A8A-7A81-C72DA28814DF}"/>
              </a:ext>
            </a:extLst>
          </p:cNvPr>
          <p:cNvSpPr>
            <a:spLocks noGrp="1"/>
          </p:cNvSpPr>
          <p:nvPr>
            <p:ph sz="half" idx="1"/>
          </p:nvPr>
        </p:nvSpPr>
        <p:spPr/>
        <p:txBody>
          <a:bodyPr vert="horz" lIns="0" tIns="0" rIns="0" bIns="0" rtlCol="0" anchor="t">
            <a:noAutofit/>
          </a:bodyPr>
          <a:lstStyle/>
          <a:p>
            <a:pPr marL="342900" indent="-342900">
              <a:buFont typeface="Arial" panose="020B0604020202020204" pitchFamily="34" charset="0"/>
              <a:buChar char="•"/>
            </a:pPr>
            <a:r>
              <a:rPr lang="en-US" sz="2800">
                <a:solidFill>
                  <a:schemeClr val="accent3"/>
                </a:solidFill>
                <a:latin typeface="Corbel"/>
              </a:rPr>
              <a:t>Welcome</a:t>
            </a:r>
          </a:p>
          <a:p>
            <a:pPr marL="342900" indent="-342900">
              <a:buFont typeface="Arial" panose="020B0604020202020204" pitchFamily="34" charset="0"/>
              <a:buChar char="•"/>
            </a:pPr>
            <a:r>
              <a:rPr lang="en-US" sz="2800">
                <a:solidFill>
                  <a:schemeClr val="accent3"/>
                </a:solidFill>
                <a:latin typeface="Corbel"/>
              </a:rPr>
              <a:t>Overview of ECOP Eligibility</a:t>
            </a:r>
          </a:p>
          <a:p>
            <a:pPr marL="342900" indent="-342900">
              <a:buFont typeface="Arial" panose="020B0604020202020204" pitchFamily="34" charset="0"/>
              <a:buChar char="•"/>
            </a:pPr>
            <a:r>
              <a:rPr lang="en-US" sz="2800">
                <a:solidFill>
                  <a:schemeClr val="accent3"/>
                </a:solidFill>
                <a:latin typeface="Corbel"/>
              </a:rPr>
              <a:t>Overview of ECOP Maximum Enrollment Allowance</a:t>
            </a:r>
          </a:p>
          <a:p>
            <a:pPr marL="342900" indent="-342900">
              <a:buFont typeface="Arial" panose="020B0604020202020204" pitchFamily="34" charset="0"/>
              <a:buChar char="•"/>
            </a:pPr>
            <a:r>
              <a:rPr lang="en-US" sz="2800">
                <a:solidFill>
                  <a:schemeClr val="accent3"/>
                </a:solidFill>
                <a:latin typeface="Corbel"/>
              </a:rPr>
              <a:t>ECOP Pending Tracking Business Rule</a:t>
            </a:r>
            <a:endParaRPr lang="en-US" sz="2800">
              <a:solidFill>
                <a:schemeClr val="accent3"/>
              </a:solidFill>
            </a:endParaRPr>
          </a:p>
          <a:p>
            <a:pPr marL="342900" indent="-342900">
              <a:buFont typeface="Arial" panose="020B0604020202020204" pitchFamily="34" charset="0"/>
              <a:buChar char="•"/>
            </a:pPr>
            <a:r>
              <a:rPr lang="en-US" sz="2800">
                <a:solidFill>
                  <a:schemeClr val="accent3"/>
                </a:solidFill>
                <a:latin typeface="Corbel"/>
              </a:rPr>
              <a:t>Case Examples</a:t>
            </a:r>
          </a:p>
          <a:p>
            <a:pPr marL="342900" indent="-342900">
              <a:buFont typeface="Arial" panose="020B0604020202020204" pitchFamily="34" charset="0"/>
              <a:buChar char="•"/>
            </a:pPr>
            <a:r>
              <a:rPr lang="en-US" sz="2800">
                <a:solidFill>
                  <a:schemeClr val="accent3"/>
                </a:solidFill>
                <a:latin typeface="Corbel"/>
              </a:rPr>
              <a:t>Questions</a:t>
            </a:r>
          </a:p>
          <a:p>
            <a:pPr marL="342900" indent="-342900">
              <a:buFont typeface="Arial" panose="020B0604020202020204" pitchFamily="34" charset="0"/>
              <a:buChar char="•"/>
            </a:pPr>
            <a:endParaRPr lang="en-US">
              <a:solidFill>
                <a:schemeClr val="accent3"/>
              </a:solidFill>
            </a:endParaRPr>
          </a:p>
          <a:p>
            <a:pPr marL="342900" indent="-342900">
              <a:buFont typeface="Arial" panose="020B0604020202020204" pitchFamily="34" charset="0"/>
              <a:buChar char="•"/>
            </a:pPr>
            <a:endParaRPr lang="en-US">
              <a:solidFill>
                <a:schemeClr val="accent3"/>
              </a:solidFill>
            </a:endParaRPr>
          </a:p>
        </p:txBody>
      </p:sp>
      <p:sp>
        <p:nvSpPr>
          <p:cNvPr id="4" name="TextBox 3">
            <a:extLst>
              <a:ext uri="{FF2B5EF4-FFF2-40B4-BE49-F238E27FC236}">
                <a16:creationId xmlns:a16="http://schemas.microsoft.com/office/drawing/2014/main" id="{CFF2618B-0F67-F674-4526-DC3DD97801B0}"/>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7124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572E-656F-B2B2-79AA-556DBC88E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F877A-D67B-5E4A-C0B1-BCF5E61F22DD}"/>
              </a:ext>
            </a:extLst>
          </p:cNvPr>
          <p:cNvSpPr>
            <a:spLocks noGrp="1"/>
          </p:cNvSpPr>
          <p:nvPr>
            <p:ph type="title"/>
          </p:nvPr>
        </p:nvSpPr>
        <p:spPr>
          <a:xfrm>
            <a:off x="508584" y="285829"/>
            <a:ext cx="11065132" cy="398803"/>
          </a:xfrm>
        </p:spPr>
        <p:txBody>
          <a:bodyPr>
            <a:noAutofit/>
          </a:bodyPr>
          <a:lstStyle/>
          <a:p>
            <a:r>
              <a:rPr lang="en-US" sz="3600"/>
              <a:t>Enhanced Community Options Program (ECOP)</a:t>
            </a:r>
          </a:p>
        </p:txBody>
      </p:sp>
      <p:sp>
        <p:nvSpPr>
          <p:cNvPr id="4" name="TextBox 3">
            <a:extLst>
              <a:ext uri="{FF2B5EF4-FFF2-40B4-BE49-F238E27FC236}">
                <a16:creationId xmlns:a16="http://schemas.microsoft.com/office/drawing/2014/main" id="{A9AFABD3-026C-16FE-05DB-E69DA07592C1}"/>
              </a:ext>
            </a:extLst>
          </p:cNvPr>
          <p:cNvSpPr txBox="1"/>
          <p:nvPr/>
        </p:nvSpPr>
        <p:spPr>
          <a:xfrm>
            <a:off x="382749" y="782565"/>
            <a:ext cx="11256338" cy="1200329"/>
          </a:xfrm>
          <a:prstGeom prst="rect">
            <a:avLst/>
          </a:prstGeom>
          <a:noFill/>
        </p:spPr>
        <p:txBody>
          <a:bodyPr wrap="square" lIns="91440" tIns="45720" rIns="91440" bIns="45720" rtlCol="0" anchor="t">
            <a:spAutoFit/>
          </a:bodyPr>
          <a:lstStyle/>
          <a:p>
            <a:r>
              <a:rPr lang="en-US" sz="2400">
                <a:solidFill>
                  <a:schemeClr val="accent3"/>
                </a:solidFill>
              </a:rPr>
              <a:t>Provides enhanced service package to consumers who are NF LOC, are assessed to need and also receive increase services above home care basic level of care to live in the community. </a:t>
            </a:r>
          </a:p>
        </p:txBody>
      </p:sp>
      <p:sp>
        <p:nvSpPr>
          <p:cNvPr id="6" name="TextBox 5">
            <a:extLst>
              <a:ext uri="{FF2B5EF4-FFF2-40B4-BE49-F238E27FC236}">
                <a16:creationId xmlns:a16="http://schemas.microsoft.com/office/drawing/2014/main" id="{F2C01807-D5D6-9BE8-A0A9-1C217C2C7881}"/>
              </a:ext>
            </a:extLst>
          </p:cNvPr>
          <p:cNvSpPr txBox="1"/>
          <p:nvPr/>
        </p:nvSpPr>
        <p:spPr>
          <a:xfrm>
            <a:off x="2241408" y="2105536"/>
            <a:ext cx="7790688" cy="923330"/>
          </a:xfrm>
          <a:prstGeom prst="rect">
            <a:avLst/>
          </a:prstGeom>
          <a:solidFill>
            <a:schemeClr val="accent3">
              <a:lumMod val="10000"/>
              <a:lumOff val="90000"/>
            </a:schemeClr>
          </a:solidFill>
          <a:ln>
            <a:solidFill>
              <a:schemeClr val="accent3"/>
            </a:solidFill>
          </a:ln>
        </p:spPr>
        <p:txBody>
          <a:bodyPr wrap="square" rtlCol="0" anchor="b">
            <a:spAutoFit/>
          </a:bodyPr>
          <a:lstStyle/>
          <a:p>
            <a:pPr algn="ctr"/>
            <a:r>
              <a:rPr lang="en-US" b="1">
                <a:solidFill>
                  <a:schemeClr val="accent3"/>
                </a:solidFill>
              </a:rPr>
              <a:t>PI 25-01: Enhanced Community Options Program</a:t>
            </a:r>
          </a:p>
          <a:p>
            <a:pPr algn="ctr"/>
            <a:r>
              <a:rPr lang="en-US">
                <a:hlinkClick r:id="rId3"/>
              </a:rPr>
              <a:t>https://documentlibrary.800ageinfo.com/2025/01/enhanced-community-options-program-ecop-program-instruction-25-01.html</a:t>
            </a:r>
            <a:r>
              <a:rPr lang="en-US"/>
              <a:t> </a:t>
            </a:r>
          </a:p>
        </p:txBody>
      </p:sp>
      <p:pic>
        <p:nvPicPr>
          <p:cNvPr id="7" name="Picture 6">
            <a:extLst>
              <a:ext uri="{FF2B5EF4-FFF2-40B4-BE49-F238E27FC236}">
                <a16:creationId xmlns:a16="http://schemas.microsoft.com/office/drawing/2014/main" id="{4AA7E581-9C64-5A64-AB98-6729090185F1}"/>
              </a:ext>
            </a:extLst>
          </p:cNvPr>
          <p:cNvPicPr>
            <a:picLocks noChangeAspect="1"/>
          </p:cNvPicPr>
          <p:nvPr/>
        </p:nvPicPr>
        <p:blipFill>
          <a:blip r:embed="rId4"/>
          <a:stretch>
            <a:fillRect/>
          </a:stretch>
        </p:blipFill>
        <p:spPr>
          <a:xfrm>
            <a:off x="1110303" y="1924498"/>
            <a:ext cx="1481456" cy="1383912"/>
          </a:xfrm>
          <a:prstGeom prst="rect">
            <a:avLst/>
          </a:prstGeom>
        </p:spPr>
      </p:pic>
      <p:sp>
        <p:nvSpPr>
          <p:cNvPr id="8" name="TextBox 7">
            <a:extLst>
              <a:ext uri="{FF2B5EF4-FFF2-40B4-BE49-F238E27FC236}">
                <a16:creationId xmlns:a16="http://schemas.microsoft.com/office/drawing/2014/main" id="{EC7B4D39-29A2-0FA2-E42F-070F250FFAD2}"/>
              </a:ext>
            </a:extLst>
          </p:cNvPr>
          <p:cNvSpPr txBox="1"/>
          <p:nvPr/>
        </p:nvSpPr>
        <p:spPr>
          <a:xfrm>
            <a:off x="511168" y="3155749"/>
            <a:ext cx="10988772" cy="2923877"/>
          </a:xfrm>
          <a:prstGeom prst="rect">
            <a:avLst/>
          </a:prstGeom>
          <a:noFill/>
        </p:spPr>
        <p:txBody>
          <a:bodyPr wrap="square" lIns="91440" tIns="45720" rIns="91440" bIns="45720" rtlCol="0" anchor="t">
            <a:spAutoFit/>
          </a:bodyPr>
          <a:lstStyle/>
          <a:p>
            <a:r>
              <a:rPr lang="en-US" sz="2400" b="1">
                <a:solidFill>
                  <a:schemeClr val="accent3"/>
                </a:solidFill>
              </a:rPr>
              <a:t>ECOP Eligibility Criteria*:</a:t>
            </a:r>
          </a:p>
          <a:p>
            <a:pPr marL="285750" indent="-285750">
              <a:buFont typeface="Arial" panose="020B0604020202020204" pitchFamily="34" charset="0"/>
              <a:buChar char="•"/>
            </a:pPr>
            <a:r>
              <a:rPr lang="en-US" sz="2000">
                <a:solidFill>
                  <a:schemeClr val="accent3"/>
                </a:solidFill>
              </a:rPr>
              <a:t>Home Care Program Eligible</a:t>
            </a:r>
          </a:p>
          <a:p>
            <a:pPr marL="285750" indent="-285750">
              <a:buFont typeface="Arial" panose="020B0604020202020204" pitchFamily="34" charset="0"/>
              <a:buChar char="•"/>
            </a:pPr>
            <a:r>
              <a:rPr lang="en-US" sz="2000">
                <a:solidFill>
                  <a:schemeClr val="accent3"/>
                </a:solidFill>
              </a:rPr>
              <a:t>Receiving HC Services in which the cost of services provided is at least </a:t>
            </a:r>
            <a:r>
              <a:rPr lang="en-US" sz="2000" b="1">
                <a:solidFill>
                  <a:schemeClr val="accent3"/>
                </a:solidFill>
              </a:rPr>
              <a:t>2x HC Basic rate (2/1/2025)</a:t>
            </a:r>
          </a:p>
          <a:p>
            <a:pPr marL="285750" indent="-285750">
              <a:buFont typeface="Arial" panose="020B0604020202020204" pitchFamily="34" charset="0"/>
              <a:buChar char="•"/>
            </a:pPr>
            <a:r>
              <a:rPr lang="en-US" sz="2000">
                <a:solidFill>
                  <a:schemeClr val="accent3"/>
                </a:solidFill>
              </a:rPr>
              <a:t>Clinically Eligible for nursing facility services (</a:t>
            </a:r>
            <a:r>
              <a:rPr lang="en-US" sz="2000" err="1">
                <a:solidFill>
                  <a:schemeClr val="accent3"/>
                </a:solidFill>
              </a:rPr>
              <a:t>ie</a:t>
            </a:r>
            <a:r>
              <a:rPr lang="en-US" sz="2000">
                <a:solidFill>
                  <a:schemeClr val="accent3"/>
                </a:solidFill>
              </a:rPr>
              <a:t>. NF LOC) as determined by an in-person assessment performed by an ASAP RN</a:t>
            </a:r>
          </a:p>
          <a:p>
            <a:pPr marL="285750" indent="-285750">
              <a:buFont typeface="Arial" panose="020B0604020202020204" pitchFamily="34" charset="0"/>
              <a:buChar char="•"/>
            </a:pPr>
            <a:r>
              <a:rPr lang="en-US" sz="2000">
                <a:solidFill>
                  <a:schemeClr val="accent3"/>
                </a:solidFill>
              </a:rPr>
              <a:t>Determined </a:t>
            </a:r>
            <a:r>
              <a:rPr lang="en-US" sz="2000" u="sng">
                <a:solidFill>
                  <a:schemeClr val="accent3"/>
                </a:solidFill>
              </a:rPr>
              <a:t>ineligible</a:t>
            </a:r>
            <a:r>
              <a:rPr lang="en-US" sz="2000">
                <a:solidFill>
                  <a:schemeClr val="accent3"/>
                </a:solidFill>
              </a:rPr>
              <a:t> for MH Standard, or be eligible for MH Standard </a:t>
            </a:r>
            <a:r>
              <a:rPr lang="en-US" sz="2000" b="1" u="sng">
                <a:solidFill>
                  <a:schemeClr val="accent3"/>
                </a:solidFill>
              </a:rPr>
              <a:t>but </a:t>
            </a:r>
            <a:r>
              <a:rPr lang="en-US" sz="2000" u="sng">
                <a:solidFill>
                  <a:schemeClr val="accent3"/>
                </a:solidFill>
              </a:rPr>
              <a:t>determined ineligible</a:t>
            </a:r>
            <a:r>
              <a:rPr lang="en-US" sz="2000">
                <a:solidFill>
                  <a:schemeClr val="accent3"/>
                </a:solidFill>
              </a:rPr>
              <a:t> for the Frail Elder Waiver </a:t>
            </a:r>
          </a:p>
          <a:p>
            <a:pPr marL="285750" indent="-285750">
              <a:buFont typeface="Arial" panose="020B0604020202020204" pitchFamily="34" charset="0"/>
              <a:buChar char="•"/>
            </a:pPr>
            <a:r>
              <a:rPr lang="en-US" sz="2000">
                <a:solidFill>
                  <a:schemeClr val="accent3"/>
                </a:solidFill>
              </a:rPr>
              <a:t>Regularly review active ECOP enrolled consumers for MassHealth status &amp; ensure care plan cost remains at or above threshold</a:t>
            </a:r>
          </a:p>
        </p:txBody>
      </p:sp>
      <p:sp>
        <p:nvSpPr>
          <p:cNvPr id="9" name="TextBox 8">
            <a:extLst>
              <a:ext uri="{FF2B5EF4-FFF2-40B4-BE49-F238E27FC236}">
                <a16:creationId xmlns:a16="http://schemas.microsoft.com/office/drawing/2014/main" id="{C7B0443C-58C1-C736-9C8F-E7F328D1F073}"/>
              </a:ext>
            </a:extLst>
          </p:cNvPr>
          <p:cNvSpPr txBox="1"/>
          <p:nvPr/>
        </p:nvSpPr>
        <p:spPr>
          <a:xfrm>
            <a:off x="4276077" y="5986193"/>
            <a:ext cx="3721349" cy="369332"/>
          </a:xfrm>
          <a:prstGeom prst="rect">
            <a:avLst/>
          </a:prstGeom>
          <a:noFill/>
        </p:spPr>
        <p:txBody>
          <a:bodyPr wrap="square" rtlCol="0">
            <a:spAutoFit/>
          </a:bodyPr>
          <a:lstStyle/>
          <a:p>
            <a:r>
              <a:rPr lang="en-US">
                <a:solidFill>
                  <a:schemeClr val="accent3"/>
                </a:solidFill>
              </a:rPr>
              <a:t>* Refer to PI 25-01 for full description</a:t>
            </a:r>
          </a:p>
        </p:txBody>
      </p:sp>
      <p:sp>
        <p:nvSpPr>
          <p:cNvPr id="3" name="TextBox 2">
            <a:extLst>
              <a:ext uri="{FF2B5EF4-FFF2-40B4-BE49-F238E27FC236}">
                <a16:creationId xmlns:a16="http://schemas.microsoft.com/office/drawing/2014/main" id="{147A72F8-60AE-5CD3-FB82-EBD5F5A630A7}"/>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86956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FB2B-2597-4690-5AF5-4CA9D87C1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A7C65-84D2-CD01-91F1-4D578D26BBFE}"/>
              </a:ext>
            </a:extLst>
          </p:cNvPr>
          <p:cNvSpPr>
            <a:spLocks noGrp="1"/>
          </p:cNvSpPr>
          <p:nvPr>
            <p:ph type="title"/>
          </p:nvPr>
        </p:nvSpPr>
        <p:spPr/>
        <p:txBody>
          <a:bodyPr>
            <a:noAutofit/>
          </a:bodyPr>
          <a:lstStyle/>
          <a:p>
            <a:r>
              <a:rPr lang="en-US" sz="3600"/>
              <a:t>ECOP Maximum Enrollment Allowance</a:t>
            </a:r>
          </a:p>
        </p:txBody>
      </p:sp>
      <p:sp>
        <p:nvSpPr>
          <p:cNvPr id="4" name="TextBox 3">
            <a:extLst>
              <a:ext uri="{FF2B5EF4-FFF2-40B4-BE49-F238E27FC236}">
                <a16:creationId xmlns:a16="http://schemas.microsoft.com/office/drawing/2014/main" id="{4B72E44E-B113-3E6E-EB4B-5464459326E8}"/>
              </a:ext>
            </a:extLst>
          </p:cNvPr>
          <p:cNvSpPr txBox="1"/>
          <p:nvPr/>
        </p:nvSpPr>
        <p:spPr>
          <a:xfrm>
            <a:off x="571499" y="861562"/>
            <a:ext cx="11130504" cy="1569660"/>
          </a:xfrm>
          <a:prstGeom prst="rect">
            <a:avLst/>
          </a:prstGeom>
          <a:noFill/>
        </p:spPr>
        <p:txBody>
          <a:bodyPr wrap="square" rtlCol="0">
            <a:spAutoFit/>
          </a:bodyPr>
          <a:lstStyle/>
          <a:p>
            <a:r>
              <a:rPr lang="en-US" sz="2400">
                <a:solidFill>
                  <a:schemeClr val="accent3"/>
                </a:solidFill>
              </a:rPr>
              <a:t>Statewide and ASAP-specific maximum enrollment allowances for ECOP implemented on March 1, 2025. The implementation of a maximum enrollment allowance is intended to ensure the long-term stability of the Home Care Program &amp; services for Home Care consumers. </a:t>
            </a:r>
          </a:p>
        </p:txBody>
      </p:sp>
      <p:sp>
        <p:nvSpPr>
          <p:cNvPr id="6" name="TextBox 5">
            <a:extLst>
              <a:ext uri="{FF2B5EF4-FFF2-40B4-BE49-F238E27FC236}">
                <a16:creationId xmlns:a16="http://schemas.microsoft.com/office/drawing/2014/main" id="{F855E4BD-526B-80EE-35E9-4C69363B9B67}"/>
              </a:ext>
            </a:extLst>
          </p:cNvPr>
          <p:cNvSpPr txBox="1"/>
          <p:nvPr/>
        </p:nvSpPr>
        <p:spPr>
          <a:xfrm>
            <a:off x="2390939" y="2466842"/>
            <a:ext cx="7790688" cy="923330"/>
          </a:xfrm>
          <a:prstGeom prst="rect">
            <a:avLst/>
          </a:prstGeom>
          <a:solidFill>
            <a:schemeClr val="accent3">
              <a:lumMod val="10000"/>
              <a:lumOff val="90000"/>
            </a:schemeClr>
          </a:solidFill>
          <a:ln>
            <a:solidFill>
              <a:schemeClr val="accent3"/>
            </a:solidFill>
          </a:ln>
        </p:spPr>
        <p:txBody>
          <a:bodyPr wrap="square" rtlCol="0" anchor="b">
            <a:spAutoFit/>
          </a:bodyPr>
          <a:lstStyle/>
          <a:p>
            <a:pPr algn="ctr"/>
            <a:r>
              <a:rPr lang="en-US" b="1">
                <a:solidFill>
                  <a:schemeClr val="accent3"/>
                </a:solidFill>
              </a:rPr>
              <a:t>PI 25-03: ECOP Maximum Enrollment Allowance</a:t>
            </a:r>
          </a:p>
          <a:p>
            <a:pPr algn="ctr"/>
            <a:r>
              <a:rPr lang="en-US">
                <a:hlinkClick r:id="rId3"/>
              </a:rPr>
              <a:t>https://documentlibrary.800ageinfo.com/2025/02/pi-25-03-enhanced-community-options-program-maximum-enrollment-allowance-.html</a:t>
            </a:r>
            <a:r>
              <a:rPr lang="en-US"/>
              <a:t> </a:t>
            </a:r>
          </a:p>
        </p:txBody>
      </p:sp>
      <p:pic>
        <p:nvPicPr>
          <p:cNvPr id="7" name="Picture 6">
            <a:extLst>
              <a:ext uri="{FF2B5EF4-FFF2-40B4-BE49-F238E27FC236}">
                <a16:creationId xmlns:a16="http://schemas.microsoft.com/office/drawing/2014/main" id="{3EE42FC0-A5B0-FA39-D455-65CB75531C72}"/>
              </a:ext>
            </a:extLst>
          </p:cNvPr>
          <p:cNvPicPr>
            <a:picLocks noChangeAspect="1"/>
          </p:cNvPicPr>
          <p:nvPr/>
        </p:nvPicPr>
        <p:blipFill>
          <a:blip r:embed="rId4"/>
          <a:stretch>
            <a:fillRect/>
          </a:stretch>
        </p:blipFill>
        <p:spPr>
          <a:xfrm>
            <a:off x="1087713" y="2257367"/>
            <a:ext cx="1481456" cy="1383912"/>
          </a:xfrm>
          <a:prstGeom prst="rect">
            <a:avLst/>
          </a:prstGeom>
        </p:spPr>
      </p:pic>
      <p:sp>
        <p:nvSpPr>
          <p:cNvPr id="3" name="TextBox 2">
            <a:extLst>
              <a:ext uri="{FF2B5EF4-FFF2-40B4-BE49-F238E27FC236}">
                <a16:creationId xmlns:a16="http://schemas.microsoft.com/office/drawing/2014/main" id="{74B7EC72-9B18-D7AB-466F-D426E941B860}"/>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9" name="TextBox 8">
            <a:extLst>
              <a:ext uri="{FF2B5EF4-FFF2-40B4-BE49-F238E27FC236}">
                <a16:creationId xmlns:a16="http://schemas.microsoft.com/office/drawing/2014/main" id="{C9166348-507B-1209-632D-A8DACDAD1314}"/>
              </a:ext>
            </a:extLst>
          </p:cNvPr>
          <p:cNvSpPr txBox="1"/>
          <p:nvPr/>
        </p:nvSpPr>
        <p:spPr>
          <a:xfrm>
            <a:off x="836273" y="3565003"/>
            <a:ext cx="10268014" cy="2431435"/>
          </a:xfrm>
          <a:prstGeom prst="rect">
            <a:avLst/>
          </a:prstGeom>
          <a:noFill/>
        </p:spPr>
        <p:txBody>
          <a:bodyPr wrap="square" lIns="91440" tIns="45720" rIns="91440" bIns="45720" anchor="t">
            <a:spAutoFit/>
          </a:bodyPr>
          <a:lstStyle/>
          <a:p>
            <a:r>
              <a:rPr lang="en-US" sz="2400" b="1">
                <a:solidFill>
                  <a:schemeClr val="accent3"/>
                </a:solidFill>
              </a:rPr>
              <a:t>Required Actions:* </a:t>
            </a:r>
          </a:p>
          <a:p>
            <a:pPr marL="285750" indent="-285750">
              <a:buFont typeface="Arial" panose="020B0604020202020204" pitchFamily="34" charset="0"/>
              <a:buChar char="•"/>
            </a:pPr>
            <a:r>
              <a:rPr lang="en-US" sz="2000">
                <a:solidFill>
                  <a:schemeClr val="accent3"/>
                </a:solidFill>
              </a:rPr>
              <a:t>ASAPs cannot exceed the maximum allowance for ECOP. ASAPs must:</a:t>
            </a:r>
          </a:p>
          <a:p>
            <a:pPr marL="742950" lvl="1" indent="-285750">
              <a:buFont typeface="Arial" panose="020B0604020202020204" pitchFamily="34" charset="0"/>
              <a:buChar char="•"/>
            </a:pPr>
            <a:r>
              <a:rPr lang="en-US">
                <a:solidFill>
                  <a:schemeClr val="accent3"/>
                </a:solidFill>
              </a:rPr>
              <a:t>Track and monitor ECOP Pending consumers </a:t>
            </a:r>
          </a:p>
          <a:p>
            <a:pPr marL="742950" lvl="1" indent="-285750">
              <a:buFont typeface="Arial" panose="020B0604020202020204" pitchFamily="34" charset="0"/>
              <a:buChar char="•"/>
            </a:pPr>
            <a:r>
              <a:rPr lang="en-US">
                <a:solidFill>
                  <a:schemeClr val="accent3"/>
                </a:solidFill>
              </a:rPr>
              <a:t>Not conduct an assessment for ECOP-related clinical eligibility until enrollment into the program is available</a:t>
            </a:r>
          </a:p>
          <a:p>
            <a:pPr marL="742950" lvl="1" indent="-285750">
              <a:buFont typeface="Arial" panose="020B0604020202020204" pitchFamily="34" charset="0"/>
              <a:buChar char="•"/>
            </a:pPr>
            <a:r>
              <a:rPr lang="en-US">
                <a:solidFill>
                  <a:schemeClr val="accent3"/>
                </a:solidFill>
              </a:rPr>
              <a:t>Document in A&amp;D consumers who are identified as appearing to meet eligibility for ECOP</a:t>
            </a:r>
          </a:p>
          <a:p>
            <a:pPr marL="742950" lvl="1" indent="-285750">
              <a:buFont typeface="Arial" panose="020B0604020202020204" pitchFamily="34" charset="0"/>
              <a:buChar char="•"/>
            </a:pPr>
            <a:r>
              <a:rPr lang="en-US">
                <a:solidFill>
                  <a:schemeClr val="accent3"/>
                </a:solidFill>
              </a:rPr>
              <a:t>Regularly review active ECOP enrolled consumers for MassHealth status and to ensure care plan cost remains at or above threshold</a:t>
            </a:r>
          </a:p>
        </p:txBody>
      </p:sp>
      <p:sp>
        <p:nvSpPr>
          <p:cNvPr id="10" name="TextBox 9">
            <a:extLst>
              <a:ext uri="{FF2B5EF4-FFF2-40B4-BE49-F238E27FC236}">
                <a16:creationId xmlns:a16="http://schemas.microsoft.com/office/drawing/2014/main" id="{C4B8CAE7-F796-CD9F-EC02-6E5FD746A45D}"/>
              </a:ext>
            </a:extLst>
          </p:cNvPr>
          <p:cNvSpPr txBox="1"/>
          <p:nvPr/>
        </p:nvSpPr>
        <p:spPr>
          <a:xfrm>
            <a:off x="4243392" y="5996438"/>
            <a:ext cx="3721349" cy="369332"/>
          </a:xfrm>
          <a:prstGeom prst="rect">
            <a:avLst/>
          </a:prstGeom>
          <a:noFill/>
        </p:spPr>
        <p:txBody>
          <a:bodyPr wrap="square" rtlCol="0">
            <a:spAutoFit/>
          </a:bodyPr>
          <a:lstStyle/>
          <a:p>
            <a:r>
              <a:rPr lang="en-US">
                <a:solidFill>
                  <a:schemeClr val="accent3"/>
                </a:solidFill>
              </a:rPr>
              <a:t>* Refer to PI 25-03 for full description</a:t>
            </a:r>
          </a:p>
        </p:txBody>
      </p:sp>
    </p:spTree>
    <p:extLst>
      <p:ext uri="{BB962C8B-B14F-4D97-AF65-F5344CB8AC3E}">
        <p14:creationId xmlns:p14="http://schemas.microsoft.com/office/powerpoint/2010/main" val="174472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0216-9802-7677-5A7A-BE2B4091F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12A50-51FD-0886-D4F6-B888A24CD663}"/>
              </a:ext>
            </a:extLst>
          </p:cNvPr>
          <p:cNvSpPr>
            <a:spLocks noGrp="1"/>
          </p:cNvSpPr>
          <p:nvPr>
            <p:ph type="title"/>
          </p:nvPr>
        </p:nvSpPr>
        <p:spPr/>
        <p:txBody>
          <a:bodyPr>
            <a:noAutofit/>
          </a:bodyPr>
          <a:lstStyle/>
          <a:p>
            <a:r>
              <a:rPr lang="en-US" sz="3600"/>
              <a:t>ECOP Maximum Enrollment Allowance</a:t>
            </a:r>
          </a:p>
        </p:txBody>
      </p:sp>
      <p:sp>
        <p:nvSpPr>
          <p:cNvPr id="8" name="TextBox 7">
            <a:extLst>
              <a:ext uri="{FF2B5EF4-FFF2-40B4-BE49-F238E27FC236}">
                <a16:creationId xmlns:a16="http://schemas.microsoft.com/office/drawing/2014/main" id="{CCA3A046-C3A5-7EA3-E918-ADEE12525DBE}"/>
              </a:ext>
            </a:extLst>
          </p:cNvPr>
          <p:cNvSpPr txBox="1"/>
          <p:nvPr/>
        </p:nvSpPr>
        <p:spPr>
          <a:xfrm>
            <a:off x="637278" y="1166199"/>
            <a:ext cx="10988772" cy="4585871"/>
          </a:xfrm>
          <a:prstGeom prst="rect">
            <a:avLst/>
          </a:prstGeom>
          <a:noFill/>
        </p:spPr>
        <p:txBody>
          <a:bodyPr wrap="square" lIns="91440" tIns="45720" rIns="91440" bIns="45720" rtlCol="0" anchor="t">
            <a:spAutoFit/>
          </a:bodyPr>
          <a:lstStyle/>
          <a:p>
            <a:r>
              <a:rPr lang="en-US" sz="2800" b="1">
                <a:solidFill>
                  <a:schemeClr val="accent3"/>
                </a:solidFill>
              </a:rPr>
              <a:t>Required Actions (continued):*</a:t>
            </a:r>
          </a:p>
          <a:p>
            <a:pPr marL="342900" indent="-342900">
              <a:buFont typeface="Arial" panose="020B0604020202020204" pitchFamily="34" charset="0"/>
              <a:buChar char="•"/>
            </a:pPr>
            <a:r>
              <a:rPr lang="en-US" sz="2400">
                <a:solidFill>
                  <a:schemeClr val="accent3"/>
                </a:solidFill>
              </a:rPr>
              <a:t>ASAPs that have up to or fewer number of consumers enrolled in ECOP than the ASAP’s maximum enrollment allowance must:</a:t>
            </a:r>
          </a:p>
          <a:p>
            <a:pPr marL="742950" lvl="1" indent="-285750">
              <a:buFont typeface="Arial" panose="020B0604020202020204" pitchFamily="34" charset="0"/>
              <a:buChar char="•"/>
            </a:pPr>
            <a:r>
              <a:rPr lang="en-US" sz="2400">
                <a:solidFill>
                  <a:schemeClr val="accent3"/>
                </a:solidFill>
              </a:rPr>
              <a:t>Determine which consumers appearing to meet eligibility for ECOP should be evaluated for ECOP</a:t>
            </a:r>
          </a:p>
          <a:p>
            <a:pPr marL="1200150" lvl="2" indent="-285750">
              <a:buFont typeface="Arial" panose="020B0604020202020204" pitchFamily="34" charset="0"/>
              <a:buChar char="•"/>
            </a:pPr>
            <a:r>
              <a:rPr lang="en-US" sz="2400">
                <a:solidFill>
                  <a:schemeClr val="accent3"/>
                </a:solidFill>
              </a:rPr>
              <a:t>Account for actual ECOP enrollment vs Maximum Enrollment Allowance</a:t>
            </a:r>
          </a:p>
          <a:p>
            <a:pPr marL="1200150" lvl="2" indent="-285750">
              <a:buFont typeface="Arial" panose="020B0604020202020204" pitchFamily="34" charset="0"/>
              <a:buChar char="•"/>
            </a:pPr>
            <a:r>
              <a:rPr lang="en-US" sz="2400">
                <a:solidFill>
                  <a:schemeClr val="accent3"/>
                </a:solidFill>
              </a:rPr>
              <a:t>Be able to determine which consumers have been pending for ECOP the longest and enroll them </a:t>
            </a:r>
          </a:p>
          <a:p>
            <a:pPr marL="742950" lvl="1" indent="-285750">
              <a:buFont typeface="Arial" panose="020B0604020202020204" pitchFamily="34" charset="0"/>
              <a:buChar char="•"/>
            </a:pPr>
            <a:r>
              <a:rPr lang="en-US" sz="2400">
                <a:solidFill>
                  <a:schemeClr val="accent3"/>
                </a:solidFill>
              </a:rPr>
              <a:t>Assess the consumer for ECOP clinical eligibility &amp; determine if consumer meets </a:t>
            </a:r>
            <a:r>
              <a:rPr lang="en-US" sz="2400" u="sng">
                <a:solidFill>
                  <a:schemeClr val="accent3"/>
                </a:solidFill>
              </a:rPr>
              <a:t>all</a:t>
            </a:r>
            <a:r>
              <a:rPr lang="en-US" sz="2400">
                <a:solidFill>
                  <a:schemeClr val="accent3"/>
                </a:solidFill>
              </a:rPr>
              <a:t> criteria for ECOP eligibility (as described in PI 25-01) when ECOP slot is available</a:t>
            </a:r>
          </a:p>
          <a:p>
            <a:pPr marL="742950" lvl="1" indent="-285750">
              <a:buFont typeface="Arial" panose="020B0604020202020204" pitchFamily="34" charset="0"/>
              <a:buChar char="•"/>
            </a:pPr>
            <a:r>
              <a:rPr lang="en-US" sz="2400">
                <a:solidFill>
                  <a:schemeClr val="accent3"/>
                </a:solidFill>
              </a:rPr>
              <a:t>Update consumer A&amp;D record</a:t>
            </a:r>
          </a:p>
        </p:txBody>
      </p:sp>
      <p:sp>
        <p:nvSpPr>
          <p:cNvPr id="3" name="TextBox 2">
            <a:extLst>
              <a:ext uri="{FF2B5EF4-FFF2-40B4-BE49-F238E27FC236}">
                <a16:creationId xmlns:a16="http://schemas.microsoft.com/office/drawing/2014/main" id="{564CCED1-4A07-6D86-97B2-F7790A7F8505}"/>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7BE1029B-0185-2256-8138-B88AC0D4B8CB}"/>
              </a:ext>
            </a:extLst>
          </p:cNvPr>
          <p:cNvSpPr txBox="1"/>
          <p:nvPr/>
        </p:nvSpPr>
        <p:spPr>
          <a:xfrm>
            <a:off x="4276077" y="5798303"/>
            <a:ext cx="3721349" cy="369332"/>
          </a:xfrm>
          <a:prstGeom prst="rect">
            <a:avLst/>
          </a:prstGeom>
          <a:noFill/>
        </p:spPr>
        <p:txBody>
          <a:bodyPr wrap="square" rtlCol="0">
            <a:spAutoFit/>
          </a:bodyPr>
          <a:lstStyle/>
          <a:p>
            <a:r>
              <a:rPr lang="en-US">
                <a:solidFill>
                  <a:schemeClr val="accent3"/>
                </a:solidFill>
              </a:rPr>
              <a:t>* Refer to PI 25-03 for full description</a:t>
            </a:r>
          </a:p>
        </p:txBody>
      </p:sp>
    </p:spTree>
    <p:extLst>
      <p:ext uri="{BB962C8B-B14F-4D97-AF65-F5344CB8AC3E}">
        <p14:creationId xmlns:p14="http://schemas.microsoft.com/office/powerpoint/2010/main" val="38315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06E2-A98C-9F04-4D13-4F2DA76F6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935B4-C3CF-A5CC-4106-3F4743E11918}"/>
              </a:ext>
            </a:extLst>
          </p:cNvPr>
          <p:cNvSpPr>
            <a:spLocks noGrp="1"/>
          </p:cNvSpPr>
          <p:nvPr>
            <p:ph type="title"/>
          </p:nvPr>
        </p:nvSpPr>
        <p:spPr/>
        <p:txBody>
          <a:bodyPr>
            <a:noAutofit/>
          </a:bodyPr>
          <a:lstStyle/>
          <a:p>
            <a:r>
              <a:rPr lang="en-US" sz="3600"/>
              <a:t>ECOP Maximum Enrollment Allowance</a:t>
            </a:r>
          </a:p>
        </p:txBody>
      </p:sp>
      <p:sp>
        <p:nvSpPr>
          <p:cNvPr id="8" name="TextBox 7">
            <a:extLst>
              <a:ext uri="{FF2B5EF4-FFF2-40B4-BE49-F238E27FC236}">
                <a16:creationId xmlns:a16="http://schemas.microsoft.com/office/drawing/2014/main" id="{EC282574-7601-2104-CBB4-D0D1F9F7C192}"/>
              </a:ext>
            </a:extLst>
          </p:cNvPr>
          <p:cNvSpPr txBox="1"/>
          <p:nvPr/>
        </p:nvSpPr>
        <p:spPr>
          <a:xfrm>
            <a:off x="567348" y="769017"/>
            <a:ext cx="10988772" cy="5324535"/>
          </a:xfrm>
          <a:prstGeom prst="rect">
            <a:avLst/>
          </a:prstGeom>
          <a:noFill/>
        </p:spPr>
        <p:txBody>
          <a:bodyPr wrap="square" lIns="91440" tIns="45720" rIns="91440" bIns="45720" rtlCol="0" anchor="t">
            <a:spAutoFit/>
          </a:bodyPr>
          <a:lstStyle/>
          <a:p>
            <a:r>
              <a:rPr lang="en-US" sz="2800" b="1">
                <a:solidFill>
                  <a:schemeClr val="accent3"/>
                </a:solidFill>
              </a:rPr>
              <a:t>Required Actions (continued):*</a:t>
            </a:r>
          </a:p>
          <a:p>
            <a:pPr marL="342900" indent="-342900">
              <a:buFont typeface="Arial" panose="020B0604020202020204" pitchFamily="34" charset="0"/>
              <a:buChar char="•"/>
            </a:pPr>
            <a:r>
              <a:rPr lang="en-US" sz="2400">
                <a:solidFill>
                  <a:schemeClr val="accent3"/>
                </a:solidFill>
              </a:rPr>
              <a:t>Additionally, ASAPs must:</a:t>
            </a:r>
          </a:p>
          <a:p>
            <a:pPr marL="800100" lvl="1" indent="-342900">
              <a:buFont typeface="Arial" panose="020B0604020202020204" pitchFamily="34" charset="0"/>
              <a:buChar char="•"/>
            </a:pPr>
            <a:r>
              <a:rPr lang="en-US" sz="2400">
                <a:solidFill>
                  <a:schemeClr val="accent3"/>
                </a:solidFill>
              </a:rPr>
              <a:t>Update A&amp;D consumer record of the consumers identifying as appearing to meet eligibility for ECOP as their status changes</a:t>
            </a:r>
          </a:p>
          <a:p>
            <a:pPr marL="800100" lvl="1" indent="-342900">
              <a:buFont typeface="Arial" panose="020B0604020202020204" pitchFamily="34" charset="0"/>
              <a:buChar char="•"/>
            </a:pPr>
            <a:r>
              <a:rPr lang="en-US" sz="2400">
                <a:solidFill>
                  <a:schemeClr val="accent3"/>
                </a:solidFill>
              </a:rPr>
              <a:t>Develop internal process for tracking &amp;  monitoring consumers as identified as appearing to meet eligibility but are Pending for ECOP</a:t>
            </a:r>
          </a:p>
          <a:p>
            <a:pPr marL="800100" lvl="1" indent="-342900">
              <a:buFont typeface="Arial" panose="020B0604020202020204" pitchFamily="34" charset="0"/>
              <a:buChar char="•"/>
            </a:pPr>
            <a:r>
              <a:rPr lang="en-US" sz="2400">
                <a:solidFill>
                  <a:schemeClr val="accent3"/>
                </a:solidFill>
              </a:rPr>
              <a:t>Monthly monitoring (at minimum) for ECOP-related information </a:t>
            </a:r>
          </a:p>
          <a:p>
            <a:pPr marL="1257300" lvl="2" indent="-342900">
              <a:buFont typeface="Arial" panose="020B0604020202020204" pitchFamily="34" charset="0"/>
              <a:buChar char="•"/>
            </a:pPr>
            <a:r>
              <a:rPr lang="en-US" sz="2400">
                <a:solidFill>
                  <a:schemeClr val="accent3"/>
                </a:solidFill>
              </a:rPr>
              <a:t>Current ECOP Enrollment</a:t>
            </a:r>
          </a:p>
          <a:p>
            <a:pPr marL="1257300" lvl="2" indent="-342900">
              <a:buFont typeface="Arial" panose="020B0604020202020204" pitchFamily="34" charset="0"/>
              <a:buChar char="•"/>
            </a:pPr>
            <a:r>
              <a:rPr lang="en-US" sz="2400">
                <a:solidFill>
                  <a:schemeClr val="accent3"/>
                </a:solidFill>
              </a:rPr>
              <a:t>ECOP program spending</a:t>
            </a:r>
          </a:p>
          <a:p>
            <a:pPr marL="1257300" lvl="2" indent="-342900">
              <a:buFont typeface="Arial" panose="020B0604020202020204" pitchFamily="34" charset="0"/>
              <a:buChar char="•"/>
            </a:pPr>
            <a:r>
              <a:rPr lang="en-US" sz="2400">
                <a:solidFill>
                  <a:schemeClr val="accent3"/>
                </a:solidFill>
              </a:rPr>
              <a:t>ECOP Pending - Consumers noted as appearing to meet eligibility for ECOP</a:t>
            </a:r>
          </a:p>
          <a:p>
            <a:pPr marL="800100" lvl="1" indent="-342900">
              <a:buFont typeface="Arial" panose="020B0604020202020204" pitchFamily="34" charset="0"/>
              <a:buChar char="•"/>
            </a:pPr>
            <a:r>
              <a:rPr lang="en-US" sz="2400">
                <a:solidFill>
                  <a:schemeClr val="accent3"/>
                </a:solidFill>
              </a:rPr>
              <a:t>Monitor ECOP enrollments based on ASAP-specific maximum enrollment allowance</a:t>
            </a:r>
          </a:p>
          <a:p>
            <a:pPr marL="800100" lvl="1" indent="-342900">
              <a:buFont typeface="Arial" panose="020B0604020202020204" pitchFamily="34" charset="0"/>
              <a:buChar char="•"/>
            </a:pPr>
            <a:r>
              <a:rPr lang="en-US" sz="2400" b="0" i="0" u="none" strike="noStrike">
                <a:solidFill>
                  <a:srgbClr val="141D45"/>
                </a:solidFill>
                <a:effectLst/>
                <a:latin typeface="Corbel"/>
              </a:rPr>
              <a:t>Regularly ASAPs should be reviewing active ECOP enrolled consumers for MassHealth status and to ensure care plan cost remains at or above threshold</a:t>
            </a:r>
            <a:endParaRPr lang="en-US" sz="2400">
              <a:solidFill>
                <a:schemeClr val="accent3"/>
              </a:solidFill>
              <a:latin typeface="Corbel"/>
            </a:endParaRPr>
          </a:p>
        </p:txBody>
      </p:sp>
      <p:sp>
        <p:nvSpPr>
          <p:cNvPr id="3" name="TextBox 2">
            <a:extLst>
              <a:ext uri="{FF2B5EF4-FFF2-40B4-BE49-F238E27FC236}">
                <a16:creationId xmlns:a16="http://schemas.microsoft.com/office/drawing/2014/main" id="{722C9E97-A045-ABDA-94C8-54E44F137257}"/>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2D1B1FB0-0610-4283-A7B6-E895D2B507D8}"/>
              </a:ext>
            </a:extLst>
          </p:cNvPr>
          <p:cNvSpPr txBox="1"/>
          <p:nvPr/>
        </p:nvSpPr>
        <p:spPr>
          <a:xfrm>
            <a:off x="4235325" y="6014900"/>
            <a:ext cx="3721349" cy="369332"/>
          </a:xfrm>
          <a:prstGeom prst="rect">
            <a:avLst/>
          </a:prstGeom>
          <a:noFill/>
        </p:spPr>
        <p:txBody>
          <a:bodyPr wrap="square" rtlCol="0">
            <a:spAutoFit/>
          </a:bodyPr>
          <a:lstStyle/>
          <a:p>
            <a:r>
              <a:rPr lang="en-US">
                <a:solidFill>
                  <a:schemeClr val="accent3"/>
                </a:solidFill>
              </a:rPr>
              <a:t>* Refer to PI 25-03 for full description</a:t>
            </a:r>
          </a:p>
        </p:txBody>
      </p:sp>
    </p:spTree>
    <p:extLst>
      <p:ext uri="{BB962C8B-B14F-4D97-AF65-F5344CB8AC3E}">
        <p14:creationId xmlns:p14="http://schemas.microsoft.com/office/powerpoint/2010/main" val="37969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53BA7-3594-0861-4F43-34B4F0635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2B1C8-8A3A-63C2-F1AF-6E643FFA2960}"/>
              </a:ext>
            </a:extLst>
          </p:cNvPr>
          <p:cNvSpPr>
            <a:spLocks noGrp="1"/>
          </p:cNvSpPr>
          <p:nvPr>
            <p:ph type="title"/>
          </p:nvPr>
        </p:nvSpPr>
        <p:spPr/>
        <p:txBody>
          <a:bodyPr/>
          <a:lstStyle/>
          <a:p>
            <a:r>
              <a:rPr lang="en-US" sz="3600"/>
              <a:t>ECOP Pending Business Rule Overview</a:t>
            </a:r>
          </a:p>
        </p:txBody>
      </p:sp>
      <p:sp>
        <p:nvSpPr>
          <p:cNvPr id="3" name="Content Placeholder 2">
            <a:extLst>
              <a:ext uri="{FF2B5EF4-FFF2-40B4-BE49-F238E27FC236}">
                <a16:creationId xmlns:a16="http://schemas.microsoft.com/office/drawing/2014/main" id="{C3EEC0F1-AD3E-F76A-0827-E6B28EEBCCC8}"/>
              </a:ext>
            </a:extLst>
          </p:cNvPr>
          <p:cNvSpPr>
            <a:spLocks noGrp="1"/>
          </p:cNvSpPr>
          <p:nvPr>
            <p:ph sz="half" idx="1"/>
          </p:nvPr>
        </p:nvSpPr>
        <p:spPr/>
        <p:txBody>
          <a:bodyPr vert="horz" lIns="0" tIns="0" rIns="0" bIns="0" rtlCol="0" anchor="t">
            <a:noAutofit/>
          </a:bodyPr>
          <a:lstStyle/>
          <a:p>
            <a:endParaRPr lang="en-US" sz="1200">
              <a:latin typeface="Verdana"/>
              <a:ea typeface="Verdana"/>
            </a:endParaRPr>
          </a:p>
          <a:p>
            <a:endParaRPr lang="en-US"/>
          </a:p>
        </p:txBody>
      </p:sp>
      <p:graphicFrame>
        <p:nvGraphicFramePr>
          <p:cNvPr id="4" name="Diagram 3">
            <a:extLst>
              <a:ext uri="{FF2B5EF4-FFF2-40B4-BE49-F238E27FC236}">
                <a16:creationId xmlns:a16="http://schemas.microsoft.com/office/drawing/2014/main" id="{CA12F844-CA07-FB0B-654A-C039425BD02D}"/>
              </a:ext>
            </a:extLst>
          </p:cNvPr>
          <p:cNvGraphicFramePr/>
          <p:nvPr>
            <p:extLst>
              <p:ext uri="{D42A27DB-BD31-4B8C-83A1-F6EECF244321}">
                <p14:modId xmlns:p14="http://schemas.microsoft.com/office/powerpoint/2010/main" val="787456557"/>
              </p:ext>
            </p:extLst>
          </p:nvPr>
        </p:nvGraphicFramePr>
        <p:xfrm>
          <a:off x="376518" y="990597"/>
          <a:ext cx="11413863" cy="518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CE6A6B2-2CF4-23B6-3290-4AF3F7776842}"/>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355355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4211-CCEA-62A6-988F-C3579EBE7963}"/>
              </a:ext>
            </a:extLst>
          </p:cNvPr>
          <p:cNvSpPr>
            <a:spLocks noGrp="1"/>
          </p:cNvSpPr>
          <p:nvPr>
            <p:ph type="title"/>
          </p:nvPr>
        </p:nvSpPr>
        <p:spPr/>
        <p:txBody>
          <a:bodyPr/>
          <a:lstStyle/>
          <a:p>
            <a:r>
              <a:rPr lang="en-US" sz="3600" b="1" baseline="0">
                <a:solidFill>
                  <a:srgbClr val="8E9838"/>
                </a:solidFill>
                <a:latin typeface="Corbel"/>
              </a:rPr>
              <a:t>ECOP Pending Business Rule Overview</a:t>
            </a:r>
            <a:endParaRPr lang="en-US" sz="3600"/>
          </a:p>
        </p:txBody>
      </p:sp>
      <p:sp>
        <p:nvSpPr>
          <p:cNvPr id="3" name="Hexagon 2">
            <a:extLst>
              <a:ext uri="{FF2B5EF4-FFF2-40B4-BE49-F238E27FC236}">
                <a16:creationId xmlns:a16="http://schemas.microsoft.com/office/drawing/2014/main" id="{1BA93511-5E14-3419-1364-A333A9C04633}"/>
              </a:ext>
            </a:extLst>
          </p:cNvPr>
          <p:cNvSpPr/>
          <p:nvPr/>
        </p:nvSpPr>
        <p:spPr>
          <a:xfrm>
            <a:off x="129093" y="1632914"/>
            <a:ext cx="4324574" cy="3803461"/>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000" b="0" i="0" u="none" strike="noStrike" kern="1200" cap="none" spc="0" normalizeH="0" baseline="0" noProof="0">
                <a:ln>
                  <a:noFill/>
                </a:ln>
                <a:solidFill>
                  <a:srgbClr val="FFFFFF"/>
                </a:solidFill>
                <a:effectLst/>
                <a:uLnTx/>
                <a:uFillTx/>
                <a:latin typeface="Corbel" panose="020B0503020204020204"/>
                <a:ea typeface="+mn-lt"/>
                <a:cs typeface="+mn-lt"/>
              </a:rPr>
              <a:t>ASAPs </a:t>
            </a:r>
            <a:r>
              <a:rPr kumimoji="0" lang="en-US" sz="3000" b="1" i="0" u="none" strike="noStrike" kern="1200" cap="none" spc="0" normalizeH="0" baseline="0" noProof="0">
                <a:ln>
                  <a:noFill/>
                </a:ln>
                <a:solidFill>
                  <a:srgbClr val="FFFFFF"/>
                </a:solidFill>
                <a:effectLst/>
                <a:uLnTx/>
                <a:uFillTx/>
                <a:latin typeface="Corbel" panose="020B0503020204020204"/>
                <a:ea typeface="+mn-lt"/>
                <a:cs typeface="+mn-lt"/>
              </a:rPr>
              <a:t>must </a:t>
            </a:r>
            <a:r>
              <a:rPr kumimoji="0" lang="en-US" sz="3000" b="0" i="0" u="none" strike="noStrike" kern="1200" cap="none" spc="0" normalizeH="0" baseline="0" noProof="0">
                <a:ln>
                  <a:noFill/>
                </a:ln>
                <a:solidFill>
                  <a:srgbClr val="FFFFFF"/>
                </a:solidFill>
                <a:effectLst/>
                <a:uLnTx/>
                <a:uFillTx/>
                <a:latin typeface="Corbel" panose="020B0503020204020204"/>
                <a:ea typeface="+mn-lt"/>
                <a:cs typeface="+mn-lt"/>
              </a:rPr>
              <a:t>keep their consumer data accurate &amp; up to date within A&amp;D</a:t>
            </a:r>
            <a:endParaRPr lang="en-US"/>
          </a:p>
        </p:txBody>
      </p:sp>
      <p:pic>
        <p:nvPicPr>
          <p:cNvPr id="7" name="Picture 6" descr="A screenshot of a phone&#10;&#10;Description automatically generated">
            <a:extLst>
              <a:ext uri="{FF2B5EF4-FFF2-40B4-BE49-F238E27FC236}">
                <a16:creationId xmlns:a16="http://schemas.microsoft.com/office/drawing/2014/main" id="{4BD7A138-24E8-9A01-6228-91B93FEEB252}"/>
              </a:ext>
            </a:extLst>
          </p:cNvPr>
          <p:cNvPicPr>
            <a:picLocks noChangeAspect="1"/>
          </p:cNvPicPr>
          <p:nvPr/>
        </p:nvPicPr>
        <p:blipFill rotWithShape="1">
          <a:blip r:embed="rId2"/>
          <a:srcRect l="30371" t="35093" r="51574" b="49352"/>
          <a:stretch/>
        </p:blipFill>
        <p:spPr>
          <a:xfrm>
            <a:off x="9107086" y="2100114"/>
            <a:ext cx="3084914" cy="2657772"/>
          </a:xfrm>
          <a:prstGeom prst="rect">
            <a:avLst/>
          </a:prstGeom>
        </p:spPr>
      </p:pic>
      <p:sp>
        <p:nvSpPr>
          <p:cNvPr id="6" name="Hexagon 5">
            <a:extLst>
              <a:ext uri="{FF2B5EF4-FFF2-40B4-BE49-F238E27FC236}">
                <a16:creationId xmlns:a16="http://schemas.microsoft.com/office/drawing/2014/main" id="{373ED424-4B41-1B8B-3901-1B25B3E363BD}"/>
              </a:ext>
            </a:extLst>
          </p:cNvPr>
          <p:cNvSpPr/>
          <p:nvPr/>
        </p:nvSpPr>
        <p:spPr>
          <a:xfrm>
            <a:off x="4453667" y="1632915"/>
            <a:ext cx="4324573" cy="380346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3000" b="0" i="0" u="none" strike="noStrike" kern="1200" cap="none" spc="0" normalizeH="0" baseline="0" noProof="0">
              <a:ln>
                <a:noFill/>
              </a:ln>
              <a:solidFill>
                <a:srgbClr val="FFFFFF"/>
              </a:solidFill>
              <a:effectLst/>
              <a:uLnTx/>
              <a:uFillTx/>
              <a:latin typeface="Corbel" panose="020B0503020204020204"/>
              <a:ea typeface="+mn-lt"/>
              <a:cs typeface="+mn-lt"/>
            </a:endParaRPr>
          </a:p>
          <a:p>
            <a:pPr algn="ctr"/>
            <a:r>
              <a:rPr kumimoji="0" lang="en-US" sz="3000" b="0" i="0" u="none" strike="noStrike" kern="1200" cap="none" spc="0" normalizeH="0" baseline="0" noProof="0">
                <a:ln>
                  <a:noFill/>
                </a:ln>
                <a:solidFill>
                  <a:srgbClr val="FFFFFF"/>
                </a:solidFill>
                <a:effectLst/>
                <a:uLnTx/>
                <a:uFillTx/>
                <a:latin typeface="Corbel" panose="020B0503020204020204"/>
                <a:ea typeface="+mn-lt"/>
                <a:cs typeface="+mn-lt"/>
              </a:rPr>
              <a:t>AGE reserves the right to review ECOP Pending care enrollments at any time</a:t>
            </a:r>
            <a:endParaRPr lang="en-US"/>
          </a:p>
        </p:txBody>
      </p:sp>
      <p:sp>
        <p:nvSpPr>
          <p:cNvPr id="4" name="TextBox 3">
            <a:extLst>
              <a:ext uri="{FF2B5EF4-FFF2-40B4-BE49-F238E27FC236}">
                <a16:creationId xmlns:a16="http://schemas.microsoft.com/office/drawing/2014/main" id="{19AD53F2-9264-E8A4-C710-1B7950EDFB3F}"/>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Tree>
    <p:extLst>
      <p:ext uri="{BB962C8B-B14F-4D97-AF65-F5344CB8AC3E}">
        <p14:creationId xmlns:p14="http://schemas.microsoft.com/office/powerpoint/2010/main" val="7666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B106-F262-D2C0-914D-BFCB81C3C098}"/>
              </a:ext>
            </a:extLst>
          </p:cNvPr>
          <p:cNvSpPr>
            <a:spLocks noGrp="1"/>
          </p:cNvSpPr>
          <p:nvPr>
            <p:ph type="title"/>
          </p:nvPr>
        </p:nvSpPr>
        <p:spPr/>
        <p:txBody>
          <a:bodyPr/>
          <a:lstStyle/>
          <a:p>
            <a:r>
              <a:rPr lang="en-US" sz="4000"/>
              <a:t>ECOP Pending Tracking A&amp;D Requirements</a:t>
            </a:r>
          </a:p>
        </p:txBody>
      </p:sp>
      <p:sp>
        <p:nvSpPr>
          <p:cNvPr id="3" name="TextBox 2">
            <a:extLst>
              <a:ext uri="{FF2B5EF4-FFF2-40B4-BE49-F238E27FC236}">
                <a16:creationId xmlns:a16="http://schemas.microsoft.com/office/drawing/2014/main" id="{BF12E5E7-FCE0-4BE2-D245-B44F55076B2C}"/>
              </a:ext>
            </a:extLst>
          </p:cNvPr>
          <p:cNvSpPr txBox="1"/>
          <p:nvPr/>
        </p:nvSpPr>
        <p:spPr>
          <a:xfrm>
            <a:off x="150829" y="6495068"/>
            <a:ext cx="2837468" cy="261610"/>
          </a:xfrm>
          <a:prstGeom prst="rect">
            <a:avLst/>
          </a:prstGeom>
          <a:noFill/>
        </p:spPr>
        <p:txBody>
          <a:bodyPr wrap="square" rtlCol="0">
            <a:spAutoFit/>
          </a:bodyPr>
          <a:lstStyle/>
          <a:p>
            <a:r>
              <a:rPr lang="en-US" sz="1100" i="1">
                <a:solidFill>
                  <a:schemeClr val="bg1"/>
                </a:solidFill>
              </a:rPr>
              <a:t>For ASAP Training Purposes Only.</a:t>
            </a:r>
          </a:p>
        </p:txBody>
      </p:sp>
      <p:sp>
        <p:nvSpPr>
          <p:cNvPr id="5" name="TextBox 4">
            <a:extLst>
              <a:ext uri="{FF2B5EF4-FFF2-40B4-BE49-F238E27FC236}">
                <a16:creationId xmlns:a16="http://schemas.microsoft.com/office/drawing/2014/main" id="{1E21B23C-58A8-40EC-327C-90C170164732}"/>
              </a:ext>
            </a:extLst>
          </p:cNvPr>
          <p:cNvSpPr txBox="1"/>
          <p:nvPr/>
        </p:nvSpPr>
        <p:spPr>
          <a:xfrm>
            <a:off x="571501" y="948962"/>
            <a:ext cx="10168128" cy="523220"/>
          </a:xfrm>
          <a:prstGeom prst="rect">
            <a:avLst/>
          </a:prstGeom>
          <a:noFill/>
        </p:spPr>
        <p:txBody>
          <a:bodyPr wrap="square" lIns="91440" tIns="45720" rIns="91440" bIns="45720" rtlCol="0" anchor="t">
            <a:spAutoFit/>
          </a:bodyPr>
          <a:lstStyle/>
          <a:p>
            <a:r>
              <a:rPr lang="en-US" sz="2800" b="1">
                <a:solidFill>
                  <a:schemeClr val="accent3"/>
                </a:solidFill>
              </a:rPr>
              <a:t>ECOP Pending </a:t>
            </a:r>
            <a:r>
              <a:rPr lang="en-US" sz="2800">
                <a:solidFill>
                  <a:schemeClr val="accent3"/>
                </a:solidFill>
              </a:rPr>
              <a:t>Care Enrollment</a:t>
            </a:r>
            <a:endParaRPr lang="en-US" sz="2400">
              <a:solidFill>
                <a:schemeClr val="accent3"/>
              </a:solidFill>
            </a:endParaRPr>
          </a:p>
        </p:txBody>
      </p:sp>
      <p:pic>
        <p:nvPicPr>
          <p:cNvPr id="6" name="Picture 5" descr="Graphical user interface, application&#10;&#10;AI-generated content may be incorrect.">
            <a:extLst>
              <a:ext uri="{FF2B5EF4-FFF2-40B4-BE49-F238E27FC236}">
                <a16:creationId xmlns:a16="http://schemas.microsoft.com/office/drawing/2014/main" id="{7D538DF1-10C3-92D0-FF25-E890648BCA42}"/>
              </a:ext>
            </a:extLst>
          </p:cNvPr>
          <p:cNvPicPr>
            <a:picLocks noChangeAspect="1"/>
          </p:cNvPicPr>
          <p:nvPr/>
        </p:nvPicPr>
        <p:blipFill>
          <a:blip r:embed="rId2"/>
          <a:stretch>
            <a:fillRect/>
          </a:stretch>
        </p:blipFill>
        <p:spPr>
          <a:xfrm>
            <a:off x="6265747" y="1268800"/>
            <a:ext cx="4280645" cy="4832453"/>
          </a:xfrm>
          <a:prstGeom prst="rect">
            <a:avLst/>
          </a:prstGeom>
        </p:spPr>
      </p:pic>
      <p:sp>
        <p:nvSpPr>
          <p:cNvPr id="4" name="Rectangle: Rounded Corners 3">
            <a:extLst>
              <a:ext uri="{FF2B5EF4-FFF2-40B4-BE49-F238E27FC236}">
                <a16:creationId xmlns:a16="http://schemas.microsoft.com/office/drawing/2014/main" id="{E47CFE3A-6823-DC0F-9E5E-CDCF95BF2ECA}"/>
              </a:ext>
            </a:extLst>
          </p:cNvPr>
          <p:cNvSpPr/>
          <p:nvPr/>
        </p:nvSpPr>
        <p:spPr>
          <a:xfrm>
            <a:off x="847974" y="1614156"/>
            <a:ext cx="4280646" cy="449916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aseline="0">
                <a:solidFill>
                  <a:schemeClr val="bg1"/>
                </a:solidFill>
                <a:latin typeface="Corbel"/>
              </a:rPr>
              <a:t>Utilized to document &amp; track the process &amp; outcome of a consumer who </a:t>
            </a:r>
            <a:r>
              <a:rPr lang="en-US" sz="2800" u="sng" baseline="0">
                <a:solidFill>
                  <a:schemeClr val="bg1"/>
                </a:solidFill>
                <a:latin typeface="Corbel"/>
              </a:rPr>
              <a:t>appears </a:t>
            </a:r>
            <a:r>
              <a:rPr lang="en-US" sz="2800" baseline="0">
                <a:solidFill>
                  <a:schemeClr val="bg1"/>
                </a:solidFill>
                <a:latin typeface="Corbel"/>
              </a:rPr>
              <a:t>eligible for ECOP but </a:t>
            </a:r>
            <a:r>
              <a:rPr lang="en-US" sz="2800" u="sng" baseline="0">
                <a:solidFill>
                  <a:schemeClr val="bg1"/>
                </a:solidFill>
                <a:latin typeface="Corbel"/>
              </a:rPr>
              <a:t>has not been clinically</a:t>
            </a:r>
            <a:r>
              <a:rPr lang="en-US" sz="2800" baseline="0">
                <a:solidFill>
                  <a:schemeClr val="bg1"/>
                </a:solidFill>
                <a:latin typeface="Corbel"/>
              </a:rPr>
              <a:t> determined as there is no available ECOP slot</a:t>
            </a:r>
            <a:endParaRPr lang="en-US" sz="2800">
              <a:solidFill>
                <a:schemeClr val="bg1"/>
              </a:solidFill>
            </a:endParaRPr>
          </a:p>
        </p:txBody>
      </p:sp>
      <p:pic>
        <p:nvPicPr>
          <p:cNvPr id="11" name="Picture 10" descr="A screenshot of a phone&#10;&#10;Description automatically generated">
            <a:extLst>
              <a:ext uri="{FF2B5EF4-FFF2-40B4-BE49-F238E27FC236}">
                <a16:creationId xmlns:a16="http://schemas.microsoft.com/office/drawing/2014/main" id="{CC41B881-2F4D-86EC-999C-4C02262A8148}"/>
              </a:ext>
            </a:extLst>
          </p:cNvPr>
          <p:cNvPicPr>
            <a:picLocks noChangeAspect="1"/>
          </p:cNvPicPr>
          <p:nvPr/>
        </p:nvPicPr>
        <p:blipFill rotWithShape="1">
          <a:blip r:embed="rId3"/>
          <a:srcRect l="69074" t="20185" r="15093" b="66667"/>
          <a:stretch/>
        </p:blipFill>
        <p:spPr>
          <a:xfrm>
            <a:off x="10546392" y="4778102"/>
            <a:ext cx="1544309" cy="1282409"/>
          </a:xfrm>
          <a:prstGeom prst="rect">
            <a:avLst/>
          </a:prstGeom>
        </p:spPr>
      </p:pic>
    </p:spTree>
    <p:extLst>
      <p:ext uri="{BB962C8B-B14F-4D97-AF65-F5344CB8AC3E}">
        <p14:creationId xmlns:p14="http://schemas.microsoft.com/office/powerpoint/2010/main" val="4187497179"/>
      </p:ext>
    </p:extLst>
  </p:cSld>
  <p:clrMapOvr>
    <a:masterClrMapping/>
  </p:clrMapOvr>
</p:sld>
</file>

<file path=ppt/theme/theme1.xml><?xml version="1.0" encoding="utf-8"?>
<a:theme xmlns:a="http://schemas.openxmlformats.org/drawingml/2006/main" name="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Template_PPT" id="{3778CA59-B70A-4F9B-819F-AD1EB857A612}" vid="{F45A8F67-339E-448D-A00E-6CAB5D3856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39AB015D5D84FBCA24BABC67A43C7" ma:contentTypeVersion="14" ma:contentTypeDescription="Create a new document." ma:contentTypeScope="" ma:versionID="d4d22ce2f075670c492e8a31e7c056e4">
  <xsd:schema xmlns:xsd="http://www.w3.org/2001/XMLSchema" xmlns:xs="http://www.w3.org/2001/XMLSchema" xmlns:p="http://schemas.microsoft.com/office/2006/metadata/properties" xmlns:ns2="588b04f8-4dae-4f84-88c8-9a8dc78fddc3" xmlns:ns3="e1485b63-d00c-40f5-a547-953a6d10f778" targetNamespace="http://schemas.microsoft.com/office/2006/metadata/properties" ma:root="true" ma:fieldsID="9ab0f559861dc2781c3b410c57182b50" ns2:_="" ns3:_="">
    <xsd:import namespace="588b04f8-4dae-4f84-88c8-9a8dc78fddc3"/>
    <xsd:import namespace="e1485b63-d00c-40f5-a547-953a6d10f7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b04f8-4dae-4f84-88c8-9a8dc78fd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485b63-d00c-40f5-a547-953a6d10f7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343b281-fc6a-4e9a-b4c8-23e8364b8361}" ma:internalName="TaxCatchAll" ma:showField="CatchAllData" ma:web="e1485b63-d00c-40f5-a547-953a6d10f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485b63-d00c-40f5-a547-953a6d10f778" xsi:nil="true"/>
    <lcf76f155ced4ddcb4097134ff3c332f xmlns="588b04f8-4dae-4f84-88c8-9a8dc78fddc3">
      <Terms xmlns="http://schemas.microsoft.com/office/infopath/2007/PartnerControls"/>
    </lcf76f155ced4ddcb4097134ff3c332f>
    <SharedWithUsers xmlns="e1485b63-d00c-40f5-a547-953a6d10f778">
      <UserInfo>
        <DisplayName>Michael Tiedemann</DisplayName>
        <AccountId>27</AccountId>
        <AccountType/>
      </UserInfo>
    </SharedWithUsers>
  </documentManagement>
</p:properties>
</file>

<file path=customXml/itemProps1.xml><?xml version="1.0" encoding="utf-8"?>
<ds:datastoreItem xmlns:ds="http://schemas.openxmlformats.org/officeDocument/2006/customXml" ds:itemID="{A1EFF4B0-BD1B-43B1-9D2B-9A13CF94743F}">
  <ds:schemaRefs>
    <ds:schemaRef ds:uri="588b04f8-4dae-4f84-88c8-9a8dc78fddc3"/>
    <ds:schemaRef ds:uri="e1485b63-d00c-40f5-a547-953a6d10f7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42620E-C15B-42AC-8608-80511A449937}">
  <ds:schemaRefs>
    <ds:schemaRef ds:uri="http://schemas.microsoft.com/sharepoint/v3/contenttype/forms"/>
  </ds:schemaRefs>
</ds:datastoreItem>
</file>

<file path=customXml/itemProps3.xml><?xml version="1.0" encoding="utf-8"?>
<ds:datastoreItem xmlns:ds="http://schemas.openxmlformats.org/officeDocument/2006/customXml" ds:itemID="{67EFDBA8-AE89-4F32-8A31-860456AA5AA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1485b63-d00c-40f5-a547-953a6d10f778"/>
    <ds:schemaRef ds:uri="588b04f8-4dae-4f84-88c8-9a8dc78fddc3"/>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Aging&amp;Independence_Template_PPT</Template>
  <TotalTime>0</TotalTime>
  <Words>1364</Words>
  <Application>Microsoft Office PowerPoint</Application>
  <PresentationFormat>Widescreen</PresentationFormat>
  <Paragraphs>147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Times New Roman</vt:lpstr>
      <vt:lpstr>Verdana</vt:lpstr>
      <vt:lpstr>Office Theme</vt:lpstr>
      <vt:lpstr>ECOP Pending Tracking Requirements in Aging &amp; Disability  Wednesday, March 12, 2025 2:00pm to 3:00pm</vt:lpstr>
      <vt:lpstr>Agenda</vt:lpstr>
      <vt:lpstr>Enhanced Community Options Program (ECOP)</vt:lpstr>
      <vt:lpstr>ECOP Maximum Enrollment Allowance</vt:lpstr>
      <vt:lpstr>ECOP Maximum Enrollment Allowance</vt:lpstr>
      <vt:lpstr>ECOP Maximum Enrollment Allowance</vt:lpstr>
      <vt:lpstr>ECOP Pending Business Rule Overview</vt:lpstr>
      <vt:lpstr>ECOP Pending Business Rule Overview</vt:lpstr>
      <vt:lpstr>ECOP Pending Tracking A&amp;D Requirements</vt:lpstr>
      <vt:lpstr>ECOP Pending Tracking A&amp;D Requirements</vt:lpstr>
      <vt:lpstr>ECOP Pending Care Enrollment Status Reasons</vt:lpstr>
      <vt:lpstr>ECOP Pending</vt:lpstr>
      <vt:lpstr>ECOP Pending</vt:lpstr>
      <vt:lpstr>Questions?</vt:lpstr>
      <vt:lpstr>PowerPoint Presentation</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Kelley, Desiree (ELD)</dc:creator>
  <cp:lastModifiedBy>Turner, Shannon K (ELD)</cp:lastModifiedBy>
  <cp:revision>2</cp:revision>
  <dcterms:created xsi:type="dcterms:W3CDTF">2025-03-06T13:14:13Z</dcterms:created>
  <dcterms:modified xsi:type="dcterms:W3CDTF">2025-04-04T20:01:49Z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0x01010011339AB015D5D84FBCA24BABC67A43C7</vt:lpwstr>
  </property>
  <property fmtid="{D5CDD505-2E9C-101B-9397-08002B2CF9AE}" pid="3" name="_dlc_DocIdItemGuid">
    <vt:lpwstr>2d9ed784-1215-4c18-9906-47a6f2b7db94</vt:lpwstr>
  </property>
  <property fmtid="{D5CDD505-2E9C-101B-9397-08002B2CF9AE}" pid="4" name="SharedWithUsers">
    <vt:lpwstr>27;#Michael Tiedemann</vt:lpwstr>
  </property>
  <property fmtid="{D5CDD505-2E9C-101B-9397-08002B2CF9AE}" pid="5" name="MediaServiceImageTags">
    <vt:lpwstr/>
  </property>
</Properties>
</file>