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652" r:id="rId4"/>
    <p:sldId id="2636" r:id="rId5"/>
    <p:sldId id="2637" r:id="rId6"/>
    <p:sldId id="2647" r:id="rId7"/>
    <p:sldId id="2648" r:id="rId8"/>
    <p:sldId id="2649" r:id="rId9"/>
    <p:sldId id="2639" r:id="rId10"/>
    <p:sldId id="2650" r:id="rId11"/>
    <p:sldId id="2645" r:id="rId12"/>
    <p:sldId id="2646" r:id="rId13"/>
    <p:sldId id="2641" r:id="rId14"/>
    <p:sldId id="2642" r:id="rId15"/>
    <p:sldId id="2643" r:id="rId16"/>
    <p:sldId id="2644" r:id="rId17"/>
    <p:sldId id="2635" r:id="rId18"/>
    <p:sldId id="2651" r:id="rId19"/>
  </p:sldIdLst>
  <p:sldSz cx="9144000" cy="6858000" type="screen4x3"/>
  <p:notesSz cx="7004050" cy="929005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QVKw1PCBQQtd4rDFGDYlW0Id+5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dler, Lynn (ELD)" initials="VL(" lastIdx="5" clrIdx="0"/>
  <p:cmAuthor id="2" name="Kelley, Desiree (ELD)" initials="KD(" lastIdx="1" clrIdx="1"/>
  <p:cmAuthor id="3" name="Enos, Melissa A (ELD)" initials="EMA(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5" autoAdjust="0"/>
    <p:restoredTop sz="77872" autoAdjust="0"/>
  </p:normalViewPr>
  <p:slideViewPr>
    <p:cSldViewPr snapToGrid="0">
      <p:cViewPr varScale="1">
        <p:scale>
          <a:sx n="48" d="100"/>
          <a:sy n="48" d="100"/>
        </p:scale>
        <p:origin x="6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0CA0B-0FDA-0B43-ADB3-40663E299DA0}" type="doc">
      <dgm:prSet loTypeId="urn:microsoft.com/office/officeart/2008/layout/RadialCluster" loCatId="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CCDBAE9-2773-6E45-AACB-79E79395189E}">
      <dgm:prSet phldrT="[Text]"/>
      <dgm:spPr/>
      <dgm:t>
        <a:bodyPr/>
        <a:lstStyle/>
        <a:p>
          <a:r>
            <a:rPr lang="en-US" b="1" dirty="0"/>
            <a:t>Referral &amp; Tracking</a:t>
          </a:r>
        </a:p>
      </dgm:t>
    </dgm:pt>
    <dgm:pt modelId="{59A477B4-9D83-DD4D-B5BC-DCE1F10A86EC}" type="parTrans" cxnId="{CE0B6022-8D2E-9549-B5EE-5B00E6141F77}">
      <dgm:prSet/>
      <dgm:spPr/>
      <dgm:t>
        <a:bodyPr/>
        <a:lstStyle/>
        <a:p>
          <a:endParaRPr lang="en-US"/>
        </a:p>
      </dgm:t>
    </dgm:pt>
    <dgm:pt modelId="{0234E54F-74F0-A245-BE40-9C9B2844D9A8}" type="sibTrans" cxnId="{CE0B6022-8D2E-9549-B5EE-5B00E6141F77}">
      <dgm:prSet/>
      <dgm:spPr/>
      <dgm:t>
        <a:bodyPr/>
        <a:lstStyle/>
        <a:p>
          <a:endParaRPr lang="en-US"/>
        </a:p>
      </dgm:t>
    </dgm:pt>
    <dgm:pt modelId="{BF519E05-6DC1-1C47-9AA9-EC07AD14C352}">
      <dgm:prSet phldrT="[Text]" custT="1"/>
      <dgm:spPr/>
      <dgm:t>
        <a:bodyPr/>
        <a:lstStyle/>
        <a:p>
          <a:r>
            <a:rPr lang="en-US" sz="2400" dirty="0"/>
            <a:t>What is it?</a:t>
          </a:r>
        </a:p>
      </dgm:t>
    </dgm:pt>
    <dgm:pt modelId="{CA5E2475-ADCC-B741-A58C-0DF10145C9BE}" type="parTrans" cxnId="{5CF367D5-B8BC-1841-A338-0F0E71710C43}">
      <dgm:prSet/>
      <dgm:spPr/>
      <dgm:t>
        <a:bodyPr/>
        <a:lstStyle/>
        <a:p>
          <a:endParaRPr lang="en-US"/>
        </a:p>
      </dgm:t>
    </dgm:pt>
    <dgm:pt modelId="{BAAE73A5-E926-1F47-A121-1B64614FEDF8}" type="sibTrans" cxnId="{5CF367D5-B8BC-1841-A338-0F0E71710C43}">
      <dgm:prSet/>
      <dgm:spPr/>
      <dgm:t>
        <a:bodyPr/>
        <a:lstStyle/>
        <a:p>
          <a:endParaRPr lang="en-US"/>
        </a:p>
      </dgm:t>
    </dgm:pt>
    <dgm:pt modelId="{2FB6F93D-51EA-1543-959B-93B3430D3287}">
      <dgm:prSet phldrT="[Text]"/>
      <dgm:spPr/>
      <dgm:t>
        <a:bodyPr/>
        <a:lstStyle/>
        <a:p>
          <a:r>
            <a:rPr lang="en-US" dirty="0"/>
            <a:t>What will we learn from it?</a:t>
          </a:r>
        </a:p>
      </dgm:t>
    </dgm:pt>
    <dgm:pt modelId="{7CA42A29-8F00-BD4C-B833-B88DAC88BE30}" type="parTrans" cxnId="{309FA0C0-B5AC-5D42-86F1-4426FE2940A6}">
      <dgm:prSet/>
      <dgm:spPr/>
      <dgm:t>
        <a:bodyPr/>
        <a:lstStyle/>
        <a:p>
          <a:endParaRPr lang="en-US"/>
        </a:p>
      </dgm:t>
    </dgm:pt>
    <dgm:pt modelId="{705B4999-9875-AF4C-A9A1-197360F70F42}" type="sibTrans" cxnId="{309FA0C0-B5AC-5D42-86F1-4426FE2940A6}">
      <dgm:prSet/>
      <dgm:spPr/>
      <dgm:t>
        <a:bodyPr/>
        <a:lstStyle/>
        <a:p>
          <a:endParaRPr lang="en-US"/>
        </a:p>
      </dgm:t>
    </dgm:pt>
    <dgm:pt modelId="{6339EE99-9315-2548-962C-7A070EF557AB}">
      <dgm:prSet phldrT="[Text]"/>
      <dgm:spPr/>
      <dgm:t>
        <a:bodyPr/>
        <a:lstStyle/>
        <a:p>
          <a:r>
            <a:rPr lang="en-US" dirty="0"/>
            <a:t>How do we put this into practice?</a:t>
          </a:r>
        </a:p>
      </dgm:t>
    </dgm:pt>
    <dgm:pt modelId="{1A051D85-3C18-6A41-B1E0-4657EA7DE34B}" type="parTrans" cxnId="{8056CCA0-F86A-9943-A0AA-2F8D9008D149}">
      <dgm:prSet/>
      <dgm:spPr/>
      <dgm:t>
        <a:bodyPr/>
        <a:lstStyle/>
        <a:p>
          <a:endParaRPr lang="en-US"/>
        </a:p>
      </dgm:t>
    </dgm:pt>
    <dgm:pt modelId="{5DEE200C-EB13-5C46-8B76-212E5D9F1F9B}" type="sibTrans" cxnId="{8056CCA0-F86A-9943-A0AA-2F8D9008D149}">
      <dgm:prSet/>
      <dgm:spPr/>
      <dgm:t>
        <a:bodyPr/>
        <a:lstStyle/>
        <a:p>
          <a:endParaRPr lang="en-US"/>
        </a:p>
      </dgm:t>
    </dgm:pt>
    <dgm:pt modelId="{C77395C3-939A-104F-A582-BB4C602F1622}">
      <dgm:prSet/>
      <dgm:spPr/>
      <dgm:t>
        <a:bodyPr/>
        <a:lstStyle/>
        <a:p>
          <a:r>
            <a:rPr lang="en-US" dirty="0"/>
            <a:t>Why are we doing it?</a:t>
          </a:r>
        </a:p>
      </dgm:t>
    </dgm:pt>
    <dgm:pt modelId="{2A9D80FB-C47C-BF4A-A11E-0C4F47772653}" type="parTrans" cxnId="{DCF320D4-54DB-B84F-95DC-FFE50BED5A31}">
      <dgm:prSet/>
      <dgm:spPr/>
      <dgm:t>
        <a:bodyPr/>
        <a:lstStyle/>
        <a:p>
          <a:endParaRPr lang="en-US"/>
        </a:p>
      </dgm:t>
    </dgm:pt>
    <dgm:pt modelId="{62ED6109-A370-4F49-BCEC-FE491FD55A68}" type="sibTrans" cxnId="{DCF320D4-54DB-B84F-95DC-FFE50BED5A31}">
      <dgm:prSet/>
      <dgm:spPr/>
      <dgm:t>
        <a:bodyPr/>
        <a:lstStyle/>
        <a:p>
          <a:endParaRPr lang="en-US"/>
        </a:p>
      </dgm:t>
    </dgm:pt>
    <dgm:pt modelId="{A00B59EA-C706-9947-B252-5C251ADD41DE}" type="pres">
      <dgm:prSet presAssocID="{74F0CA0B-0FDA-0B43-ADB3-40663E299D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644EB93-F386-D54D-AF2F-41991F5E7FD0}" type="pres">
      <dgm:prSet presAssocID="{BCCDBAE9-2773-6E45-AACB-79E79395189E}" presName="singleCycle" presStyleCnt="0"/>
      <dgm:spPr/>
    </dgm:pt>
    <dgm:pt modelId="{73C5FD7A-5867-5E4F-8891-2FA8550785AF}" type="pres">
      <dgm:prSet presAssocID="{BCCDBAE9-2773-6E45-AACB-79E79395189E}" presName="singleCenter" presStyleLbl="node1" presStyleIdx="0" presStyleCnt="5">
        <dgm:presLayoutVars>
          <dgm:chMax val="7"/>
          <dgm:chPref val="7"/>
        </dgm:presLayoutVars>
      </dgm:prSet>
      <dgm:spPr/>
    </dgm:pt>
    <dgm:pt modelId="{A26EB4B4-B51F-104D-A827-A85A9ED44D44}" type="pres">
      <dgm:prSet presAssocID="{CA5E2475-ADCC-B741-A58C-0DF10145C9BE}" presName="Name56" presStyleLbl="parChTrans1D2" presStyleIdx="0" presStyleCnt="4"/>
      <dgm:spPr/>
    </dgm:pt>
    <dgm:pt modelId="{92EFD089-C796-0247-A011-6E780AFBA34E}" type="pres">
      <dgm:prSet presAssocID="{BF519E05-6DC1-1C47-9AA9-EC07AD14C352}" presName="text0" presStyleLbl="node1" presStyleIdx="1" presStyleCnt="5" custScaleX="184376" custScaleY="129807">
        <dgm:presLayoutVars>
          <dgm:bulletEnabled val="1"/>
        </dgm:presLayoutVars>
      </dgm:prSet>
      <dgm:spPr/>
    </dgm:pt>
    <dgm:pt modelId="{E81146A1-FC44-6D48-B9D5-BF7918A44285}" type="pres">
      <dgm:prSet presAssocID="{2A9D80FB-C47C-BF4A-A11E-0C4F47772653}" presName="Name56" presStyleLbl="parChTrans1D2" presStyleIdx="1" presStyleCnt="4"/>
      <dgm:spPr/>
    </dgm:pt>
    <dgm:pt modelId="{E360D517-BAD2-244A-8312-CDF46EF6CC00}" type="pres">
      <dgm:prSet presAssocID="{C77395C3-939A-104F-A582-BB4C602F1622}" presName="text0" presStyleLbl="node1" presStyleIdx="2" presStyleCnt="5" custScaleX="184909" custScaleY="130232">
        <dgm:presLayoutVars>
          <dgm:bulletEnabled val="1"/>
        </dgm:presLayoutVars>
      </dgm:prSet>
      <dgm:spPr/>
    </dgm:pt>
    <dgm:pt modelId="{2F98190F-4768-4F46-AA1B-E80BF66D4876}" type="pres">
      <dgm:prSet presAssocID="{7CA42A29-8F00-BD4C-B833-B88DAC88BE30}" presName="Name56" presStyleLbl="parChTrans1D2" presStyleIdx="2" presStyleCnt="4"/>
      <dgm:spPr/>
    </dgm:pt>
    <dgm:pt modelId="{13679E07-E680-CC40-9AEA-3C0EA976711F}" type="pres">
      <dgm:prSet presAssocID="{2FB6F93D-51EA-1543-959B-93B3430D3287}" presName="text0" presStyleLbl="node1" presStyleIdx="3" presStyleCnt="5" custScaleX="184909" custScaleY="130232">
        <dgm:presLayoutVars>
          <dgm:bulletEnabled val="1"/>
        </dgm:presLayoutVars>
      </dgm:prSet>
      <dgm:spPr/>
    </dgm:pt>
    <dgm:pt modelId="{8E5414C9-F3E6-104E-8F78-308A7A93EE1D}" type="pres">
      <dgm:prSet presAssocID="{1A051D85-3C18-6A41-B1E0-4657EA7DE34B}" presName="Name56" presStyleLbl="parChTrans1D2" presStyleIdx="3" presStyleCnt="4"/>
      <dgm:spPr/>
    </dgm:pt>
    <dgm:pt modelId="{7A04D21D-3A76-0B40-9BAA-6757D5CF4C85}" type="pres">
      <dgm:prSet presAssocID="{6339EE99-9315-2548-962C-7A070EF557AB}" presName="text0" presStyleLbl="node1" presStyleIdx="4" presStyleCnt="5" custScaleX="184909" custScaleY="130232">
        <dgm:presLayoutVars>
          <dgm:bulletEnabled val="1"/>
        </dgm:presLayoutVars>
      </dgm:prSet>
      <dgm:spPr/>
    </dgm:pt>
  </dgm:ptLst>
  <dgm:cxnLst>
    <dgm:cxn modelId="{B9260514-6603-AD49-B60D-8AC85BE567FA}" type="presOf" srcId="{7CA42A29-8F00-BD4C-B833-B88DAC88BE30}" destId="{2F98190F-4768-4F46-AA1B-E80BF66D4876}" srcOrd="0" destOrd="0" presId="urn:microsoft.com/office/officeart/2008/layout/RadialCluster"/>
    <dgm:cxn modelId="{5F391D16-8288-B74A-B6C8-71129032D720}" type="presOf" srcId="{CA5E2475-ADCC-B741-A58C-0DF10145C9BE}" destId="{A26EB4B4-B51F-104D-A827-A85A9ED44D44}" srcOrd="0" destOrd="0" presId="urn:microsoft.com/office/officeart/2008/layout/RadialCluster"/>
    <dgm:cxn modelId="{CE0B6022-8D2E-9549-B5EE-5B00E6141F77}" srcId="{74F0CA0B-0FDA-0B43-ADB3-40663E299DA0}" destId="{BCCDBAE9-2773-6E45-AACB-79E79395189E}" srcOrd="0" destOrd="0" parTransId="{59A477B4-9D83-DD4D-B5BC-DCE1F10A86EC}" sibTransId="{0234E54F-74F0-A245-BE40-9C9B2844D9A8}"/>
    <dgm:cxn modelId="{E454C264-C667-2D4C-BEB6-AC2631A971A1}" type="presOf" srcId="{2FB6F93D-51EA-1543-959B-93B3430D3287}" destId="{13679E07-E680-CC40-9AEA-3C0EA976711F}" srcOrd="0" destOrd="0" presId="urn:microsoft.com/office/officeart/2008/layout/RadialCluster"/>
    <dgm:cxn modelId="{3C17AB4A-FE57-9D48-8D45-50B09CD008ED}" type="presOf" srcId="{BCCDBAE9-2773-6E45-AACB-79E79395189E}" destId="{73C5FD7A-5867-5E4F-8891-2FA8550785AF}" srcOrd="0" destOrd="0" presId="urn:microsoft.com/office/officeart/2008/layout/RadialCluster"/>
    <dgm:cxn modelId="{85BC4C7F-4846-C143-962C-C35F4505368F}" type="presOf" srcId="{2A9D80FB-C47C-BF4A-A11E-0C4F47772653}" destId="{E81146A1-FC44-6D48-B9D5-BF7918A44285}" srcOrd="0" destOrd="0" presId="urn:microsoft.com/office/officeart/2008/layout/RadialCluster"/>
    <dgm:cxn modelId="{8056CCA0-F86A-9943-A0AA-2F8D9008D149}" srcId="{BCCDBAE9-2773-6E45-AACB-79E79395189E}" destId="{6339EE99-9315-2548-962C-7A070EF557AB}" srcOrd="3" destOrd="0" parTransId="{1A051D85-3C18-6A41-B1E0-4657EA7DE34B}" sibTransId="{5DEE200C-EB13-5C46-8B76-212E5D9F1F9B}"/>
    <dgm:cxn modelId="{08043CA2-5B31-9E40-83A4-47F62B29D372}" type="presOf" srcId="{74F0CA0B-0FDA-0B43-ADB3-40663E299DA0}" destId="{A00B59EA-C706-9947-B252-5C251ADD41DE}" srcOrd="0" destOrd="0" presId="urn:microsoft.com/office/officeart/2008/layout/RadialCluster"/>
    <dgm:cxn modelId="{799470AE-9521-EA44-8971-DBEC3E89689C}" type="presOf" srcId="{1A051D85-3C18-6A41-B1E0-4657EA7DE34B}" destId="{8E5414C9-F3E6-104E-8F78-308A7A93EE1D}" srcOrd="0" destOrd="0" presId="urn:microsoft.com/office/officeart/2008/layout/RadialCluster"/>
    <dgm:cxn modelId="{309FA0C0-B5AC-5D42-86F1-4426FE2940A6}" srcId="{BCCDBAE9-2773-6E45-AACB-79E79395189E}" destId="{2FB6F93D-51EA-1543-959B-93B3430D3287}" srcOrd="2" destOrd="0" parTransId="{7CA42A29-8F00-BD4C-B833-B88DAC88BE30}" sibTransId="{705B4999-9875-AF4C-A9A1-197360F70F42}"/>
    <dgm:cxn modelId="{DCF320D4-54DB-B84F-95DC-FFE50BED5A31}" srcId="{BCCDBAE9-2773-6E45-AACB-79E79395189E}" destId="{C77395C3-939A-104F-A582-BB4C602F1622}" srcOrd="1" destOrd="0" parTransId="{2A9D80FB-C47C-BF4A-A11E-0C4F47772653}" sibTransId="{62ED6109-A370-4F49-BCEC-FE491FD55A68}"/>
    <dgm:cxn modelId="{5CF367D5-B8BC-1841-A338-0F0E71710C43}" srcId="{BCCDBAE9-2773-6E45-AACB-79E79395189E}" destId="{BF519E05-6DC1-1C47-9AA9-EC07AD14C352}" srcOrd="0" destOrd="0" parTransId="{CA5E2475-ADCC-B741-A58C-0DF10145C9BE}" sibTransId="{BAAE73A5-E926-1F47-A121-1B64614FEDF8}"/>
    <dgm:cxn modelId="{59B8C0DA-A991-514B-B9B3-5E00E0B0B2FD}" type="presOf" srcId="{C77395C3-939A-104F-A582-BB4C602F1622}" destId="{E360D517-BAD2-244A-8312-CDF46EF6CC00}" srcOrd="0" destOrd="0" presId="urn:microsoft.com/office/officeart/2008/layout/RadialCluster"/>
    <dgm:cxn modelId="{2550F8DF-66D5-1940-AE1B-755DA03021C8}" type="presOf" srcId="{BF519E05-6DC1-1C47-9AA9-EC07AD14C352}" destId="{92EFD089-C796-0247-A011-6E780AFBA34E}" srcOrd="0" destOrd="0" presId="urn:microsoft.com/office/officeart/2008/layout/RadialCluster"/>
    <dgm:cxn modelId="{539D0AF4-D367-2946-BA85-5A03638C3581}" type="presOf" srcId="{6339EE99-9315-2548-962C-7A070EF557AB}" destId="{7A04D21D-3A76-0B40-9BAA-6757D5CF4C85}" srcOrd="0" destOrd="0" presId="urn:microsoft.com/office/officeart/2008/layout/RadialCluster"/>
    <dgm:cxn modelId="{4179120F-B825-9A4E-BE9E-CFBC675FA51C}" type="presParOf" srcId="{A00B59EA-C706-9947-B252-5C251ADD41DE}" destId="{8644EB93-F386-D54D-AF2F-41991F5E7FD0}" srcOrd="0" destOrd="0" presId="urn:microsoft.com/office/officeart/2008/layout/RadialCluster"/>
    <dgm:cxn modelId="{871CC4B8-181D-1D45-8254-6DC6A1B2E85D}" type="presParOf" srcId="{8644EB93-F386-D54D-AF2F-41991F5E7FD0}" destId="{73C5FD7A-5867-5E4F-8891-2FA8550785AF}" srcOrd="0" destOrd="0" presId="urn:microsoft.com/office/officeart/2008/layout/RadialCluster"/>
    <dgm:cxn modelId="{120F74D5-E740-B54E-ACC1-6B0C2656DA00}" type="presParOf" srcId="{8644EB93-F386-D54D-AF2F-41991F5E7FD0}" destId="{A26EB4B4-B51F-104D-A827-A85A9ED44D44}" srcOrd="1" destOrd="0" presId="urn:microsoft.com/office/officeart/2008/layout/RadialCluster"/>
    <dgm:cxn modelId="{8FD12D5E-0603-964F-8495-2E36EEB0C17F}" type="presParOf" srcId="{8644EB93-F386-D54D-AF2F-41991F5E7FD0}" destId="{92EFD089-C796-0247-A011-6E780AFBA34E}" srcOrd="2" destOrd="0" presId="urn:microsoft.com/office/officeart/2008/layout/RadialCluster"/>
    <dgm:cxn modelId="{7EE7B7B5-855F-D648-B05D-A5434AD63BA9}" type="presParOf" srcId="{8644EB93-F386-D54D-AF2F-41991F5E7FD0}" destId="{E81146A1-FC44-6D48-B9D5-BF7918A44285}" srcOrd="3" destOrd="0" presId="urn:microsoft.com/office/officeart/2008/layout/RadialCluster"/>
    <dgm:cxn modelId="{3DCC6A42-F7FC-2442-A945-7ADD7ADCDD88}" type="presParOf" srcId="{8644EB93-F386-D54D-AF2F-41991F5E7FD0}" destId="{E360D517-BAD2-244A-8312-CDF46EF6CC00}" srcOrd="4" destOrd="0" presId="urn:microsoft.com/office/officeart/2008/layout/RadialCluster"/>
    <dgm:cxn modelId="{737F3FB5-86E3-2F43-BB06-64B954DA3709}" type="presParOf" srcId="{8644EB93-F386-D54D-AF2F-41991F5E7FD0}" destId="{2F98190F-4768-4F46-AA1B-E80BF66D4876}" srcOrd="5" destOrd="0" presId="urn:microsoft.com/office/officeart/2008/layout/RadialCluster"/>
    <dgm:cxn modelId="{C4F3854A-527E-7E44-8DFC-AFA85FB1DE1B}" type="presParOf" srcId="{8644EB93-F386-D54D-AF2F-41991F5E7FD0}" destId="{13679E07-E680-CC40-9AEA-3C0EA976711F}" srcOrd="6" destOrd="0" presId="urn:microsoft.com/office/officeart/2008/layout/RadialCluster"/>
    <dgm:cxn modelId="{266A6D75-0B1A-4040-97CE-96A9DDAA7717}" type="presParOf" srcId="{8644EB93-F386-D54D-AF2F-41991F5E7FD0}" destId="{8E5414C9-F3E6-104E-8F78-308A7A93EE1D}" srcOrd="7" destOrd="0" presId="urn:microsoft.com/office/officeart/2008/layout/RadialCluster"/>
    <dgm:cxn modelId="{F0941E72-9B08-2441-A378-A84DD2AD5890}" type="presParOf" srcId="{8644EB93-F386-D54D-AF2F-41991F5E7FD0}" destId="{7A04D21D-3A76-0B40-9BAA-6757D5CF4C8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5FD7A-5867-5E4F-8891-2FA8550785AF}">
      <dsp:nvSpPr>
        <dsp:cNvPr id="0" name=""/>
        <dsp:cNvSpPr/>
      </dsp:nvSpPr>
      <dsp:spPr>
        <a:xfrm>
          <a:off x="2832791" y="1600656"/>
          <a:ext cx="1372829" cy="137282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Referral &amp; Tracking</a:t>
          </a:r>
        </a:p>
      </dsp:txBody>
      <dsp:txXfrm>
        <a:off x="2899807" y="1667672"/>
        <a:ext cx="1238797" cy="1238797"/>
      </dsp:txXfrm>
    </dsp:sp>
    <dsp:sp modelId="{A26EB4B4-B51F-104D-A827-A85A9ED44D44}">
      <dsp:nvSpPr>
        <dsp:cNvPr id="0" name=""/>
        <dsp:cNvSpPr/>
      </dsp:nvSpPr>
      <dsp:spPr>
        <a:xfrm rot="16200000">
          <a:off x="3247024" y="1328474"/>
          <a:ext cx="544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363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FD089-C796-0247-A011-6E780AFBA34E}">
      <dsp:nvSpPr>
        <dsp:cNvPr id="0" name=""/>
        <dsp:cNvSpPr/>
      </dsp:nvSpPr>
      <dsp:spPr>
        <a:xfrm>
          <a:off x="2671264" y="-137665"/>
          <a:ext cx="1695882" cy="1193958"/>
        </a:xfrm>
        <a:prstGeom prst="round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it?</a:t>
          </a:r>
        </a:p>
      </dsp:txBody>
      <dsp:txXfrm>
        <a:off x="2729548" y="-79381"/>
        <a:ext cx="1579314" cy="1077390"/>
      </dsp:txXfrm>
    </dsp:sp>
    <dsp:sp modelId="{E81146A1-FC44-6D48-B9D5-BF7918A44285}">
      <dsp:nvSpPr>
        <dsp:cNvPr id="0" name=""/>
        <dsp:cNvSpPr/>
      </dsp:nvSpPr>
      <dsp:spPr>
        <a:xfrm>
          <a:off x="4205620" y="2287071"/>
          <a:ext cx="290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950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0D517-BAD2-244A-8312-CDF46EF6CC00}">
      <dsp:nvSpPr>
        <dsp:cNvPr id="0" name=""/>
        <dsp:cNvSpPr/>
      </dsp:nvSpPr>
      <dsp:spPr>
        <a:xfrm>
          <a:off x="4496571" y="1688137"/>
          <a:ext cx="1700784" cy="1197868"/>
        </a:xfrm>
        <a:prstGeom prst="round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Why are we doing it?</a:t>
          </a:r>
        </a:p>
      </dsp:txBody>
      <dsp:txXfrm>
        <a:off x="4555046" y="1746612"/>
        <a:ext cx="1583834" cy="1080918"/>
      </dsp:txXfrm>
    </dsp:sp>
    <dsp:sp modelId="{2F98190F-4768-4F46-AA1B-E80BF66D4876}">
      <dsp:nvSpPr>
        <dsp:cNvPr id="0" name=""/>
        <dsp:cNvSpPr/>
      </dsp:nvSpPr>
      <dsp:spPr>
        <a:xfrm rot="5400000">
          <a:off x="3248001" y="3244690"/>
          <a:ext cx="542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408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9E07-E680-CC40-9AEA-3C0EA976711F}">
      <dsp:nvSpPr>
        <dsp:cNvPr id="0" name=""/>
        <dsp:cNvSpPr/>
      </dsp:nvSpPr>
      <dsp:spPr>
        <a:xfrm>
          <a:off x="2668813" y="3515894"/>
          <a:ext cx="1700784" cy="1197868"/>
        </a:xfrm>
        <a:prstGeom prst="roundRect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will we learn from it?</a:t>
          </a:r>
        </a:p>
      </dsp:txBody>
      <dsp:txXfrm>
        <a:off x="2727288" y="3574369"/>
        <a:ext cx="1583834" cy="1080918"/>
      </dsp:txXfrm>
    </dsp:sp>
    <dsp:sp modelId="{8E5414C9-F3E6-104E-8F78-308A7A93EE1D}">
      <dsp:nvSpPr>
        <dsp:cNvPr id="0" name=""/>
        <dsp:cNvSpPr/>
      </dsp:nvSpPr>
      <dsp:spPr>
        <a:xfrm rot="10800000">
          <a:off x="2541840" y="2287071"/>
          <a:ext cx="290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950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4D21D-3A76-0B40-9BAA-6757D5CF4C85}">
      <dsp:nvSpPr>
        <dsp:cNvPr id="0" name=""/>
        <dsp:cNvSpPr/>
      </dsp:nvSpPr>
      <dsp:spPr>
        <a:xfrm>
          <a:off x="841056" y="1688137"/>
          <a:ext cx="1700784" cy="1197868"/>
        </a:xfrm>
        <a:prstGeom prst="roundRect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do we put this into practice?</a:t>
          </a:r>
        </a:p>
      </dsp:txBody>
      <dsp:txXfrm>
        <a:off x="899531" y="1746612"/>
        <a:ext cx="1583834" cy="1080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7341" y="0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9513" y="696913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3935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27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spcFirstLastPara="1" wrap="square" lIns="93075" tIns="46538" rIns="93075" bIns="4653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79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79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and program are 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90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and program are 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90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and program are 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90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68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71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85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56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49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574FF8B-9680-43D1-BA95-9FDCA00667CB}" type="datetime1">
              <a:rPr lang="en-US" smtClean="0"/>
              <a:t>7/15/2021</a:t>
            </a:fld>
            <a:endParaRPr dirty="0"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DB95B9-0928-4CF6-BB27-E363746B8DFC}" type="datetime1">
              <a:rPr lang="en-US" smtClean="0"/>
              <a:t>7/15/2021</a:t>
            </a:fld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678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6B02460-47B1-46D4-8359-E0F05CF6DDCA}" type="datetime1">
              <a:rPr lang="en-US" smtClean="0"/>
              <a:t>7/15/2021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5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39B36FD-8DF3-4563-9C03-E41F9F3B593B}" type="datetime1">
              <a:rPr lang="en-US" smtClean="0"/>
              <a:t>7/15/2021</a:t>
            </a:fld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74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19B0314-E24B-4D4C-9E61-E5CB2A550581}" type="datetime1">
              <a:rPr lang="en-US" smtClean="0"/>
              <a:t>7/15/2021</a:t>
            </a:fld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42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F1F9CD9-7938-4BEF-A581-4544DA90F378}" type="datetime1">
              <a:rPr lang="en-US" smtClean="0"/>
              <a:t>7/15/2021</a:t>
            </a:fld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1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328845E-2CF5-4D7C-AA02-1874DDDB5438}" type="datetime1">
              <a:rPr lang="en-US" smtClean="0"/>
              <a:t>7/15/2021</a:t>
            </a:fld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sz="36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CA77D8E-901C-45DF-A124-179A0AF9B389}" type="datetime1">
              <a:rPr lang="en-US" smtClean="0"/>
              <a:t>7/15/2021</a:t>
            </a:fld>
            <a:endParaRPr dirty="0"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C93CC8C-EDA5-4F3F-8332-B0BA78A8A5F9}" type="datetime1">
              <a:rPr lang="en-US" smtClean="0"/>
              <a:t>7/15/2021</a:t>
            </a:fld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8EA2A5B-4F3C-470B-8A13-A5BC2C201456}" type="datetime1">
              <a:rPr lang="en-US" smtClean="0"/>
              <a:t>7/15/2021</a:t>
            </a:fld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00339B5-7CAE-4263-B77E-9B111F540FC8}" type="datetime1">
              <a:rPr lang="en-US" smtClean="0"/>
              <a:t>7/15/2021</a:t>
            </a:fld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5464174" y="1371601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599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25EFD58-E714-4DEB-85F3-93270491E480}" type="datetime1">
              <a:rPr lang="en-US" smtClean="0"/>
              <a:t>7/15/2021</a:t>
            </a:fld>
            <a:endParaRPr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DB95B9-0928-4CF6-BB27-E363746B8DFC}" type="datetime1">
              <a:rPr lang="en-US" smtClean="0"/>
              <a:t>7/15/2021</a:t>
            </a:fld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09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AD8AFD7-C1C7-417D-A1B6-A16879ED859B}" type="datetime1">
              <a:rPr lang="en-US" smtClean="0"/>
              <a:t>7/15/2021</a:t>
            </a:fld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7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7FFBF21-CD07-4F23-86FF-DABC6E5C848A}" type="datetime1">
              <a:rPr lang="en-US" smtClean="0"/>
              <a:t>7/15/2021</a:t>
            </a:fld>
            <a:endParaRPr dirty="0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72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BBE38A8-02A4-4ADE-AD74-8E27C4061E80}" type="datetime1">
              <a:rPr lang="en-US" smtClean="0"/>
              <a:t>7/15/2021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3348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evon.Garon@mas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nnon.Philbrick@mass.gov" TargetMode="External"/><Relationship Id="rId4" Type="http://schemas.openxmlformats.org/officeDocument/2006/relationships/hyperlink" Target="mailto:Brian.M.Glennon@mass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8767"/>
            <a:ext cx="2906646" cy="190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9775" y="304800"/>
            <a:ext cx="277296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8088" y="2284927"/>
            <a:ext cx="324111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304800" y="2295813"/>
            <a:ext cx="5181600" cy="21227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Tuesday June 22</a:t>
            </a:r>
            <a:r>
              <a:rPr lang="en-US" sz="1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2021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3pm-4:30pm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372" y="2732467"/>
            <a:ext cx="1259980" cy="122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823508" y="2666016"/>
            <a:ext cx="488209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BCC65"/>
                </a:solidFill>
                <a:sym typeface="Helvetica Neue"/>
              </a:rPr>
              <a:t>Executive Office of Elder Affairs</a:t>
            </a:r>
            <a:endParaRPr sz="1700" b="1" dirty="0">
              <a:solidFill>
                <a:srgbClr val="FBCC65"/>
              </a:solidFill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864220" y="3035348"/>
            <a:ext cx="499378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  INDEPENDENCE  INCLUSION</a:t>
            </a:r>
            <a:endParaRPr dirty="0"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 r="5398"/>
          <a:stretch/>
        </p:blipFill>
        <p:spPr>
          <a:xfrm>
            <a:off x="6165792" y="306879"/>
            <a:ext cx="2670401" cy="18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A group of people in a garden&#10;&#10;Description automatically generated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t="24453" r="4334" b="9807"/>
          <a:stretch/>
        </p:blipFill>
        <p:spPr>
          <a:xfrm>
            <a:off x="332289" y="4500887"/>
            <a:ext cx="4531259" cy="207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6;p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F67AFF-3F92-2249-8DAB-C90B379E8A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l="6565" r="301" b="26196"/>
          <a:stretch/>
        </p:blipFill>
        <p:spPr>
          <a:xfrm>
            <a:off x="4952658" y="4500729"/>
            <a:ext cx="3926821" cy="207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 rot="5400000">
            <a:off x="5646456" y="3331370"/>
            <a:ext cx="6718300" cy="33281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0" y="6552127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rot="5400000">
            <a:off x="-3192744" y="3180044"/>
            <a:ext cx="6718300" cy="3328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17340"/>
            <a:ext cx="8229600" cy="101950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Putting It Into Practice: SAMS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33" y="809495"/>
            <a:ext cx="8249055" cy="522631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sz="2400" dirty="0"/>
          </a:p>
          <a:p>
            <a:r>
              <a:rPr lang="en-US" sz="2400" dirty="0"/>
              <a:t>For the HC Referral &amp; Intake Tracking process, a distinction is made between the definition of referral and intake and how it applies to statuses and status reasons.</a:t>
            </a:r>
          </a:p>
          <a:p>
            <a:pPr marL="114300" indent="0">
              <a:buNone/>
            </a:pPr>
            <a:endParaRPr lang="en-US" sz="2400" dirty="0"/>
          </a:p>
          <a:p>
            <a:pPr lvl="1"/>
            <a:r>
              <a:rPr lang="en-US" sz="2400" dirty="0"/>
              <a:t>Referral = no initial assessment has been conducted</a:t>
            </a:r>
            <a:endParaRPr lang="en-US" sz="1800" dirty="0"/>
          </a:p>
          <a:p>
            <a:pPr lvl="1"/>
            <a:r>
              <a:rPr lang="en-US" sz="2400" dirty="0"/>
              <a:t>Intake= an initial assessment has been conducted</a:t>
            </a:r>
            <a:endParaRPr lang="en-US" sz="1800" dirty="0"/>
          </a:p>
          <a:p>
            <a:pPr lvl="1">
              <a:buSzPct val="100000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en-US" sz="2400" b="1" dirty="0">
                <a:solidFill>
                  <a:srgbClr val="FF0000"/>
                </a:solidFill>
              </a:rPr>
              <a:t>Use of Specific Status Reasons for each Activity &amp; Referral Status</a:t>
            </a: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3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136523"/>
            <a:ext cx="8229600" cy="1019503"/>
          </a:xfrm>
        </p:spPr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</a:rPr>
              <a:t>Status Reasons: HC Intake Completed Eligible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33" y="809495"/>
            <a:ext cx="8249055" cy="522631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sz="2400" dirty="0"/>
          </a:p>
          <a:p>
            <a:pPr marL="571500" lvl="1" indent="0">
              <a:buSzPct val="1000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24856" r="13618" b="7000"/>
          <a:stretch/>
        </p:blipFill>
        <p:spPr bwMode="auto">
          <a:xfrm>
            <a:off x="734300" y="1625600"/>
            <a:ext cx="8034946" cy="394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4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8229600" cy="1019503"/>
          </a:xfrm>
        </p:spPr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</a:rPr>
              <a:t>Status Reasons: HC Intake Completed Ineligible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33" y="809495"/>
            <a:ext cx="8249055" cy="522631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sz="2400" dirty="0"/>
          </a:p>
          <a:p>
            <a:pPr marL="571500" lvl="1" indent="0">
              <a:buSzPct val="1000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23235" r="28996" b="3151"/>
          <a:stretch/>
        </p:blipFill>
        <p:spPr bwMode="auto">
          <a:xfrm>
            <a:off x="1364343" y="714478"/>
            <a:ext cx="6560457" cy="59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1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-12700"/>
            <a:ext cx="8229600" cy="1019503"/>
          </a:xfrm>
        </p:spPr>
        <p:txBody>
          <a:bodyPr/>
          <a:lstStyle/>
          <a:p>
            <a:r>
              <a:rPr lang="en-US" sz="2800" b="1" dirty="0">
                <a:solidFill>
                  <a:schemeClr val="bg2"/>
                </a:solidFill>
              </a:rPr>
              <a:t>Status Reasons: HC Intake Completed Withdrawn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33" y="809495"/>
            <a:ext cx="8249055" cy="522631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sz="2400" dirty="0"/>
          </a:p>
          <a:p>
            <a:pPr marL="571500" lvl="1" indent="0">
              <a:buSzPct val="1000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36970" r="25282" b="8579"/>
          <a:stretch/>
        </p:blipFill>
        <p:spPr bwMode="auto">
          <a:xfrm>
            <a:off x="725715" y="1455964"/>
            <a:ext cx="7852228" cy="449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2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53110"/>
            <a:ext cx="8229600" cy="1019503"/>
          </a:xfrm>
        </p:spPr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</a:rPr>
              <a:t>Status Reasons: HC Referral In Progress</a:t>
            </a: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20906" r="31512" b="3020"/>
          <a:stretch/>
        </p:blipFill>
        <p:spPr bwMode="auto">
          <a:xfrm>
            <a:off x="1502229" y="914400"/>
            <a:ext cx="6016172" cy="57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4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2" y="0"/>
            <a:ext cx="8229600" cy="1019503"/>
          </a:xfrm>
        </p:spPr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</a:rPr>
              <a:t>Status Reasons: HC Referral Withdrawn(Prior to Initial Assessment)</a:t>
            </a: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21559" r="54943" b="2868"/>
          <a:stretch/>
        </p:blipFill>
        <p:spPr bwMode="auto">
          <a:xfrm>
            <a:off x="2148113" y="1107621"/>
            <a:ext cx="4310744" cy="56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7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453" y="455192"/>
            <a:ext cx="79735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r>
              <a:rPr lang="en-US" sz="2400" b="1" i="1" dirty="0">
                <a:solidFill>
                  <a:schemeClr val="bg2"/>
                </a:solidFill>
              </a:rPr>
              <a:t>Your support and implementation will create a method to better understand your ASAP’s consumer needs, referrals, and  goals.</a:t>
            </a: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r>
              <a:rPr lang="en-US" sz="2400" b="1" i="1" dirty="0">
                <a:solidFill>
                  <a:schemeClr val="bg2"/>
                </a:solidFill>
              </a:rPr>
              <a:t>Next Steps:</a:t>
            </a: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marL="514350" lvl="0" indent="-285750"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Begin process of how to implement at your ASAP</a:t>
            </a:r>
          </a:p>
          <a:p>
            <a:pPr marL="514350" lvl="0" indent="-285750"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Determine effective date to implement</a:t>
            </a:r>
          </a:p>
          <a:p>
            <a:pPr marL="514350" lvl="0" indent="-285750"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Available in SAMS as of July 1, 2021</a:t>
            </a:r>
          </a:p>
          <a:p>
            <a:pPr marL="514350" lvl="0" indent="-285750"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Establish process for new intake &amp; completing any existing referrals under previous ASAP intake process</a:t>
            </a:r>
          </a:p>
          <a:p>
            <a:pPr marL="514350" lvl="0" indent="-285750"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Determine goal for when all referrals should be under new network wide consistent referral &amp; intake tracking</a:t>
            </a:r>
          </a:p>
          <a:p>
            <a:pPr marL="514350" lvl="8" indent="-285750">
              <a:buSzPts val="1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Target September 1, 2021 network wide implementation</a:t>
            </a:r>
          </a:p>
          <a:p>
            <a:pPr marL="228600" lvl="0">
              <a:buSzPts val="1400"/>
            </a:pPr>
            <a:endParaRPr lang="en-US" sz="2400" b="1" i="1" strike="sngStrike" dirty="0">
              <a:solidFill>
                <a:schemeClr val="bg2"/>
              </a:solidFill>
            </a:endParaRP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THANK YOU for your commitment  to strengthening the Home Care program for the residents of the Commonwealth!</a:t>
            </a:r>
          </a:p>
        </p:txBody>
      </p:sp>
    </p:spTree>
    <p:extLst>
      <p:ext uri="{BB962C8B-B14F-4D97-AF65-F5344CB8AC3E}">
        <p14:creationId xmlns:p14="http://schemas.microsoft.com/office/powerpoint/2010/main" val="26742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453" y="455192"/>
            <a:ext cx="79735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r>
              <a:rPr lang="en-US" sz="2400" b="1" i="1" u="sng" dirty="0">
                <a:solidFill>
                  <a:schemeClr val="bg2"/>
                </a:solidFill>
              </a:rPr>
              <a:t>For Questions Please Contact:</a:t>
            </a: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r>
              <a:rPr lang="en-US" sz="2400" b="1" i="1" dirty="0">
                <a:solidFill>
                  <a:schemeClr val="bg2"/>
                </a:solidFill>
              </a:rPr>
              <a:t>Devon Garon: </a:t>
            </a:r>
            <a:r>
              <a:rPr lang="en-US" sz="2400" b="1" i="1" dirty="0">
                <a:solidFill>
                  <a:schemeClr val="bg2"/>
                </a:solidFill>
                <a:hlinkClick r:id="rId3"/>
              </a:rPr>
              <a:t>Devon.Garon@mass.gov</a:t>
            </a:r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r>
              <a:rPr lang="en-US" sz="2400" b="1" i="1" dirty="0">
                <a:solidFill>
                  <a:schemeClr val="bg2"/>
                </a:solidFill>
              </a:rPr>
              <a:t>Brian Glennon: </a:t>
            </a:r>
            <a:r>
              <a:rPr lang="en-US" sz="2400" b="1" i="1" dirty="0">
                <a:solidFill>
                  <a:schemeClr val="bg2"/>
                </a:solidFill>
                <a:hlinkClick r:id="rId4"/>
              </a:rPr>
              <a:t>Brian.M.Glennon@mass.gov</a:t>
            </a:r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r>
              <a:rPr lang="en-US" sz="2400" b="1" i="1" dirty="0">
                <a:solidFill>
                  <a:schemeClr val="bg2"/>
                </a:solidFill>
              </a:rPr>
              <a:t>Shannon Philbrick: </a:t>
            </a:r>
            <a:r>
              <a:rPr lang="en-US" sz="2400" b="1" i="1" dirty="0">
                <a:solidFill>
                  <a:schemeClr val="bg2"/>
                </a:solidFill>
                <a:hlinkClick r:id="rId5"/>
              </a:rPr>
              <a:t>Shannon.Philbrick@mass.gov</a:t>
            </a:r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  <a:p>
            <a:pPr algn="ctr"/>
            <a:endParaRPr lang="en-US" sz="24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136522"/>
            <a:ext cx="8229600" cy="101950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Welcome and Attendance!</a:t>
            </a: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 descr="A picture containing outdoor, sky, beach, water&#10;&#10;Description automatically generated">
            <a:extLst>
              <a:ext uri="{FF2B5EF4-FFF2-40B4-BE49-F238E27FC236}">
                <a16:creationId xmlns:a16="http://schemas.microsoft.com/office/drawing/2014/main" id="{44C29F2E-B6DA-4CFC-B29C-B677A497B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94" y="1305247"/>
            <a:ext cx="3642294" cy="48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136522"/>
            <a:ext cx="8229600" cy="101950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Home Care Program (HC) Referral &amp; Tracking</a:t>
            </a: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9FFB6BB-6B9C-4049-8FDF-3A61232D8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184330"/>
              </p:ext>
            </p:extLst>
          </p:nvPr>
        </p:nvGraphicFramePr>
        <p:xfrm>
          <a:off x="1154277" y="1493294"/>
          <a:ext cx="7038412" cy="457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559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309517"/>
            <a:ext cx="8229600" cy="101950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Tracking Home Care Referrals: What Is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812" y="1739153"/>
            <a:ext cx="8242197" cy="496751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/>
              <a:t>January 2020 - EOEA &amp; Aging Services Access Points  (ASAP) network began workshopping to create a system to best understand </a:t>
            </a:r>
            <a:r>
              <a:rPr lang="en-US" sz="2400" b="1" dirty="0"/>
              <a:t>what happens after an individual is referred to Home Care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Majority of ASAPs already using an A&amp;R (various types)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19 out of 25 ASAPs (76%)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Standardize process across all ASAPs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SzPct val="100000"/>
              <a:buNone/>
            </a:pPr>
            <a:endParaRPr lang="en-US" sz="2400" dirty="0"/>
          </a:p>
          <a:p>
            <a:pPr>
              <a:buSzPct val="100000"/>
            </a:pPr>
            <a:r>
              <a:rPr lang="en-US" sz="2400" dirty="0"/>
              <a:t>ASAPs required to </a:t>
            </a:r>
          </a:p>
          <a:p>
            <a:pPr lvl="1">
              <a:buSzPct val="100000"/>
            </a:pPr>
            <a:r>
              <a:rPr lang="en-US" sz="2000" dirty="0"/>
              <a:t>use a consistent method to track referrals made to the Home Care program </a:t>
            </a:r>
          </a:p>
          <a:p>
            <a:pPr lvl="1">
              <a:buSzPct val="100000"/>
            </a:pPr>
            <a:r>
              <a:rPr lang="en-US" sz="2000" dirty="0"/>
              <a:t>as well as the outcomes of these referrals</a:t>
            </a:r>
          </a:p>
          <a:p>
            <a:pPr>
              <a:buSzPct val="100000"/>
            </a:pPr>
            <a:endParaRPr lang="en-US" sz="2400" dirty="0"/>
          </a:p>
          <a:p>
            <a:pPr marL="114300" indent="0">
              <a:buSzPct val="100000"/>
              <a:buNone/>
            </a:pPr>
            <a:endParaRPr lang="en-US" sz="24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Graphic 5" descr="Speaker phone with solid fill">
            <a:extLst>
              <a:ext uri="{FF2B5EF4-FFF2-40B4-BE49-F238E27FC236}">
                <a16:creationId xmlns:a16="http://schemas.microsoft.com/office/drawing/2014/main" id="{8FD178B1-5E6B-A849-8C5E-1EBFD562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0529" y="593331"/>
            <a:ext cx="1445341" cy="14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3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77776"/>
            <a:ext cx="8229600" cy="101950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Intake Tracking in SAMS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472" y="918920"/>
            <a:ext cx="8249055" cy="5624198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Convened a Work Group October 2020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Leveraged ASAP intake tracking information from January 2020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Met Ad Hoc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Home Care Team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ASAPs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Bristol Elder Services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Elder Services of Merrimack Valley/North Shore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Greater Springfield Senior Services, Inc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Highland Valley Elder Services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Montachusett Home Care 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Mystic Valley Elder Services</a:t>
            </a:r>
          </a:p>
          <a:p>
            <a:pPr marL="1028700" lvl="2" indent="0">
              <a:buSzPct val="100000"/>
              <a:buNone/>
            </a:pPr>
            <a:endParaRPr lang="en-US" sz="2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Instituting a “single” A&amp;R to track Intake Referrals to Home Care</a:t>
            </a:r>
          </a:p>
          <a:p>
            <a:pPr marL="571500" lvl="1" indent="0">
              <a:buSzPct val="100000"/>
              <a:buNone/>
            </a:pPr>
            <a:endParaRPr lang="en-US" sz="2400" dirty="0"/>
          </a:p>
          <a:p>
            <a:pPr marL="114300" indent="0">
              <a:buSzPct val="100000"/>
              <a:buNone/>
            </a:pPr>
            <a:endParaRPr lang="en-US" sz="28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40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77776"/>
            <a:ext cx="8229600" cy="101950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Intake Tracking in SAMS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472" y="1097280"/>
            <a:ext cx="8249055" cy="562419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Action Type: </a:t>
            </a:r>
            <a:r>
              <a:rPr lang="en-US" dirty="0">
                <a:solidFill>
                  <a:srgbClr val="FF0000"/>
                </a:solidFill>
              </a:rPr>
              <a:t>HC Program Referral &amp; Intake</a:t>
            </a:r>
          </a:p>
          <a:p>
            <a:pPr lvl="1">
              <a:buSzPct val="100000"/>
            </a:pPr>
            <a:r>
              <a:rPr lang="en-US" u="sng" dirty="0"/>
              <a:t>Specific Activity &amp; Referral Statuses</a:t>
            </a:r>
          </a:p>
          <a:p>
            <a:pPr lvl="1">
              <a:buSzPct val="100000"/>
            </a:pPr>
            <a:r>
              <a:rPr lang="en-US" u="sng" dirty="0"/>
              <a:t>Specific Activity &amp; Referral Status Reasons </a:t>
            </a:r>
          </a:p>
          <a:p>
            <a:pPr marL="571500" lvl="1" indent="0">
              <a:buSzPct val="100000"/>
              <a:buNone/>
            </a:pPr>
            <a:endParaRPr lang="en-US" dirty="0"/>
          </a:p>
          <a:p>
            <a:pPr>
              <a:buSzPct val="100000"/>
            </a:pPr>
            <a:r>
              <a:rPr lang="en-US" dirty="0"/>
              <a:t>Next Steps:</a:t>
            </a:r>
          </a:p>
          <a:p>
            <a:pPr lvl="1">
              <a:buSzPct val="100000"/>
            </a:pPr>
            <a:r>
              <a:rPr lang="en-US" dirty="0"/>
              <a:t>HC Program Referral &amp; Intake Business Rule</a:t>
            </a:r>
          </a:p>
          <a:p>
            <a:pPr lvl="1">
              <a:buSzPct val="100000"/>
            </a:pPr>
            <a:r>
              <a:rPr lang="en-US" dirty="0"/>
              <a:t>Implementation this summer</a:t>
            </a:r>
          </a:p>
          <a:p>
            <a:pPr lvl="1">
              <a:buSzPct val="100000"/>
            </a:pPr>
            <a:r>
              <a:rPr lang="en-US" dirty="0"/>
              <a:t>Trainings with Network</a:t>
            </a:r>
          </a:p>
          <a:p>
            <a:pPr lvl="1">
              <a:buSzPct val="100000"/>
            </a:pPr>
            <a:r>
              <a:rPr lang="en-US" dirty="0">
                <a:solidFill>
                  <a:srgbClr val="FF0000"/>
                </a:solidFill>
              </a:rPr>
              <a:t>New Action, Statuses &amp; Status Reasons available in SAMS 7/1/2021</a:t>
            </a:r>
          </a:p>
          <a:p>
            <a:pPr marL="571500" lvl="1" indent="0">
              <a:buSzPct val="100000"/>
              <a:buNone/>
            </a:pPr>
            <a:endParaRPr lang="en-US" dirty="0"/>
          </a:p>
          <a:p>
            <a:pPr lvl="1">
              <a:buSzPct val="100000"/>
            </a:pPr>
            <a:endParaRPr lang="en-US" dirty="0"/>
          </a:p>
          <a:p>
            <a:pPr marL="114300" indent="0">
              <a:buSzPct val="100000"/>
              <a:buNone/>
            </a:pPr>
            <a:endParaRPr lang="en-US" dirty="0"/>
          </a:p>
          <a:p>
            <a:pPr marL="114300" indent="0">
              <a:buSzPct val="100000"/>
              <a:buNone/>
            </a:pPr>
            <a:endParaRPr lang="en-US" sz="28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12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77776"/>
            <a:ext cx="8229600" cy="101950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Intake Tracking in SAMS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472" y="1097280"/>
            <a:ext cx="8249055" cy="562419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A need since SAMS was implemented in 2006</a:t>
            </a:r>
          </a:p>
          <a:p>
            <a:pPr>
              <a:buSzPct val="100000"/>
            </a:pPr>
            <a:r>
              <a:rPr lang="en-US" dirty="0"/>
              <a:t>Allows for understanding on an ASAP &amp; network wide scale: </a:t>
            </a:r>
          </a:p>
          <a:p>
            <a:pPr lvl="1">
              <a:buSzPct val="100000"/>
            </a:pPr>
            <a:r>
              <a:rPr lang="en-US" dirty="0"/>
              <a:t>Why consumers &amp; HC Intakes are not opening</a:t>
            </a:r>
          </a:p>
          <a:p>
            <a:pPr lvl="1">
              <a:buSzPct val="100000"/>
            </a:pPr>
            <a:r>
              <a:rPr lang="en-US" dirty="0"/>
              <a:t>Timeframe of how long it is taking to complete HC Intakes</a:t>
            </a:r>
          </a:p>
          <a:p>
            <a:pPr lvl="1">
              <a:buSzPct val="100000"/>
            </a:pPr>
            <a:r>
              <a:rPr lang="en-US" dirty="0"/>
              <a:t>Open the front door to services, close the back door: </a:t>
            </a:r>
          </a:p>
          <a:p>
            <a:pPr lvl="2">
              <a:buSzPct val="100000"/>
            </a:pPr>
            <a:r>
              <a:rPr lang="en-US" dirty="0"/>
              <a:t>How do we get consumers into the HC program &amp; How do we maintain consumers in Home Care? </a:t>
            </a:r>
          </a:p>
          <a:p>
            <a:pPr lvl="2">
              <a:buSzPct val="100000"/>
            </a:pPr>
            <a:r>
              <a:rPr lang="en-US" dirty="0"/>
              <a:t>How can we best serve our consumers?</a:t>
            </a:r>
          </a:p>
          <a:p>
            <a:pPr lvl="1">
              <a:buSzPct val="100000"/>
            </a:pPr>
            <a:endParaRPr lang="en-US" dirty="0"/>
          </a:p>
          <a:p>
            <a:pPr marL="114300" indent="0">
              <a:buSzPct val="100000"/>
              <a:buNone/>
            </a:pPr>
            <a:endParaRPr lang="en-US" sz="28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09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17340"/>
            <a:ext cx="8229600" cy="101950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Putting It Into Practice: SAMS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33" y="809495"/>
            <a:ext cx="8249055" cy="522631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sz="2400" dirty="0"/>
          </a:p>
          <a:p>
            <a:pPr>
              <a:buSzPct val="100000"/>
            </a:pPr>
            <a:r>
              <a:rPr lang="en-US" sz="2400" b="1" u="sng" dirty="0">
                <a:solidFill>
                  <a:schemeClr val="bg2"/>
                </a:solidFill>
              </a:rPr>
              <a:t>Activity &amp; Referral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b="1" dirty="0"/>
              <a:t>HC Program Referral &amp; Intake</a:t>
            </a:r>
          </a:p>
          <a:p>
            <a:pPr>
              <a:buSzPct val="100000"/>
            </a:pPr>
            <a:endParaRPr lang="en-US" sz="2400" dirty="0"/>
          </a:p>
          <a:p>
            <a:pPr>
              <a:buSzPct val="100000"/>
            </a:pPr>
            <a:r>
              <a:rPr lang="en-US" sz="2400" b="1" u="sng" dirty="0">
                <a:solidFill>
                  <a:schemeClr val="bg2"/>
                </a:solidFill>
              </a:rPr>
              <a:t>Status Date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Date the referral was formally communicated to the ASAP</a:t>
            </a:r>
          </a:p>
          <a:p>
            <a:pPr>
              <a:buSzPct val="100000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en-US" sz="2400" b="1" u="sng" dirty="0">
                <a:solidFill>
                  <a:schemeClr val="bg2"/>
                </a:solidFill>
              </a:rPr>
              <a:t>Due Date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5 business days from the referral date</a:t>
            </a:r>
          </a:p>
          <a:p>
            <a:pPr>
              <a:buSzPct val="100000"/>
            </a:pPr>
            <a:endParaRPr lang="en-US" sz="2400" b="1" dirty="0">
              <a:solidFill>
                <a:schemeClr val="tx1"/>
              </a:solidFill>
            </a:endParaRPr>
          </a:p>
          <a:p>
            <a:pPr marL="571500" lvl="1" indent="0">
              <a:buSzPct val="1000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62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2" y="17340"/>
            <a:ext cx="8229600" cy="101950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Putting It Into Practice: SAMS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33" y="809495"/>
            <a:ext cx="8249055" cy="5226310"/>
          </a:xfrm>
        </p:spPr>
        <p:txBody>
          <a:bodyPr>
            <a:normAutofit/>
          </a:bodyPr>
          <a:lstStyle/>
          <a:p>
            <a:pPr marL="114300" indent="0">
              <a:buSzPct val="100000"/>
              <a:buNone/>
            </a:pPr>
            <a:endParaRPr lang="en-US" sz="2400" dirty="0"/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en-US" sz="2400" b="1" u="sng" dirty="0">
                <a:solidFill>
                  <a:schemeClr val="bg2"/>
                </a:solidFill>
              </a:rPr>
              <a:t>Completion Date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Date Initial Assessment completed</a:t>
            </a:r>
          </a:p>
          <a:p>
            <a:pPr lvl="1"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If completed, update status to </a:t>
            </a:r>
            <a:r>
              <a:rPr lang="en-US" sz="2000" b="1" dirty="0">
                <a:solidFill>
                  <a:schemeClr val="tx1"/>
                </a:solidFill>
              </a:rPr>
              <a:t>HC Intake Completed Eligible, HC Intake Completed Ineligible, </a:t>
            </a:r>
            <a:r>
              <a:rPr lang="en-US" sz="2000" dirty="0">
                <a:solidFill>
                  <a:schemeClr val="tx1"/>
                </a:solidFill>
              </a:rPr>
              <a:t>or </a:t>
            </a:r>
            <a:r>
              <a:rPr lang="en-US" sz="2000" b="1" dirty="0">
                <a:solidFill>
                  <a:schemeClr val="tx1"/>
                </a:solidFill>
              </a:rPr>
              <a:t>HC Intake Completed Withdrawn</a:t>
            </a:r>
            <a:r>
              <a:rPr lang="en-US" sz="2000" dirty="0">
                <a:solidFill>
                  <a:schemeClr val="tx1"/>
                </a:solidFill>
              </a:rPr>
              <a:t>; document Initial Assessment in consumer record; complete </a:t>
            </a:r>
            <a:r>
              <a:rPr lang="en-US" sz="2000" b="1" dirty="0">
                <a:solidFill>
                  <a:schemeClr val="tx1"/>
                </a:solidFill>
              </a:rPr>
              <a:t>Status Reason</a:t>
            </a:r>
          </a:p>
          <a:p>
            <a:pPr lvl="1"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If delayed, update status to </a:t>
            </a:r>
            <a:r>
              <a:rPr lang="en-US" sz="2000" b="1" dirty="0">
                <a:solidFill>
                  <a:schemeClr val="tx1"/>
                </a:solidFill>
              </a:rPr>
              <a:t>HC Referral In Progress</a:t>
            </a:r>
          </a:p>
          <a:p>
            <a:pPr lvl="1"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If cannot be completed because applicant is </a:t>
            </a:r>
            <a:r>
              <a:rPr lang="en-US" sz="2000" dirty="0">
                <a:solidFill>
                  <a:schemeClr val="bg2"/>
                </a:solidFill>
              </a:rPr>
              <a:t>not expected to return to community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bg2"/>
                </a:solidFill>
              </a:rPr>
              <a:t>declines, is unavailable, or ineligible prior to initial assessment</a:t>
            </a:r>
            <a:r>
              <a:rPr lang="en-US" sz="2000" dirty="0">
                <a:solidFill>
                  <a:schemeClr val="tx1"/>
                </a:solidFill>
              </a:rPr>
              <a:t>, update status to </a:t>
            </a:r>
            <a:r>
              <a:rPr lang="en-US" sz="2000" b="1" dirty="0">
                <a:solidFill>
                  <a:schemeClr val="tx1"/>
                </a:solidFill>
              </a:rPr>
              <a:t>HC Referral Withdrawn(Prior to Initial Assessment)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SzPct val="100000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114300" indent="0">
              <a:buSzPct val="100000"/>
              <a:buNone/>
            </a:pPr>
            <a:endParaRPr lang="en-US" sz="2400" dirty="0"/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17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844</Words>
  <Application>Microsoft Office PowerPoint</Application>
  <PresentationFormat>On-screen Show (4:3)</PresentationFormat>
  <Paragraphs>162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Helvetica Neue</vt:lpstr>
      <vt:lpstr>Calibri</vt:lpstr>
      <vt:lpstr>Arial</vt:lpstr>
      <vt:lpstr>Office Theme</vt:lpstr>
      <vt:lpstr>1_Office Theme</vt:lpstr>
      <vt:lpstr>PowerPoint Presentation</vt:lpstr>
      <vt:lpstr>Welcome and Attendance!</vt:lpstr>
      <vt:lpstr>Home Care Program (HC) Referral &amp; Tracking</vt:lpstr>
      <vt:lpstr>Tracking Home Care Referrals: What Is It?</vt:lpstr>
      <vt:lpstr>Intake Tracking in SAMS</vt:lpstr>
      <vt:lpstr>Intake Tracking in SAMS</vt:lpstr>
      <vt:lpstr>Intake Tracking in SAMS</vt:lpstr>
      <vt:lpstr>Putting It Into Practice: SAMS</vt:lpstr>
      <vt:lpstr>Putting It Into Practice: SAMS</vt:lpstr>
      <vt:lpstr>Putting It Into Practice: SAMS</vt:lpstr>
      <vt:lpstr>Status Reasons: HC Intake Completed Eligible</vt:lpstr>
      <vt:lpstr>Status Reasons: HC Intake Completed Ineligible</vt:lpstr>
      <vt:lpstr>Status Reasons: HC Intake Completed Withdrawn</vt:lpstr>
      <vt:lpstr>Status Reasons: HC Referral In Progress</vt:lpstr>
      <vt:lpstr>Status Reasons: HC Referral Withdrawn(Prior to Initial Assessment)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Kelley, Desiree (ELD)</dc:creator>
  <cp:lastModifiedBy>Philbrick, Shannon (ELD)</cp:lastModifiedBy>
  <cp:revision>157</cp:revision>
  <dcterms:created xsi:type="dcterms:W3CDTF">2021-03-30T18:47:03Z</dcterms:created>
  <dcterms:modified xsi:type="dcterms:W3CDTF">2021-07-15T12:52:44Z</dcterms:modified>
</cp:coreProperties>
</file>