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9" r:id="rId3"/>
    <p:sldId id="264" r:id="rId4"/>
    <p:sldId id="281" r:id="rId5"/>
    <p:sldId id="262" r:id="rId6"/>
    <p:sldId id="268" r:id="rId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14A7B"/>
    <a:srgbClr val="1F4A7B"/>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681" autoAdjust="0"/>
    <p:restoredTop sz="85736" autoAdjust="0"/>
  </p:normalViewPr>
  <p:slideViewPr>
    <p:cSldViewPr showGuides="1">
      <p:cViewPr varScale="1">
        <p:scale>
          <a:sx n="65" d="100"/>
          <a:sy n="65" d="100"/>
        </p:scale>
        <p:origin x="204" y="5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4C29C1-F0F8-47AB-A650-3583449AF250}" type="datetimeFigureOut">
              <a:rPr lang="en-US" smtClean="0"/>
              <a:t>11/12/2021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D26F40-A8B9-43A1-A3FC-626C3F17C00E}" type="slidenum">
              <a:rPr lang="en-US" smtClean="0"/>
              <a:t>‹#›</a:t>
            </a:fld>
            <a:endParaRPr lang="en-US"/>
          </a:p>
        </p:txBody>
      </p:sp>
    </p:spTree>
    <p:extLst>
      <p:ext uri="{BB962C8B-B14F-4D97-AF65-F5344CB8AC3E}">
        <p14:creationId xmlns:p14="http://schemas.microsoft.com/office/powerpoint/2010/main" val="1615262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D26F40-A8B9-43A1-A3FC-626C3F17C00E}" type="slidenum">
              <a:rPr lang="en-US" smtClean="0"/>
              <a:t>1</a:t>
            </a:fld>
            <a:endParaRPr lang="en-US" dirty="0"/>
          </a:p>
        </p:txBody>
      </p:sp>
    </p:spTree>
    <p:extLst>
      <p:ext uri="{BB962C8B-B14F-4D97-AF65-F5344CB8AC3E}">
        <p14:creationId xmlns:p14="http://schemas.microsoft.com/office/powerpoint/2010/main" val="3322487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Lynn</a:t>
            </a:r>
            <a:r>
              <a:rPr lang="en-US" baseline="0" dirty="0"/>
              <a:t> &amp; Devon</a:t>
            </a:r>
            <a:endParaRPr lang="en-US" dirty="0"/>
          </a:p>
        </p:txBody>
      </p:sp>
      <p:sp>
        <p:nvSpPr>
          <p:cNvPr id="4" name="Slide Number Placeholder 3"/>
          <p:cNvSpPr>
            <a:spLocks noGrp="1"/>
          </p:cNvSpPr>
          <p:nvPr>
            <p:ph type="sldNum" sz="quarter" idx="10"/>
          </p:nvPr>
        </p:nvSpPr>
        <p:spPr/>
        <p:txBody>
          <a:bodyPr/>
          <a:lstStyle/>
          <a:p>
            <a:fld id="{07D26F40-A8B9-43A1-A3FC-626C3F17C00E}" type="slidenum">
              <a:rPr lang="en-US" smtClean="0"/>
              <a:t>3</a:t>
            </a:fld>
            <a:endParaRPr lang="en-US"/>
          </a:p>
        </p:txBody>
      </p:sp>
    </p:spTree>
    <p:extLst>
      <p:ext uri="{BB962C8B-B14F-4D97-AF65-F5344CB8AC3E}">
        <p14:creationId xmlns:p14="http://schemas.microsoft.com/office/powerpoint/2010/main" val="2190732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Lynn</a:t>
            </a:r>
            <a:r>
              <a:rPr lang="en-US" baseline="0" dirty="0"/>
              <a:t> &amp; Devon</a:t>
            </a:r>
            <a:endParaRPr lang="en-US" dirty="0"/>
          </a:p>
          <a:p>
            <a:endParaRPr lang="en-US" dirty="0"/>
          </a:p>
        </p:txBody>
      </p:sp>
      <p:sp>
        <p:nvSpPr>
          <p:cNvPr id="4" name="Slide Number Placeholder 3"/>
          <p:cNvSpPr>
            <a:spLocks noGrp="1"/>
          </p:cNvSpPr>
          <p:nvPr>
            <p:ph type="sldNum" sz="quarter" idx="10"/>
          </p:nvPr>
        </p:nvSpPr>
        <p:spPr/>
        <p:txBody>
          <a:bodyPr/>
          <a:lstStyle/>
          <a:p>
            <a:fld id="{07D26F40-A8B9-43A1-A3FC-626C3F17C00E}" type="slidenum">
              <a:rPr lang="en-US" smtClean="0"/>
              <a:t>4</a:t>
            </a:fld>
            <a:endParaRPr lang="en-US"/>
          </a:p>
        </p:txBody>
      </p:sp>
    </p:spTree>
    <p:extLst>
      <p:ext uri="{BB962C8B-B14F-4D97-AF65-F5344CB8AC3E}">
        <p14:creationId xmlns:p14="http://schemas.microsoft.com/office/powerpoint/2010/main" val="873680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Lynn</a:t>
            </a:r>
            <a:r>
              <a:rPr lang="en-US" baseline="0" dirty="0"/>
              <a:t> &amp; Devon</a:t>
            </a:r>
            <a:endParaRPr lang="en-US" dirty="0"/>
          </a:p>
          <a:p>
            <a:endParaRPr lang="en-US" dirty="0"/>
          </a:p>
        </p:txBody>
      </p:sp>
      <p:sp>
        <p:nvSpPr>
          <p:cNvPr id="4" name="Slide Number Placeholder 3"/>
          <p:cNvSpPr>
            <a:spLocks noGrp="1"/>
          </p:cNvSpPr>
          <p:nvPr>
            <p:ph type="sldNum" sz="quarter" idx="10"/>
          </p:nvPr>
        </p:nvSpPr>
        <p:spPr/>
        <p:txBody>
          <a:bodyPr/>
          <a:lstStyle/>
          <a:p>
            <a:fld id="{07D26F40-A8B9-43A1-A3FC-626C3F17C00E}" type="slidenum">
              <a:rPr lang="en-US" smtClean="0"/>
              <a:t>5</a:t>
            </a:fld>
            <a:endParaRPr lang="en-US"/>
          </a:p>
        </p:txBody>
      </p:sp>
    </p:spTree>
    <p:extLst>
      <p:ext uri="{BB962C8B-B14F-4D97-AF65-F5344CB8AC3E}">
        <p14:creationId xmlns:p14="http://schemas.microsoft.com/office/powerpoint/2010/main" val="30570167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Lynn</a:t>
            </a:r>
            <a:r>
              <a:rPr lang="en-US" baseline="0" dirty="0"/>
              <a:t> &amp; Devon</a:t>
            </a:r>
            <a:endParaRPr lang="en-US" dirty="0"/>
          </a:p>
          <a:p>
            <a:endParaRPr lang="en-US" dirty="0"/>
          </a:p>
        </p:txBody>
      </p:sp>
      <p:sp>
        <p:nvSpPr>
          <p:cNvPr id="4" name="Slide Number Placeholder 3"/>
          <p:cNvSpPr>
            <a:spLocks noGrp="1"/>
          </p:cNvSpPr>
          <p:nvPr>
            <p:ph type="sldNum" sz="quarter" idx="10"/>
          </p:nvPr>
        </p:nvSpPr>
        <p:spPr/>
        <p:txBody>
          <a:bodyPr/>
          <a:lstStyle/>
          <a:p>
            <a:fld id="{07D26F40-A8B9-43A1-A3FC-626C3F17C00E}" type="slidenum">
              <a:rPr lang="en-US" smtClean="0"/>
              <a:t>6</a:t>
            </a:fld>
            <a:endParaRPr lang="en-US"/>
          </a:p>
        </p:txBody>
      </p:sp>
    </p:spTree>
    <p:extLst>
      <p:ext uri="{BB962C8B-B14F-4D97-AF65-F5344CB8AC3E}">
        <p14:creationId xmlns:p14="http://schemas.microsoft.com/office/powerpoint/2010/main" val="1656570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C424D9E-58DB-4EFD-BC6A-21F0ED7782C9}"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1996699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24D9E-58DB-4EFD-BC6A-21F0ED7782C9}"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2908383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24D9E-58DB-4EFD-BC6A-21F0ED7782C9}"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1050503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24D9E-58DB-4EFD-BC6A-21F0ED7782C9}"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2416100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424D9E-58DB-4EFD-BC6A-21F0ED7782C9}" type="datetimeFigureOut">
              <a:rPr lang="en-US" smtClean="0"/>
              <a:t>11/12/2021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4099082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24D9E-58DB-4EFD-BC6A-21F0ED7782C9}"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2953953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24D9E-58DB-4EFD-BC6A-21F0ED7782C9}" type="datetimeFigureOut">
              <a:rPr lang="en-US" smtClean="0"/>
              <a:t>11/12/2021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2743327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b="1">
                <a:solidFill>
                  <a:schemeClr val="tx2"/>
                </a:solidFill>
                <a:latin typeface="Helvetica" panose="020B0604020202020204" pitchFamily="34" charset="0"/>
                <a:cs typeface="Helvetica"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2C424D9E-58DB-4EFD-BC6A-21F0ED7782C9}" type="datetimeFigureOut">
              <a:rPr lang="en-US" smtClean="0"/>
              <a:t>11/12/2021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764004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24D9E-58DB-4EFD-BC6A-21F0ED7782C9}" type="datetimeFigureOut">
              <a:rPr lang="en-US" smtClean="0"/>
              <a:t>11/12/2021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399975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800" b="1"/>
            </a:lvl1pPr>
          </a:lstStyle>
          <a:p>
            <a:r>
              <a:rPr lang="en-US" dirty="0"/>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2800"/>
            </a:lvl1pPr>
            <a:lvl2pPr>
              <a:defRPr sz="24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2C424D9E-58DB-4EFD-BC6A-21F0ED7782C9}"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691063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dirty="0"/>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2C424D9E-58DB-4EFD-BC6A-21F0ED7782C9}" type="datetimeFigureOut">
              <a:rPr lang="en-US" smtClean="0"/>
              <a:t>11/12/2021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D7FE-C4B4-483F-BB14-98724C381B96}" type="slidenum">
              <a:rPr lang="en-US" smtClean="0"/>
              <a:t>‹#›</a:t>
            </a:fld>
            <a:endParaRPr lang="en-US"/>
          </a:p>
        </p:txBody>
      </p:sp>
    </p:spTree>
    <p:extLst>
      <p:ext uri="{BB962C8B-B14F-4D97-AF65-F5344CB8AC3E}">
        <p14:creationId xmlns:p14="http://schemas.microsoft.com/office/powerpoint/2010/main" val="4049380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C424D9E-58DB-4EFD-BC6A-21F0ED7782C9}" type="datetimeFigureOut">
              <a:rPr lang="en-US" smtClean="0"/>
              <a:t>11/12/2021</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57FD7FE-C4B4-483F-BB14-98724C381B96}" type="slidenum">
              <a:rPr lang="en-US" smtClean="0"/>
              <a:t>‹#›</a:t>
            </a:fld>
            <a:endParaRPr lang="en-US"/>
          </a:p>
        </p:txBody>
      </p:sp>
    </p:spTree>
    <p:extLst>
      <p:ext uri="{BB962C8B-B14F-4D97-AF65-F5344CB8AC3E}">
        <p14:creationId xmlns:p14="http://schemas.microsoft.com/office/powerpoint/2010/main" val="13198099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200" b="1" kern="1200">
          <a:solidFill>
            <a:schemeClr val="tx2"/>
          </a:solidFill>
          <a:latin typeface="Helvetica" panose="020B0604020202020204" pitchFamily="34" charset="0"/>
          <a:ea typeface="+mj-ea"/>
          <a:cs typeface="Helvetica"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181350"/>
            <a:ext cx="9144000" cy="1962150"/>
          </a:xfrm>
          <a:prstGeom prst="rect">
            <a:avLst/>
          </a:prstGeom>
          <a:solidFill>
            <a:srgbClr val="214A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2850"/>
          <a:stretch/>
        </p:blipFill>
        <p:spPr>
          <a:xfrm>
            <a:off x="0" y="0"/>
            <a:ext cx="9144000" cy="3181350"/>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0" y="3414712"/>
            <a:ext cx="1443038" cy="1443038"/>
          </a:xfrm>
          <a:prstGeom prst="rect">
            <a:avLst/>
          </a:prstGeom>
        </p:spPr>
      </p:pic>
      <p:sp>
        <p:nvSpPr>
          <p:cNvPr id="7" name="TextBox 6"/>
          <p:cNvSpPr txBox="1"/>
          <p:nvPr/>
        </p:nvSpPr>
        <p:spPr>
          <a:xfrm>
            <a:off x="2971800" y="3333751"/>
            <a:ext cx="5257800" cy="1200329"/>
          </a:xfrm>
          <a:prstGeom prst="rect">
            <a:avLst/>
          </a:prstGeom>
          <a:noFill/>
        </p:spPr>
        <p:txBody>
          <a:bodyPr wrap="square" rtlCol="0">
            <a:spAutoFit/>
          </a:bodyPr>
          <a:lstStyle/>
          <a:p>
            <a:r>
              <a:rPr lang="en-US" sz="3600" b="1" dirty="0">
                <a:solidFill>
                  <a:srgbClr val="FFCC66"/>
                </a:solidFill>
                <a:latin typeface="Helvetica" panose="020B0604020202020204" pitchFamily="34" charset="0"/>
                <a:cs typeface="Helvetica" panose="020B0604020202020204" pitchFamily="34" charset="0"/>
              </a:rPr>
              <a:t>Executive Office of</a:t>
            </a:r>
          </a:p>
          <a:p>
            <a:r>
              <a:rPr lang="en-US" sz="3600" b="1" dirty="0">
                <a:solidFill>
                  <a:srgbClr val="FFCC66"/>
                </a:solidFill>
                <a:latin typeface="Helvetica" panose="020B0604020202020204" pitchFamily="34" charset="0"/>
                <a:cs typeface="Helvetica" panose="020B0604020202020204" pitchFamily="34" charset="0"/>
              </a:rPr>
              <a:t>Elder Affairs</a:t>
            </a:r>
          </a:p>
        </p:txBody>
      </p:sp>
      <p:sp>
        <p:nvSpPr>
          <p:cNvPr id="8" name="TextBox 7"/>
          <p:cNvSpPr txBox="1"/>
          <p:nvPr/>
        </p:nvSpPr>
        <p:spPr>
          <a:xfrm>
            <a:off x="2984863" y="4556769"/>
            <a:ext cx="5638800" cy="369332"/>
          </a:xfrm>
          <a:prstGeom prst="rect">
            <a:avLst/>
          </a:prstGeom>
          <a:noFill/>
        </p:spPr>
        <p:txBody>
          <a:bodyPr wrap="square" rtlCol="0">
            <a:spAutoFit/>
          </a:bodyPr>
          <a:lstStyle/>
          <a:p>
            <a:r>
              <a:rPr lang="en-US" b="1" spc="300" dirty="0">
                <a:solidFill>
                  <a:schemeClr val="bg1"/>
                </a:solidFill>
                <a:cs typeface="Helvetica" panose="020B0604020202020204" pitchFamily="34" charset="0"/>
              </a:rPr>
              <a:t>RESPECT  INDEPENDENCE  INCLUSION</a:t>
            </a:r>
          </a:p>
        </p:txBody>
      </p:sp>
    </p:spTree>
    <p:extLst>
      <p:ext uri="{BB962C8B-B14F-4D97-AF65-F5344CB8AC3E}">
        <p14:creationId xmlns:p14="http://schemas.microsoft.com/office/powerpoint/2010/main" val="2901927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rot="5400000">
            <a:off x="-2390775" y="2390775"/>
            <a:ext cx="5143500" cy="361950"/>
          </a:xfrm>
          <a:prstGeom prst="rect">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952" y="0"/>
            <a:ext cx="3833131" cy="5143500"/>
          </a:xfrm>
          <a:prstGeom prst="rect">
            <a:avLst/>
          </a:prstGeom>
        </p:spPr>
      </p:pic>
      <p:sp>
        <p:nvSpPr>
          <p:cNvPr id="4" name="TextBox 3"/>
          <p:cNvSpPr txBox="1"/>
          <p:nvPr/>
        </p:nvSpPr>
        <p:spPr>
          <a:xfrm>
            <a:off x="4545875" y="514350"/>
            <a:ext cx="4369527" cy="1569660"/>
          </a:xfrm>
          <a:prstGeom prst="rect">
            <a:avLst/>
          </a:prstGeom>
          <a:noFill/>
        </p:spPr>
        <p:txBody>
          <a:bodyPr wrap="square" rtlCol="0">
            <a:spAutoFit/>
          </a:bodyPr>
          <a:lstStyle/>
          <a:p>
            <a:pPr lvl="0" algn="ctr"/>
            <a:r>
              <a:rPr lang="en-US" sz="3200" b="1" dirty="0">
                <a:solidFill>
                  <a:srgbClr val="1F497D"/>
                </a:solidFill>
                <a:latin typeface="Helvetica" panose="020B0604020202020204" pitchFamily="34" charset="0"/>
                <a:cs typeface="Helvetica" panose="020B0604020202020204" pitchFamily="34" charset="0"/>
              </a:rPr>
              <a:t>Program Manager/ Nurse Manager Meeting</a:t>
            </a:r>
          </a:p>
        </p:txBody>
      </p:sp>
      <p:sp>
        <p:nvSpPr>
          <p:cNvPr id="5" name="TextBox 4"/>
          <p:cNvSpPr txBox="1"/>
          <p:nvPr/>
        </p:nvSpPr>
        <p:spPr>
          <a:xfrm>
            <a:off x="4564378" y="2190750"/>
            <a:ext cx="4332516" cy="1815882"/>
          </a:xfrm>
          <a:prstGeom prst="rect">
            <a:avLst/>
          </a:prstGeom>
          <a:noFill/>
        </p:spPr>
        <p:txBody>
          <a:bodyPr wrap="square" rtlCol="0">
            <a:spAutoFit/>
          </a:bodyPr>
          <a:lstStyle/>
          <a:p>
            <a:pPr lvl="0" algn="ctr"/>
            <a:r>
              <a:rPr lang="en-US" sz="2800" dirty="0">
                <a:solidFill>
                  <a:prstClr val="black"/>
                </a:solidFill>
              </a:rPr>
              <a:t>Home </a:t>
            </a:r>
            <a:r>
              <a:rPr lang="en-US" sz="2800">
                <a:solidFill>
                  <a:prstClr val="black"/>
                </a:solidFill>
              </a:rPr>
              <a:t>Care Team</a:t>
            </a:r>
            <a:endParaRPr lang="en-US" sz="2800" dirty="0">
              <a:solidFill>
                <a:prstClr val="black"/>
              </a:solidFill>
            </a:endParaRPr>
          </a:p>
          <a:p>
            <a:pPr lvl="0" algn="ctr"/>
            <a:r>
              <a:rPr lang="en-US" sz="2800" dirty="0">
                <a:solidFill>
                  <a:prstClr val="black"/>
                </a:solidFill>
              </a:rPr>
              <a:t>January 31, 2019</a:t>
            </a:r>
          </a:p>
          <a:p>
            <a:pPr lvl="0" algn="ctr"/>
            <a:r>
              <a:rPr lang="en-US" sz="2800" dirty="0">
                <a:solidFill>
                  <a:prstClr val="black"/>
                </a:solidFill>
              </a:rPr>
              <a:t>10 a.m. – 12:30 p.m.</a:t>
            </a:r>
          </a:p>
          <a:p>
            <a:pPr lvl="0" algn="ctr"/>
            <a:r>
              <a:rPr lang="en-US" sz="2800" dirty="0">
                <a:solidFill>
                  <a:prstClr val="black"/>
                </a:solidFill>
              </a:rPr>
              <a:t>Tri-Valley Inc.</a:t>
            </a:r>
          </a:p>
        </p:txBody>
      </p:sp>
    </p:spTree>
    <p:extLst>
      <p:ext uri="{BB962C8B-B14F-4D97-AF65-F5344CB8AC3E}">
        <p14:creationId xmlns:p14="http://schemas.microsoft.com/office/powerpoint/2010/main" val="2412548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4781550"/>
            <a:ext cx="5486400" cy="361950"/>
          </a:xfrm>
          <a:prstGeom prst="rect">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p:cNvSpPr>
            <a:spLocks noGrp="1"/>
          </p:cNvSpPr>
          <p:nvPr>
            <p:ph type="title"/>
          </p:nvPr>
        </p:nvSpPr>
        <p:spPr/>
        <p:txBody>
          <a:bodyPr>
            <a:normAutofit/>
          </a:bodyPr>
          <a:lstStyle/>
          <a:p>
            <a:pPr lvl="0"/>
            <a:r>
              <a:rPr lang="en-US" dirty="0">
                <a:cs typeface="Times New Roman"/>
              </a:rPr>
              <a:t>ANCHOR</a:t>
            </a:r>
            <a:endParaRPr lang="en-US" dirty="0"/>
          </a:p>
        </p:txBody>
      </p:sp>
      <p:pic>
        <p:nvPicPr>
          <p:cNvPr id="1027" name="Picture 3" descr="C:\Users\DKelley\AppData\Local\Microsoft\Windows\Temporary Internet Files\Content.IE5\TITKBKWI\anchor-23635248[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44117"/>
            <a:ext cx="1447800" cy="1651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DKelley\AppData\Local\Microsoft\Windows\Temporary Internet Files\Content.IE5\TITKBKWI\anchor-23635248[1].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0" y="-3008"/>
            <a:ext cx="1447800" cy="1651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17760" y="1449805"/>
            <a:ext cx="8908480" cy="3699474"/>
          </a:xfrm>
          <a:prstGeom prst="rect">
            <a:avLst/>
          </a:prstGeom>
          <a:noFill/>
        </p:spPr>
        <p:txBody>
          <a:bodyPr wrap="square" rtlCol="0">
            <a:spAutoFit/>
          </a:bodyPr>
          <a:lstStyle/>
          <a:p>
            <a:pPr algn="ctr"/>
            <a:endParaRPr lang="en-US" sz="2400" dirty="0">
              <a:solidFill>
                <a:srgbClr val="FF0000"/>
              </a:solidFill>
            </a:endParaRPr>
          </a:p>
          <a:p>
            <a:pPr algn="ctr"/>
            <a:r>
              <a:rPr lang="en-US" sz="2400" b="1" dirty="0">
                <a:solidFill>
                  <a:srgbClr val="FF0000"/>
                </a:solidFill>
              </a:rPr>
              <a:t>A</a:t>
            </a:r>
            <a:r>
              <a:rPr lang="en-US" sz="2400" b="1" dirty="0"/>
              <a:t>dvocacy &amp; </a:t>
            </a:r>
            <a:r>
              <a:rPr lang="en-US" sz="2400" b="1" dirty="0">
                <a:solidFill>
                  <a:srgbClr val="FF0000"/>
                </a:solidFill>
              </a:rPr>
              <a:t>N</a:t>
            </a:r>
            <a:r>
              <a:rPr lang="en-US" sz="2400" b="1" dirty="0"/>
              <a:t>avigating </a:t>
            </a:r>
            <a:r>
              <a:rPr lang="en-US" sz="2400" b="1" dirty="0">
                <a:solidFill>
                  <a:srgbClr val="FF0000"/>
                </a:solidFill>
              </a:rPr>
              <a:t>C</a:t>
            </a:r>
            <a:r>
              <a:rPr lang="en-US" sz="2400" b="1" dirty="0"/>
              <a:t>are in the </a:t>
            </a:r>
            <a:r>
              <a:rPr lang="en-US" sz="2400" b="1" dirty="0">
                <a:solidFill>
                  <a:srgbClr val="FF0000"/>
                </a:solidFill>
              </a:rPr>
              <a:t>H</a:t>
            </a:r>
            <a:r>
              <a:rPr lang="en-US" sz="2400" b="1" dirty="0"/>
              <a:t>ome with </a:t>
            </a:r>
            <a:r>
              <a:rPr lang="en-US" sz="2400" b="1" dirty="0">
                <a:solidFill>
                  <a:srgbClr val="FF0000"/>
                </a:solidFill>
              </a:rPr>
              <a:t>O</a:t>
            </a:r>
            <a:r>
              <a:rPr lang="en-US" sz="2400" b="1" dirty="0"/>
              <a:t>ngoing </a:t>
            </a:r>
            <a:r>
              <a:rPr lang="en-US" sz="2400" b="1" dirty="0">
                <a:solidFill>
                  <a:srgbClr val="FF0000"/>
                </a:solidFill>
              </a:rPr>
              <a:t>R</a:t>
            </a:r>
            <a:r>
              <a:rPr lang="en-US" sz="2400" b="1" dirty="0"/>
              <a:t>isks</a:t>
            </a:r>
          </a:p>
          <a:p>
            <a:pPr marL="285750" indent="-285750" algn="ctr">
              <a:buFont typeface="Arial"/>
              <a:buChar char="•"/>
            </a:pPr>
            <a:endParaRPr lang="en-US" dirty="0"/>
          </a:p>
          <a:p>
            <a:pPr marL="285750" indent="-285750" algn="ctr">
              <a:buFont typeface="Arial"/>
              <a:buChar char="•"/>
            </a:pPr>
            <a:endParaRPr lang="en-US" dirty="0"/>
          </a:p>
          <a:p>
            <a:pPr lvl="0" algn="ctr">
              <a:spcBef>
                <a:spcPct val="20000"/>
              </a:spcBef>
            </a:pPr>
            <a:r>
              <a:rPr lang="en-US" sz="2000" dirty="0"/>
              <a:t>Pilot program that provides highly focused goal oriented care management that provides a more frequent, rigorous and time intensive delivery of advocacy and other support to elders with behavioral health needs who are at risk of institutionalization or homelessness due to their inability to accept or retain services.</a:t>
            </a:r>
            <a:r>
              <a:rPr lang="en-US" sz="1100" dirty="0">
                <a:solidFill>
                  <a:prstClr val="black"/>
                </a:solidFill>
              </a:rPr>
              <a:t> </a:t>
            </a:r>
          </a:p>
          <a:p>
            <a:pPr lvl="0" algn="ctr">
              <a:spcBef>
                <a:spcPct val="20000"/>
              </a:spcBef>
            </a:pPr>
            <a:endParaRPr lang="en-US" sz="1100" dirty="0">
              <a:solidFill>
                <a:prstClr val="black"/>
              </a:solidFill>
            </a:endParaRPr>
          </a:p>
          <a:p>
            <a:pPr lvl="0" algn="ctr">
              <a:spcBef>
                <a:spcPct val="20000"/>
              </a:spcBef>
            </a:pPr>
            <a:r>
              <a:rPr lang="en-US" sz="1100" dirty="0">
                <a:solidFill>
                  <a:prstClr val="black"/>
                </a:solidFill>
              </a:rPr>
              <a:t>ANCHOR Program Overview &amp; ANCHOR Business Rule will be forthcoming</a:t>
            </a:r>
          </a:p>
          <a:p>
            <a:pPr algn="ctr"/>
            <a:endParaRPr lang="en-US" sz="2000" dirty="0"/>
          </a:p>
        </p:txBody>
      </p:sp>
    </p:spTree>
    <p:extLst>
      <p:ext uri="{BB962C8B-B14F-4D97-AF65-F5344CB8AC3E}">
        <p14:creationId xmlns:p14="http://schemas.microsoft.com/office/powerpoint/2010/main" val="3325937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ANCHOR</a:t>
            </a:r>
          </a:p>
        </p:txBody>
      </p:sp>
      <p:sp>
        <p:nvSpPr>
          <p:cNvPr id="3" name="Content Placeholder 2"/>
          <p:cNvSpPr>
            <a:spLocks noGrp="1"/>
          </p:cNvSpPr>
          <p:nvPr>
            <p:ph idx="1"/>
          </p:nvPr>
        </p:nvSpPr>
        <p:spPr>
          <a:xfrm>
            <a:off x="457200" y="895350"/>
            <a:ext cx="8229600" cy="3733800"/>
          </a:xfrm>
        </p:spPr>
        <p:txBody>
          <a:bodyPr>
            <a:normAutofit lnSpcReduction="10000"/>
          </a:bodyPr>
          <a:lstStyle/>
          <a:p>
            <a:r>
              <a:rPr lang="en-US" sz="2400" dirty="0"/>
              <a:t>Pilot program designed to support elders or consumers whose behavioral health diagnoses impede or reduce their ability to accept services</a:t>
            </a:r>
          </a:p>
          <a:p>
            <a:pPr lvl="1"/>
            <a:r>
              <a:rPr lang="en-US" sz="2000" dirty="0"/>
              <a:t>Anxiety, suspicion, paranoia</a:t>
            </a:r>
          </a:p>
          <a:p>
            <a:pPr lvl="1"/>
            <a:r>
              <a:rPr lang="en-US" sz="2000" dirty="0"/>
              <a:t>Substance use </a:t>
            </a:r>
          </a:p>
          <a:p>
            <a:pPr lvl="1"/>
            <a:r>
              <a:rPr lang="en-US" sz="2000" dirty="0"/>
              <a:t>Chronic behavioral health concerns</a:t>
            </a:r>
          </a:p>
          <a:p>
            <a:pPr lvl="1"/>
            <a:r>
              <a:rPr lang="en-US" sz="2000" dirty="0"/>
              <a:t>Chronic homelessness or history of housing instability</a:t>
            </a:r>
          </a:p>
          <a:p>
            <a:pPr lvl="1"/>
            <a:r>
              <a:rPr lang="en-US" sz="2000" dirty="0"/>
              <a:t>Family dynamics that impact service delivery</a:t>
            </a:r>
          </a:p>
          <a:p>
            <a:pPr lvl="1"/>
            <a:r>
              <a:rPr lang="en-US" sz="2000" dirty="0"/>
              <a:t>A constant level of risk in their lives that may impact service utilization</a:t>
            </a:r>
          </a:p>
          <a:p>
            <a:pPr lvl="1"/>
            <a:r>
              <a:rPr lang="en-US" sz="2000" dirty="0"/>
              <a:t>Consumer is “pre-protective” or receiving “PS Ongoing Services” and ANCHOR can help transition the consumer to Home Care Services</a:t>
            </a:r>
          </a:p>
          <a:p>
            <a:pPr lvl="1"/>
            <a:endParaRPr lang="en-US" sz="1600" dirty="0"/>
          </a:p>
          <a:p>
            <a:pPr lvl="1"/>
            <a:endParaRPr lang="en-US" sz="1600" dirty="0"/>
          </a:p>
        </p:txBody>
      </p:sp>
      <p:sp>
        <p:nvSpPr>
          <p:cNvPr id="4" name="Rectangle 3"/>
          <p:cNvSpPr/>
          <p:nvPr/>
        </p:nvSpPr>
        <p:spPr>
          <a:xfrm>
            <a:off x="1828800" y="4781550"/>
            <a:ext cx="5486400" cy="361950"/>
          </a:xfrm>
          <a:prstGeom prst="rect">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42" y="-11029"/>
            <a:ext cx="798872" cy="906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45128" y="21056"/>
            <a:ext cx="798872" cy="906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8324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4781550"/>
            <a:ext cx="5486400" cy="361950"/>
          </a:xfrm>
          <a:prstGeom prst="rect">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p:cNvSpPr>
            <a:spLocks noGrp="1"/>
          </p:cNvSpPr>
          <p:nvPr>
            <p:ph type="title"/>
          </p:nvPr>
        </p:nvSpPr>
        <p:spPr/>
        <p:txBody>
          <a:bodyPr/>
          <a:lstStyle/>
          <a:p>
            <a:r>
              <a:rPr lang="en-US" dirty="0"/>
              <a:t>ANCHOR</a:t>
            </a:r>
          </a:p>
        </p:txBody>
      </p:sp>
      <p:sp>
        <p:nvSpPr>
          <p:cNvPr id="4" name="Content Placeholder 3"/>
          <p:cNvSpPr>
            <a:spLocks noGrp="1"/>
          </p:cNvSpPr>
          <p:nvPr>
            <p:ph idx="1"/>
          </p:nvPr>
        </p:nvSpPr>
        <p:spPr>
          <a:xfrm>
            <a:off x="457200" y="1200151"/>
            <a:ext cx="8229600" cy="3581399"/>
          </a:xfrm>
        </p:spPr>
        <p:txBody>
          <a:bodyPr>
            <a:normAutofit/>
          </a:bodyPr>
          <a:lstStyle/>
          <a:p>
            <a:pPr marL="285750" lvl="0" indent="-285750">
              <a:spcBef>
                <a:spcPts val="0"/>
              </a:spcBef>
              <a:buFont typeface="Arial"/>
              <a:buChar char="•"/>
            </a:pPr>
            <a:r>
              <a:rPr lang="en-US" sz="2400" dirty="0">
                <a:solidFill>
                  <a:prstClr val="black"/>
                </a:solidFill>
              </a:rPr>
              <a:t>ECOP Case Management Reimbursement for eligible consumers</a:t>
            </a:r>
          </a:p>
          <a:p>
            <a:pPr marL="685800" lvl="1">
              <a:spcBef>
                <a:spcPts val="0"/>
              </a:spcBef>
              <a:buFont typeface="Arial"/>
              <a:buChar char="•"/>
            </a:pPr>
            <a:r>
              <a:rPr lang="en-US" sz="1900" dirty="0">
                <a:solidFill>
                  <a:prstClr val="black"/>
                </a:solidFill>
              </a:rPr>
              <a:t>Additional $103.48 per month in case management for consumers enrolled in a Home Care program</a:t>
            </a:r>
          </a:p>
          <a:p>
            <a:pPr marL="685800" lvl="1">
              <a:spcBef>
                <a:spcPts val="0"/>
              </a:spcBef>
              <a:buFont typeface="Arial"/>
              <a:buChar char="•"/>
            </a:pPr>
            <a:r>
              <a:rPr lang="en-US" sz="1900" dirty="0">
                <a:solidFill>
                  <a:prstClr val="black"/>
                </a:solidFill>
              </a:rPr>
              <a:t>$241.22 per month Case management rate for consumers who are not yet enrolled in a Home Care Program</a:t>
            </a:r>
          </a:p>
          <a:p>
            <a:pPr marL="400050" lvl="1" indent="0">
              <a:spcBef>
                <a:spcPts val="0"/>
              </a:spcBef>
              <a:buNone/>
            </a:pPr>
            <a:endParaRPr lang="en-US" sz="1900" dirty="0">
              <a:solidFill>
                <a:prstClr val="black"/>
              </a:solidFill>
            </a:endParaRPr>
          </a:p>
          <a:p>
            <a:pPr marL="285750" lvl="0" indent="-285750">
              <a:spcBef>
                <a:spcPts val="0"/>
              </a:spcBef>
              <a:buFont typeface="Arial"/>
              <a:buChar char="•"/>
            </a:pPr>
            <a:r>
              <a:rPr lang="en-US" sz="2400" dirty="0">
                <a:solidFill>
                  <a:prstClr val="black"/>
                </a:solidFill>
              </a:rPr>
              <a:t>Includes consumers enrolled in HCB/NW, HCB/W, Respite/OI, Home Care/OI</a:t>
            </a:r>
          </a:p>
          <a:p>
            <a:pPr marL="0" lvl="0" indent="0">
              <a:spcBef>
                <a:spcPts val="0"/>
              </a:spcBef>
              <a:buNone/>
            </a:pPr>
            <a:endParaRPr lang="en-US" sz="2400" dirty="0">
              <a:solidFill>
                <a:prstClr val="black"/>
              </a:solidFill>
            </a:endParaRPr>
          </a:p>
          <a:p>
            <a:pPr marL="0" lvl="0" indent="0" algn="ctr">
              <a:buNone/>
            </a:pPr>
            <a:r>
              <a:rPr lang="en-US" sz="1100" dirty="0">
                <a:solidFill>
                  <a:prstClr val="black"/>
                </a:solidFill>
              </a:rPr>
              <a:t>ANCHOR Program Overview &amp; ANCHOR Business Rule will be forthcoming</a:t>
            </a:r>
          </a:p>
          <a:p>
            <a:pPr marL="0" indent="0">
              <a:buNone/>
            </a:pPr>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24230"/>
            <a:ext cx="79851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5489" y="36429"/>
            <a:ext cx="79851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6628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4781550"/>
            <a:ext cx="5486400" cy="361950"/>
          </a:xfrm>
          <a:prstGeom prst="rect">
            <a:avLst/>
          </a:prstGeom>
          <a:solidFill>
            <a:srgbClr val="FFC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itle 2"/>
          <p:cNvSpPr>
            <a:spLocks noGrp="1"/>
          </p:cNvSpPr>
          <p:nvPr>
            <p:ph type="title"/>
          </p:nvPr>
        </p:nvSpPr>
        <p:spPr/>
        <p:txBody>
          <a:bodyPr/>
          <a:lstStyle/>
          <a:p>
            <a:r>
              <a:rPr lang="en-US" dirty="0"/>
              <a:t>ANCHOR</a:t>
            </a:r>
          </a:p>
        </p:txBody>
      </p:sp>
      <p:sp>
        <p:nvSpPr>
          <p:cNvPr id="4" name="Content Placeholder 3"/>
          <p:cNvSpPr>
            <a:spLocks noGrp="1"/>
          </p:cNvSpPr>
          <p:nvPr>
            <p:ph idx="1"/>
          </p:nvPr>
        </p:nvSpPr>
        <p:spPr>
          <a:xfrm>
            <a:off x="457200" y="1047750"/>
            <a:ext cx="8229600" cy="3733800"/>
          </a:xfrm>
        </p:spPr>
        <p:txBody>
          <a:bodyPr>
            <a:normAutofit fontScale="92500" lnSpcReduction="20000"/>
          </a:bodyPr>
          <a:lstStyle/>
          <a:p>
            <a:pPr marL="285750" lvl="0" indent="-285750">
              <a:spcBef>
                <a:spcPts val="0"/>
              </a:spcBef>
              <a:buFont typeface="Arial"/>
              <a:buChar char="•"/>
            </a:pPr>
            <a:r>
              <a:rPr lang="en-US" sz="2400" dirty="0">
                <a:solidFill>
                  <a:prstClr val="black"/>
                </a:solidFill>
              </a:rPr>
              <a:t>Specific ANCHOR Care Enrollment</a:t>
            </a:r>
          </a:p>
          <a:p>
            <a:pPr marL="285750" lvl="0">
              <a:spcBef>
                <a:spcPts val="0"/>
              </a:spcBef>
              <a:buFont typeface="Arial"/>
              <a:buChar char="•"/>
            </a:pPr>
            <a:r>
              <a:rPr lang="en-US" sz="2400" dirty="0">
                <a:solidFill>
                  <a:prstClr val="black"/>
                </a:solidFill>
              </a:rPr>
              <a:t>ANCHOR Service Delivery required to be entered monthly to support enrollment and reimbursement (two service deliveries available)</a:t>
            </a:r>
          </a:p>
          <a:p>
            <a:pPr marL="685800" lvl="1">
              <a:spcBef>
                <a:spcPts val="0"/>
              </a:spcBef>
              <a:buFont typeface="Arial"/>
              <a:buChar char="•"/>
            </a:pPr>
            <a:r>
              <a:rPr lang="en-US" sz="1900" dirty="0">
                <a:solidFill>
                  <a:prstClr val="black"/>
                </a:solidFill>
              </a:rPr>
              <a:t>ANCHOR Only – Used when a consumer is not enrolled in a Home Care Program </a:t>
            </a:r>
          </a:p>
          <a:p>
            <a:pPr marL="685800" lvl="1">
              <a:spcBef>
                <a:spcPts val="0"/>
              </a:spcBef>
              <a:buFont typeface="Arial"/>
              <a:buChar char="•"/>
            </a:pPr>
            <a:r>
              <a:rPr lang="en-US" sz="1900" dirty="0">
                <a:solidFill>
                  <a:prstClr val="black"/>
                </a:solidFill>
              </a:rPr>
              <a:t>ANCHOR Supplement – Used when a consumer is enrolled in ANCHOR in addition to a Home Care program </a:t>
            </a:r>
          </a:p>
          <a:p>
            <a:pPr marL="285750">
              <a:spcBef>
                <a:spcPts val="0"/>
              </a:spcBef>
              <a:buFont typeface="Arial"/>
              <a:buChar char="•"/>
            </a:pPr>
            <a:r>
              <a:rPr lang="en-US" sz="2600" dirty="0">
                <a:solidFill>
                  <a:prstClr val="black"/>
                </a:solidFill>
              </a:rPr>
              <a:t>6-9 month duration</a:t>
            </a:r>
          </a:p>
          <a:p>
            <a:pPr marL="285750" lvl="0" indent="-285750">
              <a:spcBef>
                <a:spcPts val="0"/>
              </a:spcBef>
              <a:buFont typeface="Arial"/>
              <a:buChar char="•"/>
            </a:pPr>
            <a:r>
              <a:rPr lang="en-US" sz="2400" dirty="0">
                <a:solidFill>
                  <a:prstClr val="black"/>
                </a:solidFill>
              </a:rPr>
              <a:t>Monthly Home Visits required</a:t>
            </a:r>
          </a:p>
          <a:p>
            <a:pPr marL="285750" lvl="0" indent="-285750">
              <a:spcBef>
                <a:spcPts val="0"/>
              </a:spcBef>
              <a:buFont typeface="Arial"/>
              <a:buChar char="•"/>
            </a:pPr>
            <a:r>
              <a:rPr lang="en-US" sz="2400" dirty="0">
                <a:solidFill>
                  <a:prstClr val="black"/>
                </a:solidFill>
              </a:rPr>
              <a:t>Phone Contact at a minimum of bi-weekly</a:t>
            </a:r>
          </a:p>
          <a:p>
            <a:pPr marL="285750" lvl="0" indent="-285750">
              <a:spcBef>
                <a:spcPts val="0"/>
              </a:spcBef>
              <a:buFont typeface="Arial"/>
              <a:buChar char="•"/>
            </a:pPr>
            <a:r>
              <a:rPr lang="en-US" sz="2400" dirty="0">
                <a:solidFill>
                  <a:prstClr val="black"/>
                </a:solidFill>
              </a:rPr>
              <a:t>Activity &amp; Referrals required</a:t>
            </a:r>
          </a:p>
          <a:p>
            <a:pPr marL="285750" lvl="0" indent="-285750">
              <a:spcBef>
                <a:spcPts val="0"/>
              </a:spcBef>
              <a:buFont typeface="Arial"/>
              <a:buChar char="•"/>
            </a:pPr>
            <a:r>
              <a:rPr lang="en-US" sz="2400" dirty="0">
                <a:solidFill>
                  <a:prstClr val="black"/>
                </a:solidFill>
              </a:rPr>
              <a:t>Specific ANCHOR Journal types required</a:t>
            </a:r>
          </a:p>
          <a:p>
            <a:pPr marL="400050" lvl="1" indent="0">
              <a:spcBef>
                <a:spcPts val="0"/>
              </a:spcBef>
              <a:buNone/>
            </a:pPr>
            <a:endParaRPr lang="en-US" sz="1400" dirty="0">
              <a:solidFill>
                <a:prstClr val="black"/>
              </a:solidFill>
            </a:endParaRPr>
          </a:p>
          <a:p>
            <a:pPr marL="0" indent="0" algn="ctr">
              <a:buNone/>
            </a:pPr>
            <a:r>
              <a:rPr lang="en-US" sz="1200"/>
              <a:t>ANCHOR Program Overview </a:t>
            </a:r>
            <a:r>
              <a:rPr lang="en-US" sz="1200" dirty="0"/>
              <a:t>&amp; ANCHOR Business Rule will be forthcoming</a:t>
            </a: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271" y="13035"/>
            <a:ext cx="79851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47703" y="20889"/>
            <a:ext cx="798513"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73359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367</Words>
  <Application>Microsoft Office PowerPoint</Application>
  <PresentationFormat>On-screen Show (16:9)</PresentationFormat>
  <Paragraphs>54</Paragraphs>
  <Slides>6</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Helvetica</vt:lpstr>
      <vt:lpstr>Office Theme</vt:lpstr>
      <vt:lpstr>PowerPoint Presentation</vt:lpstr>
      <vt:lpstr>PowerPoint Presentation</vt:lpstr>
      <vt:lpstr>ANCHOR</vt:lpstr>
      <vt:lpstr>ANCHOR</vt:lpstr>
      <vt:lpstr>ANCHOR</vt:lpstr>
      <vt:lpstr>ANCHOR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Philbrick, Shannon (ELD)</cp:lastModifiedBy>
  <cp:revision>95</cp:revision>
  <dcterms:created xsi:type="dcterms:W3CDTF">2018-11-08T19:26:40Z</dcterms:created>
  <dcterms:modified xsi:type="dcterms:W3CDTF">2021-11-12T20:30:46Z</dcterms:modified>
</cp:coreProperties>
</file>