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65" r:id="rId3"/>
    <p:sldId id="257" r:id="rId4"/>
    <p:sldId id="259" r:id="rId5"/>
    <p:sldId id="258" r:id="rId6"/>
    <p:sldId id="260" r:id="rId7"/>
    <p:sldId id="261" r:id="rId8"/>
    <p:sldId id="262" r:id="rId9"/>
    <p:sldId id="263" r:id="rId10"/>
    <p:sldId id="266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629AB4-BE92-4468-86B4-96174DF9BB08}" type="datetimeFigureOut">
              <a:rPr lang="en-US" smtClean="0"/>
              <a:t>6/27/2019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B16820-BD83-49FE-8456-64F3C2723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178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6C05-1A98-4E57-92A8-51D5EF9BE834}" type="datetime1">
              <a:rPr lang="en-US" smtClean="0"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Executive Office of Elder Affairs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AC5A6-CAE0-4032-8514-A3BDA2A49E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7C4DF-18C8-4E61-8485-68E386A291D6}" type="datetime1">
              <a:rPr lang="en-US" smtClean="0"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Executive Office of Elder Affairs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AC5A6-CAE0-4032-8514-A3BDA2A49E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23EE1-F165-402B-B8F0-114F5812C855}" type="datetime1">
              <a:rPr lang="en-US" smtClean="0"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Executive Office of Elder Affairs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AC5A6-CAE0-4032-8514-A3BDA2A49E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7C1EE-7EC0-4FE4-B855-D118F82471FE}" type="datetime1">
              <a:rPr lang="en-US" smtClean="0"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Executive Office of Elder Affairs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AC5A6-CAE0-4032-8514-A3BDA2A49E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284EB-9B40-4325-B484-1ECBCA908D2B}" type="datetime1">
              <a:rPr lang="en-US" smtClean="0"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Executive Office of Elder Affairs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AC5A6-CAE0-4032-8514-A3BDA2A49E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AD1F-9591-4F4F-827E-2AC85E3B002E}" type="datetime1">
              <a:rPr lang="en-US" smtClean="0"/>
              <a:t>6/27/2019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Executive Office of Elder Affairs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AC5A6-CAE0-4032-8514-A3BDA2A49E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AD2DC-3541-4BA5-BFDA-80EFDE6BED04}" type="datetime1">
              <a:rPr lang="en-US" smtClean="0"/>
              <a:t>6/27/2019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Executive Office of Elder Affairs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AC5A6-CAE0-4032-8514-A3BDA2A49E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96DE3-CD98-4642-851D-48CA6E933F0C}" type="datetime1">
              <a:rPr lang="en-US" smtClean="0"/>
              <a:t>6/27/2019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Executive Office of Elder Affairs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AC5A6-CAE0-4032-8514-A3BDA2A49E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D8694-8E18-41BB-B963-9663E1B75078}" type="datetime1">
              <a:rPr lang="en-US" smtClean="0"/>
              <a:t>6/27/2019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Executive Office of Elder Affairs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AC5A6-CAE0-4032-8514-A3BDA2A49E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7DB79-9017-4959-938C-05C116710006}" type="datetime1">
              <a:rPr lang="en-US" smtClean="0"/>
              <a:t>6/27/2019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Executive Office of Elder Affairs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AC5A6-CAE0-4032-8514-A3BDA2A49ED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D0127-57F4-4493-A969-B14E2F5F8AD8}" type="datetime1">
              <a:rPr lang="en-US" smtClean="0"/>
              <a:t>6/27/2019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79AC5A6-CAE0-4032-8514-A3BDA2A49ED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Executive Office of Elder Affairs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379AC5A6-CAE0-4032-8514-A3BDA2A49ED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Executive Office of Elder Affairs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4C81FC4-2992-4698-89DF-40E03C07CB42}" type="datetime1">
              <a:rPr lang="en-US" smtClean="0"/>
              <a:t>6/27/2019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statema.webex.com/join/andy.grigorov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alrir.800ageinfo.com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statema.webex.com/join/andy.grigor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alrir.800ageinfo.com/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alrregs@massmail.state.ma.us" TargetMode="External"/><Relationship Id="rId2" Type="http://schemas.openxmlformats.org/officeDocument/2006/relationships/hyperlink" Target="https://alrir.800ageinfo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alrregs@massmail.state.ma.u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228600" y="533400"/>
            <a:ext cx="8077200" cy="449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05200"/>
            <a:ext cx="7543800" cy="2593975"/>
          </a:xfrm>
        </p:spPr>
        <p:txBody>
          <a:bodyPr/>
          <a:lstStyle/>
          <a:p>
            <a:r>
              <a:rPr lang="en-US" sz="3600" dirty="0"/>
              <a:t>ALR Dynamics </a:t>
            </a:r>
            <a:br>
              <a:rPr lang="en-US" sz="3600" dirty="0"/>
            </a:br>
            <a:r>
              <a:rPr lang="en-US" sz="1800" dirty="0"/>
              <a:t>Online Incident Reporting System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6096000"/>
            <a:ext cx="6461760" cy="1066800"/>
          </a:xfrm>
        </p:spPr>
        <p:txBody>
          <a:bodyPr>
            <a:normAutofit/>
          </a:bodyPr>
          <a:lstStyle/>
          <a:p>
            <a:r>
              <a:rPr lang="en-US" sz="1050" dirty="0"/>
              <a:t>ALR User Training Webinars, June 2019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A344D-4660-492B-84B4-19E6B1AD9426}" type="datetime1">
              <a:rPr lang="en-US" smtClean="0"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Executive Office of Elder Affairs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AC5A6-CAE0-4032-8514-A3BDA2A49EDA}" type="slidenum">
              <a:rPr lang="en-US" smtClean="0"/>
              <a:t>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3400" y="685800"/>
            <a:ext cx="7315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Welcome to the </a:t>
            </a:r>
            <a:r>
              <a:rPr lang="en-US" sz="2400" i="1" dirty="0" smtClean="0"/>
              <a:t>ALR Dynamics </a:t>
            </a:r>
            <a:r>
              <a:rPr lang="en-US" sz="2400" dirty="0" smtClean="0"/>
              <a:t>training webinar! 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 smtClean="0"/>
              <a:t>We will be starting in a moment….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Meeting link, phone number, and meeting code:</a:t>
            </a:r>
            <a:endParaRPr lang="en-US" dirty="0"/>
          </a:p>
          <a:p>
            <a:pPr marL="411480" lvl="1" indent="0" algn="ctr">
              <a:buNone/>
            </a:pPr>
            <a:r>
              <a:rPr lang="en-US" u="sng" dirty="0">
                <a:hlinkClick r:id="rId2"/>
              </a:rPr>
              <a:t>https://statema.webex.com/join/andy.grigorov</a:t>
            </a:r>
            <a:r>
              <a:rPr lang="en-US" dirty="0"/>
              <a:t> </a:t>
            </a:r>
          </a:p>
          <a:p>
            <a:pPr marL="411480" lvl="1" indent="0" algn="ctr">
              <a:buNone/>
            </a:pPr>
            <a:r>
              <a:rPr lang="en-US" dirty="0"/>
              <a:t>1-866-692-3580 | 647 577 </a:t>
            </a:r>
            <a:r>
              <a:rPr lang="en-US" dirty="0" smtClean="0"/>
              <a:t>755</a:t>
            </a:r>
          </a:p>
          <a:p>
            <a:pPr marL="411480" lvl="1" indent="0" algn="ctr">
              <a:buNone/>
            </a:pPr>
            <a:endParaRPr lang="en-US" dirty="0" smtClean="0"/>
          </a:p>
          <a:p>
            <a:pPr marL="411480" lvl="1" indent="0" algn="ctr">
              <a:buNone/>
            </a:pPr>
            <a:endParaRPr lang="en-US" dirty="0" smtClean="0"/>
          </a:p>
          <a:p>
            <a:pPr indent="-45720" algn="ctr"/>
            <a:r>
              <a:rPr lang="en-US" dirty="0" smtClean="0"/>
              <a:t>The training will be given in presentation mode, that is all participants will be muted except for the trainer. </a:t>
            </a:r>
          </a:p>
          <a:p>
            <a:pPr marL="411480" lvl="1" indent="0" algn="ctr">
              <a:buNone/>
            </a:pPr>
            <a:endParaRPr lang="en-US" dirty="0"/>
          </a:p>
          <a:p>
            <a:pPr indent="-45720" algn="ctr"/>
            <a:r>
              <a:rPr lang="en-US" dirty="0" smtClean="0"/>
              <a:t>Please enter any questions or comments in the </a:t>
            </a:r>
            <a:r>
              <a:rPr lang="en-US" dirty="0" err="1" smtClean="0"/>
              <a:t>Webex</a:t>
            </a:r>
            <a:r>
              <a:rPr lang="en-US" dirty="0" smtClean="0"/>
              <a:t> chat window</a:t>
            </a:r>
          </a:p>
          <a:p>
            <a:pPr marL="411480" lvl="1" indent="0" algn="ctr">
              <a:buNone/>
            </a:pPr>
            <a:endParaRPr lang="en-US" dirty="0"/>
          </a:p>
          <a:p>
            <a:pPr algn="ctr"/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9037" y="4114800"/>
            <a:ext cx="619125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3505200" y="2578626"/>
            <a:ext cx="1828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352800" y="1219200"/>
            <a:ext cx="1981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58745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ALR Dynamics Support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u="sng" dirty="0" smtClean="0"/>
              <a:t>Available on ALR-IR Support blog (</a:t>
            </a:r>
            <a:r>
              <a:rPr lang="en-US" u="sng" dirty="0">
                <a:hlinkClick r:id="rId2"/>
              </a:rPr>
              <a:t>https://alrir.800ageinfo.com</a:t>
            </a:r>
            <a:r>
              <a:rPr lang="en-US" u="sng" dirty="0" smtClean="0">
                <a:hlinkClick r:id="rId2"/>
              </a:rPr>
              <a:t>/</a:t>
            </a:r>
            <a:r>
              <a:rPr lang="en-US" u="sng" dirty="0" smtClean="0"/>
              <a:t>):</a:t>
            </a:r>
          </a:p>
          <a:p>
            <a:endParaRPr lang="en-US" dirty="0"/>
          </a:p>
          <a:p>
            <a:r>
              <a:rPr lang="en-US" dirty="0" smtClean="0"/>
              <a:t>ALR </a:t>
            </a:r>
            <a:r>
              <a:rPr lang="en-US" dirty="0"/>
              <a:t>D</a:t>
            </a:r>
            <a:r>
              <a:rPr lang="en-US" dirty="0" smtClean="0"/>
              <a:t>ynamics User Guide v1</a:t>
            </a:r>
          </a:p>
          <a:p>
            <a:endParaRPr lang="en-US" dirty="0" smtClean="0"/>
          </a:p>
          <a:p>
            <a:r>
              <a:rPr lang="en-US" dirty="0" smtClean="0"/>
              <a:t>This PowerPoint presentation</a:t>
            </a:r>
          </a:p>
          <a:p>
            <a:endParaRPr lang="en-US" dirty="0"/>
          </a:p>
          <a:p>
            <a:r>
              <a:rPr lang="en-US" dirty="0" smtClean="0"/>
              <a:t>Paper Form – Incident Reporting if Dynamics is unavailable</a:t>
            </a:r>
          </a:p>
          <a:p>
            <a:r>
              <a:rPr lang="en-US" dirty="0" smtClean="0"/>
              <a:t>ALR User Request Form – in various formats</a:t>
            </a:r>
          </a:p>
          <a:p>
            <a:r>
              <a:rPr lang="en-US" dirty="0" smtClean="0"/>
              <a:t>Guide for Extracting IR Info from Quick Base</a:t>
            </a:r>
          </a:p>
          <a:p>
            <a:endParaRPr lang="en-US" dirty="0" smtClean="0"/>
          </a:p>
          <a:p>
            <a:r>
              <a:rPr lang="en-US" dirty="0" smtClean="0"/>
              <a:t>Announcements, FAQs and more…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7C1EE-7EC0-4FE4-B855-D118F82471FE}" type="datetime1">
              <a:rPr lang="en-US" smtClean="0"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Executive Office of Elder Affairs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AC5A6-CAE0-4032-8514-A3BDA2A49ED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9547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447800"/>
            <a:ext cx="73152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“Go Live” and Webinar Info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953000"/>
          </a:xfrm>
        </p:spPr>
        <p:txBody>
          <a:bodyPr>
            <a:normAutofit fontScale="92500" lnSpcReduction="10000"/>
          </a:bodyPr>
          <a:lstStyle/>
          <a:p>
            <a:pPr marL="114300" indent="0" algn="ctr">
              <a:buNone/>
            </a:pPr>
            <a:r>
              <a:rPr lang="en-US" b="1" dirty="0"/>
              <a:t>All IRs should be submitted using ALR Dynamics as of </a:t>
            </a:r>
          </a:p>
          <a:p>
            <a:pPr marL="114300" indent="0" algn="ctr">
              <a:buNone/>
            </a:pPr>
            <a:r>
              <a:rPr lang="en-US" b="1" dirty="0"/>
              <a:t>12:01 AM Friday June 28. </a:t>
            </a:r>
          </a:p>
          <a:p>
            <a:pPr marL="114300" indent="0" algn="ctr">
              <a:buNone/>
            </a:pPr>
            <a:r>
              <a:rPr lang="en-US" b="1" dirty="0"/>
              <a:t>Use faxed paper form as back up  if you miss Friday training. </a:t>
            </a:r>
          </a:p>
          <a:p>
            <a:pPr marL="114300" lvl="1" indent="0" algn="ctr">
              <a:buClr>
                <a:schemeClr val="accent1"/>
              </a:buClr>
              <a:buNone/>
            </a:pPr>
            <a:endParaRPr lang="en-US" dirty="0"/>
          </a:p>
          <a:p>
            <a:pPr marL="114300" lvl="1" indent="0" algn="ctr">
              <a:buClr>
                <a:schemeClr val="accent1"/>
              </a:buClr>
              <a:buNone/>
            </a:pPr>
            <a:r>
              <a:rPr lang="en-US" u="sng" dirty="0"/>
              <a:t>Training Webinars: </a:t>
            </a:r>
          </a:p>
          <a:p>
            <a:pPr marL="114300" lvl="1" indent="0" algn="ctr">
              <a:buClr>
                <a:schemeClr val="accent1"/>
              </a:buClr>
              <a:buNone/>
            </a:pPr>
            <a:r>
              <a:rPr lang="en-US" b="1" dirty="0"/>
              <a:t>Thursday, June 27, 11 AM – 12:30 PM</a:t>
            </a:r>
          </a:p>
          <a:p>
            <a:pPr marL="114300" lvl="1" indent="0" algn="ctr">
              <a:buClr>
                <a:schemeClr val="accent1"/>
              </a:buClr>
              <a:buNone/>
            </a:pPr>
            <a:r>
              <a:rPr lang="en-US" b="1" dirty="0"/>
              <a:t>Friday, June 28, 1 PM – 2:30 PM</a:t>
            </a:r>
          </a:p>
          <a:p>
            <a:pPr marL="114300" lvl="1" indent="0" algn="ctr">
              <a:buClr>
                <a:schemeClr val="accent1"/>
              </a:buClr>
              <a:buNone/>
            </a:pPr>
            <a:endParaRPr lang="en-US" dirty="0"/>
          </a:p>
          <a:p>
            <a:pPr marL="114300" indent="0" algn="ctr">
              <a:buNone/>
            </a:pPr>
            <a:r>
              <a:rPr lang="en-US" u="sng" dirty="0"/>
              <a:t>Weekly Check-in Webinars:</a:t>
            </a:r>
          </a:p>
          <a:p>
            <a:pPr marL="411480" lvl="1" indent="0" algn="ctr">
              <a:buNone/>
            </a:pPr>
            <a:r>
              <a:rPr lang="en-US" b="1" dirty="0"/>
              <a:t>Tuesdays 1:30 PM – 2:30 PM </a:t>
            </a:r>
            <a:r>
              <a:rPr lang="en-US" dirty="0"/>
              <a:t>starting </a:t>
            </a:r>
            <a:r>
              <a:rPr lang="en-US" b="1" dirty="0"/>
              <a:t>July 2</a:t>
            </a:r>
          </a:p>
          <a:p>
            <a:pPr marL="411480" lvl="1" indent="0" algn="ctr">
              <a:buNone/>
            </a:pPr>
            <a:endParaRPr lang="en-US" b="1" dirty="0"/>
          </a:p>
          <a:p>
            <a:pPr marL="411480" lvl="1" indent="0" algn="ctr">
              <a:buNone/>
            </a:pPr>
            <a:r>
              <a:rPr lang="en-US" b="1" dirty="0"/>
              <a:t>CONNECTION INFO FOR ALL WEBINARS:</a:t>
            </a:r>
          </a:p>
          <a:p>
            <a:pPr marL="411480" lvl="1" indent="0" algn="ctr">
              <a:buNone/>
            </a:pPr>
            <a:r>
              <a:rPr lang="en-US" u="sng" dirty="0">
                <a:hlinkClick r:id="rId2"/>
              </a:rPr>
              <a:t>https://statema.webex.com/join/andy.grigorov</a:t>
            </a:r>
            <a:r>
              <a:rPr lang="en-US" dirty="0"/>
              <a:t> </a:t>
            </a:r>
          </a:p>
          <a:p>
            <a:pPr marL="411480" lvl="1" indent="0" algn="ctr">
              <a:buNone/>
            </a:pPr>
            <a:r>
              <a:rPr lang="en-US" dirty="0"/>
              <a:t>1-866-692-3580 | 647 577 755</a:t>
            </a:r>
          </a:p>
          <a:p>
            <a:pPr marL="411480" lvl="1" indent="0" algn="ctr">
              <a:buNone/>
            </a:pPr>
            <a:endParaRPr lang="en-US" dirty="0"/>
          </a:p>
          <a:p>
            <a:pPr marL="411480" lvl="1" indent="0" algn="ctr">
              <a:buNone/>
            </a:pPr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7C1EE-7EC0-4FE4-B855-D118F82471FE}" type="datetime1">
              <a:rPr lang="en-US" smtClean="0"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Executive Office of Elder Affairs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AC5A6-CAE0-4032-8514-A3BDA2A49ED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555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ALR Dynamics </a:t>
            </a:r>
            <a:br>
              <a:rPr lang="en-US" dirty="0"/>
            </a:br>
            <a:r>
              <a:rPr lang="en-US" sz="4000" dirty="0"/>
              <a:t>Online Incident Reporting System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ALR User Training Webinars, June 2019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A344D-4660-492B-84B4-19E6B1AD9426}" type="datetime1">
              <a:rPr lang="en-US" smtClean="0"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Executive Office of Elder Affairs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AC5A6-CAE0-4032-8514-A3BDA2A49ED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97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Introductions</a:t>
            </a:r>
          </a:p>
          <a:p>
            <a:r>
              <a:rPr lang="en-US" dirty="0"/>
              <a:t>Getting Ready</a:t>
            </a:r>
          </a:p>
          <a:p>
            <a:pPr lvl="1"/>
            <a:r>
              <a:rPr lang="en-US" dirty="0"/>
              <a:t>Extracting data from Quick Base</a:t>
            </a:r>
          </a:p>
          <a:p>
            <a:r>
              <a:rPr lang="en-US" dirty="0"/>
              <a:t>What’s Different? Quick Base vs. Dynamics</a:t>
            </a:r>
          </a:p>
          <a:p>
            <a:r>
              <a:rPr lang="en-US" dirty="0"/>
              <a:t>ALR Dynamics - Demonstrations</a:t>
            </a:r>
          </a:p>
          <a:p>
            <a:pPr lvl="1"/>
            <a:r>
              <a:rPr lang="en-US" dirty="0"/>
              <a:t>First login</a:t>
            </a:r>
          </a:p>
          <a:p>
            <a:pPr lvl="1"/>
            <a:r>
              <a:rPr lang="en-US" dirty="0"/>
              <a:t>Basic navigation</a:t>
            </a:r>
          </a:p>
          <a:p>
            <a:pPr lvl="1"/>
            <a:r>
              <a:rPr lang="en-US" dirty="0"/>
              <a:t>New report submission</a:t>
            </a:r>
          </a:p>
          <a:p>
            <a:pPr lvl="1"/>
            <a:r>
              <a:rPr lang="en-US" dirty="0"/>
              <a:t>Communicating with EOEA on IRs</a:t>
            </a:r>
          </a:p>
          <a:p>
            <a:r>
              <a:rPr lang="en-US" dirty="0"/>
              <a:t>ALR Dynamics  - Support</a:t>
            </a:r>
          </a:p>
          <a:p>
            <a:pPr lvl="1"/>
            <a:r>
              <a:rPr lang="en-US" dirty="0"/>
              <a:t>User requests</a:t>
            </a:r>
          </a:p>
          <a:p>
            <a:pPr lvl="1"/>
            <a:r>
              <a:rPr lang="en-US" dirty="0"/>
              <a:t>Computer recommendations</a:t>
            </a:r>
          </a:p>
          <a:p>
            <a:pPr lvl="1"/>
            <a:r>
              <a:rPr lang="en-US" dirty="0"/>
              <a:t>Forgot password? </a:t>
            </a:r>
          </a:p>
          <a:p>
            <a:pPr lvl="1"/>
            <a:r>
              <a:rPr lang="en-US" dirty="0"/>
              <a:t>Technical problems?</a:t>
            </a:r>
          </a:p>
          <a:p>
            <a:r>
              <a:rPr lang="en-US" dirty="0"/>
              <a:t>“Go Live” and Webinar Info </a:t>
            </a:r>
          </a:p>
          <a:p>
            <a:pPr lvl="1"/>
            <a:endParaRPr lang="en-US" dirty="0"/>
          </a:p>
          <a:p>
            <a:pPr marL="114300" indent="0" algn="ctr">
              <a:buNone/>
            </a:pPr>
            <a:r>
              <a:rPr lang="en-US" b="1" u="sng" dirty="0">
                <a:solidFill>
                  <a:srgbClr val="FF0000"/>
                </a:solidFill>
              </a:rPr>
              <a:t>“Go Live” is 12:01 AM Friday, June 28!</a:t>
            </a:r>
          </a:p>
          <a:p>
            <a:pPr lvl="1"/>
            <a:endParaRPr lang="en-US" dirty="0"/>
          </a:p>
          <a:p>
            <a:pPr lvl="2"/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574281" y="1645919"/>
            <a:ext cx="2438399" cy="365760"/>
          </a:xfrm>
        </p:spPr>
        <p:txBody>
          <a:bodyPr/>
          <a:lstStyle/>
          <a:p>
            <a:fld id="{81E5E74B-20D5-4328-B2A3-2E775366D5C6}" type="datetime1">
              <a:rPr lang="en-US" smtClean="0"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Executive Office of Elder Affairs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AC5A6-CAE0-4032-8514-A3BDA2A49ED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780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Getting Ready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Extracting Data from Quick Base</a:t>
            </a:r>
          </a:p>
          <a:p>
            <a:pPr lvl="1"/>
            <a:r>
              <a:rPr lang="en-US" dirty="0"/>
              <a:t>Active cases – print/save from QB</a:t>
            </a:r>
          </a:p>
          <a:p>
            <a:pPr lvl="1"/>
            <a:r>
              <a:rPr lang="en-US" dirty="0"/>
              <a:t>All cases – print/save list from report</a:t>
            </a:r>
          </a:p>
          <a:p>
            <a:pPr lvl="1"/>
            <a:endParaRPr lang="en-US" dirty="0"/>
          </a:p>
          <a:p>
            <a:r>
              <a:rPr lang="en-US" dirty="0">
                <a:hlinkClick r:id="rId2"/>
              </a:rPr>
              <a:t>https://alrir.800ageinfo.com/</a:t>
            </a:r>
            <a:endParaRPr lang="en-US" dirty="0"/>
          </a:p>
          <a:p>
            <a:pPr lvl="1"/>
            <a:r>
              <a:rPr lang="en-US" dirty="0"/>
              <a:t>See </a:t>
            </a:r>
            <a:r>
              <a:rPr lang="en-US" i="1" dirty="0"/>
              <a:t>Guide for Extracting IR Info from Quick Base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7C1EE-7EC0-4FE4-B855-D118F82471FE}" type="datetime1">
              <a:rPr lang="en-US" smtClean="0"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Executive Office of Elder Affairs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AC5A6-CAE0-4032-8514-A3BDA2A49EDA}" type="slidenum">
              <a:rPr lang="en-US" smtClean="0"/>
              <a:t>4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962400"/>
            <a:ext cx="4800600" cy="2087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2912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What’s Different? Quick Base vs. Dynamics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7C1EE-7EC0-4FE4-B855-D118F82471FE}" type="datetime1">
              <a:rPr lang="en-US" smtClean="0"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Executive Office of Elder Affairs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AC5A6-CAE0-4032-8514-A3BDA2A49EDA}" type="slidenum">
              <a:rPr lang="en-US" smtClean="0"/>
              <a:t>5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1" y="1295399"/>
            <a:ext cx="2057400" cy="2252355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295399"/>
            <a:ext cx="2457783" cy="2483331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ight Arrow 6"/>
          <p:cNvSpPr/>
          <p:nvPr/>
        </p:nvSpPr>
        <p:spPr>
          <a:xfrm>
            <a:off x="2819400" y="2232264"/>
            <a:ext cx="21336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4038600"/>
            <a:ext cx="71059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Look &amp; Feel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Some item relabeling, questions &amp; drop-downs added to aide user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Resident Identifiers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Name &amp; Date of Birth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Other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Follow up information stays within application (no emailing attachments)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884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ALR Dynamics Demonstrations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7620000" cy="4800600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114300" indent="0">
              <a:buNone/>
            </a:pPr>
            <a:endParaRPr lang="en-US" dirty="0"/>
          </a:p>
          <a:p>
            <a:r>
              <a:rPr lang="en-US" dirty="0"/>
              <a:t>First login </a:t>
            </a:r>
          </a:p>
          <a:p>
            <a:pPr lvl="1"/>
            <a:r>
              <a:rPr lang="en-US" dirty="0"/>
              <a:t>You will receive email with username/temp password/website </a:t>
            </a:r>
            <a:r>
              <a:rPr lang="en-US" dirty="0" smtClean="0"/>
              <a:t>address</a:t>
            </a:r>
            <a:endParaRPr lang="en-US" dirty="0" smtClean="0"/>
          </a:p>
          <a:p>
            <a:pPr lvl="1"/>
            <a:r>
              <a:rPr lang="en-US" dirty="0" smtClean="0"/>
              <a:t>You will need to provide phone and/or email for initial account verification</a:t>
            </a:r>
            <a:endParaRPr lang="en-US" dirty="0"/>
          </a:p>
          <a:p>
            <a:pPr lvl="1"/>
            <a:r>
              <a:rPr lang="en-US" dirty="0" smtClean="0"/>
              <a:t>You will be required to electronically sign Data Access Agreement </a:t>
            </a:r>
            <a:r>
              <a:rPr lang="en-US" dirty="0" smtClean="0"/>
              <a:t>Basic </a:t>
            </a:r>
            <a:r>
              <a:rPr lang="en-US" dirty="0"/>
              <a:t>Navigation</a:t>
            </a:r>
          </a:p>
          <a:p>
            <a:r>
              <a:rPr lang="en-US" dirty="0"/>
              <a:t>New Report </a:t>
            </a:r>
            <a:r>
              <a:rPr lang="en-US" dirty="0" smtClean="0"/>
              <a:t>Submission </a:t>
            </a:r>
          </a:p>
          <a:p>
            <a:r>
              <a:rPr lang="en-US" dirty="0" smtClean="0"/>
              <a:t>Communicating </a:t>
            </a:r>
            <a:r>
              <a:rPr lang="en-US" dirty="0"/>
              <a:t>with EOEA on IRs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7C1EE-7EC0-4FE4-B855-D118F82471FE}" type="datetime1">
              <a:rPr lang="en-US" smtClean="0"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Executive Office of Elder Affairs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AC5A6-CAE0-4032-8514-A3BDA2A49EDA}" type="slidenum">
              <a:rPr lang="en-US" smtClean="0"/>
              <a:t>6</a:t>
            </a:fld>
            <a:endParaRPr 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447800"/>
            <a:ext cx="7094543" cy="173708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722943" y="3198162"/>
            <a:ext cx="2057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ALR User “Home” Dashboard</a:t>
            </a:r>
          </a:p>
        </p:txBody>
      </p:sp>
    </p:spTree>
    <p:extLst>
      <p:ext uri="{BB962C8B-B14F-4D97-AF65-F5344CB8AC3E}">
        <p14:creationId xmlns:p14="http://schemas.microsoft.com/office/powerpoint/2010/main" val="1489681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ALR Dynamics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620000" cy="4953000"/>
          </a:xfrm>
        </p:spPr>
        <p:txBody>
          <a:bodyPr/>
          <a:lstStyle/>
          <a:p>
            <a:r>
              <a:rPr lang="en-US" dirty="0"/>
              <a:t>User requests</a:t>
            </a:r>
          </a:p>
          <a:p>
            <a:pPr lvl="1"/>
            <a:r>
              <a:rPr lang="en-US" sz="1800" dirty="0"/>
              <a:t>ALR lead user submits all new user requests, deactivations, etc.</a:t>
            </a:r>
          </a:p>
          <a:p>
            <a:pPr lvl="1"/>
            <a:r>
              <a:rPr lang="en-US" sz="1800" dirty="0"/>
              <a:t>Form available on  </a:t>
            </a:r>
            <a:r>
              <a:rPr lang="en-US" sz="1800" dirty="0">
                <a:hlinkClick r:id="rId2"/>
              </a:rPr>
              <a:t>https://alrir.800ageinfo.com/</a:t>
            </a:r>
            <a:endParaRPr lang="en-US" sz="1800" dirty="0"/>
          </a:p>
          <a:p>
            <a:pPr lvl="1"/>
            <a:r>
              <a:rPr lang="en-US" sz="1800" dirty="0"/>
              <a:t>Submit via email to: </a:t>
            </a:r>
            <a:r>
              <a:rPr lang="en-US" sz="1800" dirty="0">
                <a:hlinkClick r:id="rId3"/>
              </a:rPr>
              <a:t>alrregs@massmail.state.ma.us</a:t>
            </a:r>
            <a:r>
              <a:rPr lang="en-US" sz="1800" dirty="0"/>
              <a:t> </a:t>
            </a:r>
            <a:endParaRPr lang="en-US" sz="1800" dirty="0" smtClean="0"/>
          </a:p>
          <a:p>
            <a:pPr lvl="1"/>
            <a:endParaRPr lang="en-US" sz="1800" dirty="0"/>
          </a:p>
          <a:p>
            <a:pPr lvl="1"/>
            <a:endParaRPr lang="en-US" sz="1800" dirty="0" smtClean="0"/>
          </a:p>
          <a:p>
            <a:pPr lvl="1"/>
            <a:endParaRPr lang="en-US" sz="1800" dirty="0"/>
          </a:p>
          <a:p>
            <a:pPr lvl="1"/>
            <a:endParaRPr lang="en-US" sz="1800" dirty="0" smtClean="0"/>
          </a:p>
          <a:p>
            <a:pPr lvl="1"/>
            <a:endParaRPr lang="en-US" sz="1800" dirty="0"/>
          </a:p>
          <a:p>
            <a:pPr lvl="1"/>
            <a:endParaRPr lang="en-US" sz="1800" dirty="0" smtClean="0"/>
          </a:p>
          <a:p>
            <a:pPr lvl="1"/>
            <a:endParaRPr lang="en-US" sz="1800" dirty="0"/>
          </a:p>
          <a:p>
            <a:pPr lvl="1"/>
            <a:endParaRPr lang="en-US" sz="1800" dirty="0" smtClean="0"/>
          </a:p>
          <a:p>
            <a:pPr lvl="1"/>
            <a:endParaRPr lang="en-US" sz="1800" dirty="0"/>
          </a:p>
          <a:p>
            <a:pPr lvl="1"/>
            <a:r>
              <a:rPr lang="en-US" sz="1800" dirty="0" smtClean="0"/>
              <a:t>It may take up to 48 </a:t>
            </a:r>
            <a:r>
              <a:rPr lang="en-US" sz="1800" dirty="0" err="1" smtClean="0"/>
              <a:t>hrs</a:t>
            </a:r>
            <a:r>
              <a:rPr lang="en-US" sz="1800" dirty="0" smtClean="0"/>
              <a:t> for new accounts to be activated</a:t>
            </a:r>
            <a:endParaRPr lang="en-US" sz="1800" dirty="0"/>
          </a:p>
          <a:p>
            <a:pPr lvl="1"/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7C1EE-7EC0-4FE4-B855-D118F82471FE}" type="datetime1">
              <a:rPr lang="en-US" smtClean="0"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Executive Office of Elder Affairs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AC5A6-CAE0-4032-8514-A3BDA2A49EDA}" type="slidenum">
              <a:rPr lang="en-US" smtClean="0"/>
              <a:t>7</a:t>
            </a:fld>
            <a:endParaRPr lang="en-US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322"/>
          <a:stretch/>
        </p:blipFill>
        <p:spPr bwMode="auto">
          <a:xfrm>
            <a:off x="990600" y="3048000"/>
            <a:ext cx="6488113" cy="259294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1649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ALR Dynamics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620000" cy="4953000"/>
          </a:xfrm>
        </p:spPr>
        <p:txBody>
          <a:bodyPr/>
          <a:lstStyle/>
          <a:p>
            <a:r>
              <a:rPr lang="en-US" dirty="0"/>
              <a:t>Computer recommendations</a:t>
            </a:r>
          </a:p>
          <a:p>
            <a:pPr lvl="1"/>
            <a:r>
              <a:rPr lang="en-US" sz="1800" dirty="0"/>
              <a:t>Desktop browser</a:t>
            </a:r>
          </a:p>
          <a:p>
            <a:pPr lvl="2"/>
            <a:r>
              <a:rPr lang="en-US" sz="1600" dirty="0"/>
              <a:t>Chrome</a:t>
            </a:r>
          </a:p>
          <a:p>
            <a:pPr lvl="2"/>
            <a:r>
              <a:rPr lang="en-US" sz="1600" dirty="0"/>
              <a:t>Firefox</a:t>
            </a:r>
          </a:p>
          <a:p>
            <a:pPr lvl="1"/>
            <a:r>
              <a:rPr lang="en-US" sz="1800" dirty="0"/>
              <a:t>Mobile devices not currently supported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r>
              <a:rPr lang="en-US" sz="1800" dirty="0"/>
              <a:t>Forgot Password? </a:t>
            </a:r>
          </a:p>
          <a:p>
            <a:pPr lvl="2"/>
            <a:r>
              <a:rPr lang="en-US" sz="1600" dirty="0"/>
              <a:t>You can reset your own password from the login page: </a:t>
            </a:r>
          </a:p>
          <a:p>
            <a:pPr lvl="3"/>
            <a:r>
              <a:rPr lang="en-US" sz="1400" dirty="0"/>
              <a:t>Click on </a:t>
            </a:r>
            <a:r>
              <a:rPr lang="en-US" sz="1400" i="1" dirty="0"/>
              <a:t>Forgot my password</a:t>
            </a:r>
          </a:p>
          <a:p>
            <a:pPr lvl="3"/>
            <a:r>
              <a:rPr lang="en-US" sz="1400" dirty="0"/>
              <a:t>Follow instructions to have temp password sent to your primary email address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7C1EE-7EC0-4FE4-B855-D118F82471FE}" type="datetime1">
              <a:rPr lang="en-US" smtClean="0"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Executive Office of Elder Affairs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AC5A6-CAE0-4032-8514-A3BDA2A49EDA}" type="slidenum">
              <a:rPr lang="en-US" smtClean="0"/>
              <a:t>8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05DC2CAC-1FBB-4BED-AA50-9792BAE3E7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4941762"/>
            <a:ext cx="2833687" cy="1414396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C77A6E5A-F70E-4999-9B70-E2CA8D964E7F}"/>
              </a:ext>
            </a:extLst>
          </p:cNvPr>
          <p:cNvSpPr/>
          <p:nvPr/>
        </p:nvSpPr>
        <p:spPr>
          <a:xfrm>
            <a:off x="2514600" y="5648960"/>
            <a:ext cx="1066800" cy="2184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410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ALR Dynamics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Technical problems? </a:t>
            </a:r>
          </a:p>
          <a:p>
            <a:pPr lvl="1"/>
            <a:r>
              <a:rPr lang="en-US" dirty="0"/>
              <a:t>ALR lead users send to: </a:t>
            </a:r>
            <a:r>
              <a:rPr lang="en-US" dirty="0">
                <a:hlinkClick r:id="rId2"/>
              </a:rPr>
              <a:t>alrregs@massmail.state.ma.us</a:t>
            </a:r>
            <a:r>
              <a:rPr lang="en-US" dirty="0"/>
              <a:t>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IMPORTANT! Include this information in your email for support:</a:t>
            </a:r>
          </a:p>
          <a:p>
            <a:pPr lvl="2"/>
            <a:r>
              <a:rPr lang="en-US" dirty="0"/>
              <a:t>Your name</a:t>
            </a:r>
          </a:p>
          <a:p>
            <a:pPr lvl="2"/>
            <a:r>
              <a:rPr lang="en-US" dirty="0"/>
              <a:t>Your ALR name</a:t>
            </a:r>
          </a:p>
          <a:p>
            <a:pPr lvl="2"/>
            <a:r>
              <a:rPr lang="en-US" dirty="0"/>
              <a:t>Detailed description of issue, including:</a:t>
            </a:r>
          </a:p>
          <a:p>
            <a:pPr lvl="3"/>
            <a:r>
              <a:rPr lang="en-US" dirty="0"/>
              <a:t>the internet browser you are using</a:t>
            </a:r>
          </a:p>
          <a:p>
            <a:pPr lvl="3"/>
            <a:r>
              <a:rPr lang="en-US" dirty="0"/>
              <a:t>what occurred </a:t>
            </a:r>
          </a:p>
          <a:p>
            <a:pPr lvl="3"/>
            <a:r>
              <a:rPr lang="en-US" dirty="0"/>
              <a:t>what action was taken before issue occurred</a:t>
            </a:r>
          </a:p>
          <a:p>
            <a:pPr lvl="3"/>
            <a:r>
              <a:rPr lang="en-US" dirty="0"/>
              <a:t> screenshot of any error message received </a:t>
            </a:r>
          </a:p>
          <a:p>
            <a:pPr lvl="3"/>
            <a:r>
              <a:rPr lang="en-US" dirty="0"/>
              <a:t>Current status (are you able to continue work? what if anything is issue preventing you from doing?) </a:t>
            </a:r>
          </a:p>
          <a:p>
            <a:pPr lvl="2"/>
            <a:r>
              <a:rPr lang="en-US" dirty="0"/>
              <a:t>Don’t include and resident PI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7C1EE-7EC0-4FE4-B855-D118F82471FE}" type="datetime1">
              <a:rPr lang="en-US" smtClean="0"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Executive Office of Elder Affairs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AC5A6-CAE0-4032-8514-A3BDA2A49ED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0462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986</TotalTime>
  <Words>659</Words>
  <Application>Microsoft Office PowerPoint</Application>
  <PresentationFormat>On-screen Show (4:3)</PresentationFormat>
  <Paragraphs>163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Adjacency</vt:lpstr>
      <vt:lpstr>ALR Dynamics  Online Incident Reporting System</vt:lpstr>
      <vt:lpstr>ALR Dynamics  Online Incident Reporting System</vt:lpstr>
      <vt:lpstr>Agenda</vt:lpstr>
      <vt:lpstr>Getting Ready</vt:lpstr>
      <vt:lpstr>What’s Different? Quick Base vs. Dynamics</vt:lpstr>
      <vt:lpstr>ALR Dynamics Demonstrations</vt:lpstr>
      <vt:lpstr>ALR Dynamics Support</vt:lpstr>
      <vt:lpstr>ALR Dynamics Support</vt:lpstr>
      <vt:lpstr>ALR Dynamics Support</vt:lpstr>
      <vt:lpstr> ALR Dynamics Support</vt:lpstr>
      <vt:lpstr>“Go Live” and Webinar Info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ALR Dynamics  Online Incident Reporting System</dc:title>
  <dc:creator>Administrator</dc:creator>
  <cp:lastModifiedBy>Administrator</cp:lastModifiedBy>
  <cp:revision>24</cp:revision>
  <dcterms:created xsi:type="dcterms:W3CDTF">2019-06-24T13:33:25Z</dcterms:created>
  <dcterms:modified xsi:type="dcterms:W3CDTF">2019-06-27T13:53:58Z</dcterms:modified>
</cp:coreProperties>
</file>