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59" r:id="rId3"/>
    <p:sldId id="260" r:id="rId4"/>
    <p:sldId id="266" r:id="rId5"/>
    <p:sldId id="270" r:id="rId6"/>
    <p:sldId id="269" r:id="rId7"/>
    <p:sldId id="277" r:id="rId8"/>
    <p:sldId id="275" r:id="rId9"/>
    <p:sldId id="262" r:id="rId10"/>
    <p:sldId id="263" r:id="rId11"/>
    <p:sldId id="264" r:id="rId12"/>
    <p:sldId id="265" r:id="rId13"/>
    <p:sldId id="271" r:id="rId14"/>
    <p:sldId id="278" r:id="rId15"/>
    <p:sldId id="272" r:id="rId16"/>
    <p:sldId id="273" r:id="rId17"/>
    <p:sldId id="274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9" autoAdjust="0"/>
    <p:restoredTop sz="93590" autoAdjust="0"/>
  </p:normalViewPr>
  <p:slideViewPr>
    <p:cSldViewPr showGuides="1">
      <p:cViewPr>
        <p:scale>
          <a:sx n="100" d="100"/>
          <a:sy n="100" d="100"/>
        </p:scale>
        <p:origin x="234" y="-65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506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howGuides="1">
      <p:cViewPr varScale="1">
        <p:scale>
          <a:sx n="84" d="100"/>
          <a:sy n="84" d="100"/>
        </p:scale>
        <p:origin x="-1884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75DAF-3011-4974-A804-9E675A578D1A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1570A5-1B4B-4671-9CE7-9256FEC4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09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Date Placeholder 1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12" indent="-228587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810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FCAE167-988B-4802-8FDE-9B24A2719E93}" type="datetime1">
              <a:rPr lang="en-US" smtClean="0">
                <a:latin typeface="Times New Roman" pitchFamily="18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6/16/2014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18437" name="Footer Placeholder 2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09" indent="-285734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2937" indent="-228587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112" indent="-228587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287" indent="-228587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461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63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8810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5985" indent="-22858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latin typeface="Times New Roman" pitchFamily="18" charset="0"/>
              </a:rPr>
              <a:t>file: Master Presentation as of 2012-05-07 - 11am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570A5-1B4B-4671-9CE7-9256FEC47C3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7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8675011" y="4305180"/>
            <a:ext cx="754618" cy="183357"/>
          </a:xfrm>
          <a:prstGeom prst="rect">
            <a:avLst/>
          </a:prstGeom>
        </p:spPr>
        <p:txBody>
          <a:bodyPr/>
          <a:lstStyle/>
          <a:p>
            <a:fld id="{624F0DF5-FE5D-4148-A5B7-950FDCEB3CB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414022" y="2213371"/>
            <a:ext cx="3276600" cy="1833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4774169"/>
            <a:ext cx="609600" cy="369332"/>
          </a:xfrm>
          <a:prstGeom prst="rect">
            <a:avLst/>
          </a:prstGeom>
        </p:spPr>
        <p:txBody>
          <a:bodyPr/>
          <a:lstStyle/>
          <a:p>
            <a:fld id="{1119E1D8-929B-44B1-8BF2-30A7679B35E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0" y="4717285"/>
            <a:ext cx="9144000" cy="432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7010400" y="101627"/>
            <a:ext cx="1917148" cy="867767"/>
            <a:chOff x="647825" y="335530"/>
            <a:chExt cx="1917148" cy="867767"/>
          </a:xfrm>
        </p:grpSpPr>
        <p:pic>
          <p:nvPicPr>
            <p:cNvPr id="14" name="Picture 3" descr="M:\logo - SIMS Logo\Sims_Logo - BLACK TEXT ON transparent.eps"/>
            <p:cNvPicPr>
              <a:picLocks noChangeAspect="1" noChangeArrowheads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10" t="21141" r="6922" b="14429"/>
            <a:stretch/>
          </p:blipFill>
          <p:spPr bwMode="auto">
            <a:xfrm>
              <a:off x="647825" y="335530"/>
              <a:ext cx="1917148" cy="8677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Rectangle 14"/>
            <p:cNvSpPr/>
            <p:nvPr userDrawn="1"/>
          </p:nvSpPr>
          <p:spPr>
            <a:xfrm>
              <a:off x="647825" y="335530"/>
              <a:ext cx="1917148" cy="864619"/>
            </a:xfrm>
            <a:prstGeom prst="rect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/>
          <p:cNvSpPr/>
          <p:nvPr userDrawn="1"/>
        </p:nvSpPr>
        <p:spPr>
          <a:xfrm>
            <a:off x="304800" y="652707"/>
            <a:ext cx="2667000" cy="20955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AFC</a:t>
            </a:r>
            <a:r>
              <a:rPr lang="en-US" sz="1000" b="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</a:rPr>
              <a:t> &amp; GAFC Determinations</a:t>
            </a:r>
            <a:endParaRPr lang="en-US" sz="1000" b="0" dirty="0">
              <a:solidFill>
                <a:schemeClr val="bg1">
                  <a:lumMod val="6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26646" y="111151"/>
            <a:ext cx="1573554" cy="6463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AGD</a:t>
            </a:r>
            <a:endParaRPr lang="en-US" sz="3600" b="1" cap="none" spc="0" dirty="0">
              <a:ln w="12700">
                <a:solidFill>
                  <a:schemeClr val="accent2">
                    <a:lumMod val="75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9894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8675011" y="4305180"/>
            <a:ext cx="754618" cy="183357"/>
          </a:xfrm>
          <a:prstGeom prst="rect">
            <a:avLst/>
          </a:prstGeom>
        </p:spPr>
        <p:txBody>
          <a:bodyPr/>
          <a:lstStyle/>
          <a:p>
            <a:fld id="{624F0DF5-FE5D-4148-A5B7-950FDCEB3CB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414022" y="2213371"/>
            <a:ext cx="3276600" cy="1833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785620" y="232170"/>
            <a:ext cx="533401" cy="183357"/>
          </a:xfrm>
          <a:prstGeom prst="rect">
            <a:avLst/>
          </a:prstGeom>
        </p:spPr>
        <p:txBody>
          <a:bodyPr/>
          <a:lstStyle/>
          <a:p>
            <a:fld id="{1119E1D8-929B-44B1-8BF2-30A7679B3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79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8675011" y="4305180"/>
            <a:ext cx="754618" cy="183357"/>
          </a:xfrm>
          <a:prstGeom prst="rect">
            <a:avLst/>
          </a:prstGeom>
        </p:spPr>
        <p:txBody>
          <a:bodyPr/>
          <a:lstStyle/>
          <a:p>
            <a:fld id="{624F0DF5-FE5D-4148-A5B7-950FDCEB3CB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414022" y="2213371"/>
            <a:ext cx="3276600" cy="1833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785620" y="232170"/>
            <a:ext cx="533401" cy="183357"/>
          </a:xfrm>
          <a:prstGeom prst="rect">
            <a:avLst/>
          </a:prstGeom>
        </p:spPr>
        <p:txBody>
          <a:bodyPr/>
          <a:lstStyle/>
          <a:p>
            <a:fld id="{1119E1D8-929B-44B1-8BF2-30A7679B3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79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8675011" y="4305180"/>
            <a:ext cx="754618" cy="183357"/>
          </a:xfrm>
          <a:prstGeom prst="rect">
            <a:avLst/>
          </a:prstGeom>
        </p:spPr>
        <p:txBody>
          <a:bodyPr/>
          <a:lstStyle/>
          <a:p>
            <a:fld id="{624F0DF5-FE5D-4148-A5B7-950FDCEB3CB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414022" y="2213371"/>
            <a:ext cx="3276600" cy="1833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785620" y="232170"/>
            <a:ext cx="533401" cy="183357"/>
          </a:xfrm>
          <a:prstGeom prst="rect">
            <a:avLst/>
          </a:prstGeom>
        </p:spPr>
        <p:txBody>
          <a:bodyPr/>
          <a:lstStyle/>
          <a:p>
            <a:fld id="{1119E1D8-929B-44B1-8BF2-30A7679B3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6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00150"/>
            <a:ext cx="7772400" cy="1021556"/>
          </a:xfrm>
        </p:spPr>
        <p:txBody>
          <a:bodyPr anchor="t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8675011" y="4305180"/>
            <a:ext cx="754618" cy="183357"/>
          </a:xfrm>
          <a:prstGeom prst="rect">
            <a:avLst/>
          </a:prstGeom>
        </p:spPr>
        <p:txBody>
          <a:bodyPr/>
          <a:lstStyle/>
          <a:p>
            <a:fld id="{624F0DF5-FE5D-4148-A5B7-950FDCEB3CB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414022" y="2213371"/>
            <a:ext cx="3276600" cy="1833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785620" y="232170"/>
            <a:ext cx="533401" cy="183357"/>
          </a:xfrm>
          <a:prstGeom prst="rect">
            <a:avLst/>
          </a:prstGeom>
        </p:spPr>
        <p:txBody>
          <a:bodyPr/>
          <a:lstStyle/>
          <a:p>
            <a:fld id="{1119E1D8-929B-44B1-8BF2-30A7679B3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16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90550"/>
            <a:ext cx="4343400" cy="4191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90550"/>
            <a:ext cx="4191000" cy="4191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8675011" y="4305180"/>
            <a:ext cx="754618" cy="183357"/>
          </a:xfrm>
          <a:prstGeom prst="rect">
            <a:avLst/>
          </a:prstGeom>
        </p:spPr>
        <p:txBody>
          <a:bodyPr/>
          <a:lstStyle/>
          <a:p>
            <a:fld id="{624F0DF5-FE5D-4148-A5B7-950FDCEB3CB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7414022" y="2213371"/>
            <a:ext cx="3276600" cy="1833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785620" y="232170"/>
            <a:ext cx="533401" cy="183357"/>
          </a:xfrm>
          <a:prstGeom prst="rect">
            <a:avLst/>
          </a:prstGeom>
        </p:spPr>
        <p:txBody>
          <a:bodyPr/>
          <a:lstStyle/>
          <a:p>
            <a:fld id="{1119E1D8-929B-44B1-8BF2-30A7679B3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84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3697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16200000">
            <a:off x="8675011" y="4305180"/>
            <a:ext cx="754618" cy="183357"/>
          </a:xfrm>
          <a:prstGeom prst="rect">
            <a:avLst/>
          </a:prstGeom>
        </p:spPr>
        <p:txBody>
          <a:bodyPr/>
          <a:lstStyle/>
          <a:p>
            <a:fld id="{624F0DF5-FE5D-4148-A5B7-950FDCEB3CB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16200000">
            <a:off x="7414022" y="2213371"/>
            <a:ext cx="3276600" cy="1833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16200000">
            <a:off x="8785620" y="232170"/>
            <a:ext cx="533401" cy="183357"/>
          </a:xfrm>
          <a:prstGeom prst="rect">
            <a:avLst/>
          </a:prstGeom>
        </p:spPr>
        <p:txBody>
          <a:bodyPr/>
          <a:lstStyle/>
          <a:p>
            <a:fld id="{1119E1D8-929B-44B1-8BF2-30A7679B3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48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8675011" y="4305180"/>
            <a:ext cx="754618" cy="183357"/>
          </a:xfrm>
          <a:prstGeom prst="rect">
            <a:avLst/>
          </a:prstGeom>
        </p:spPr>
        <p:txBody>
          <a:bodyPr/>
          <a:lstStyle/>
          <a:p>
            <a:fld id="{624F0DF5-FE5D-4148-A5B7-950FDCEB3CB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7414022" y="2213371"/>
            <a:ext cx="3276600" cy="1833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8785620" y="232170"/>
            <a:ext cx="533401" cy="183357"/>
          </a:xfrm>
          <a:prstGeom prst="rect">
            <a:avLst/>
          </a:prstGeom>
        </p:spPr>
        <p:txBody>
          <a:bodyPr/>
          <a:lstStyle/>
          <a:p>
            <a:fld id="{1119E1D8-929B-44B1-8BF2-30A7679B3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01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8675011" y="4305180"/>
            <a:ext cx="754618" cy="183357"/>
          </a:xfrm>
          <a:prstGeom prst="rect">
            <a:avLst/>
          </a:prstGeom>
        </p:spPr>
        <p:txBody>
          <a:bodyPr/>
          <a:lstStyle/>
          <a:p>
            <a:fld id="{624F0DF5-FE5D-4148-A5B7-950FDCEB3CB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7414022" y="2213371"/>
            <a:ext cx="3276600" cy="1833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785620" y="232170"/>
            <a:ext cx="533401" cy="183357"/>
          </a:xfrm>
          <a:prstGeom prst="rect">
            <a:avLst/>
          </a:prstGeom>
        </p:spPr>
        <p:txBody>
          <a:bodyPr/>
          <a:lstStyle/>
          <a:p>
            <a:fld id="{1119E1D8-929B-44B1-8BF2-30A7679B3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1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8675011" y="4305180"/>
            <a:ext cx="754618" cy="183357"/>
          </a:xfrm>
          <a:prstGeom prst="rect">
            <a:avLst/>
          </a:prstGeom>
        </p:spPr>
        <p:txBody>
          <a:bodyPr/>
          <a:lstStyle/>
          <a:p>
            <a:fld id="{624F0DF5-FE5D-4148-A5B7-950FDCEB3CB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7414022" y="2213371"/>
            <a:ext cx="3276600" cy="1833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785620" y="232170"/>
            <a:ext cx="533401" cy="183357"/>
          </a:xfrm>
          <a:prstGeom prst="rect">
            <a:avLst/>
          </a:prstGeom>
        </p:spPr>
        <p:txBody>
          <a:bodyPr/>
          <a:lstStyle/>
          <a:p>
            <a:fld id="{1119E1D8-929B-44B1-8BF2-30A7679B3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6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8675011" y="4305180"/>
            <a:ext cx="754618" cy="183357"/>
          </a:xfrm>
          <a:prstGeom prst="rect">
            <a:avLst/>
          </a:prstGeom>
        </p:spPr>
        <p:txBody>
          <a:bodyPr/>
          <a:lstStyle/>
          <a:p>
            <a:fld id="{624F0DF5-FE5D-4148-A5B7-950FDCEB3CBB}" type="datetimeFigureOut">
              <a:rPr lang="en-US" smtClean="0"/>
              <a:t>6/16/2014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7414022" y="2213371"/>
            <a:ext cx="3276600" cy="18335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785620" y="232170"/>
            <a:ext cx="533401" cy="183357"/>
          </a:xfrm>
          <a:prstGeom prst="rect">
            <a:avLst/>
          </a:prstGeom>
        </p:spPr>
        <p:txBody>
          <a:bodyPr/>
          <a:lstStyle/>
          <a:p>
            <a:fld id="{1119E1D8-929B-44B1-8BF2-30A7679B35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83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1" y="133350"/>
            <a:ext cx="8814384" cy="38457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" y="590550"/>
            <a:ext cx="8814385" cy="4191000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562600" y="4899588"/>
            <a:ext cx="2667000" cy="209550"/>
          </a:xfrm>
          <a:prstGeom prst="rect">
            <a:avLst/>
          </a:prstGeom>
        </p:spPr>
        <p:txBody>
          <a:bodyPr wrap="square" anchor="ctr" anchorCtr="0">
            <a:normAutofit fontScale="62500" lnSpcReduction="20000"/>
          </a:bodyPr>
          <a:lstStyle/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CR A Extended" pitchFamily="50" charset="0"/>
              </a:rPr>
              <a:t>Senior Information Management System</a:t>
            </a:r>
            <a:endParaRPr lang="en-US" sz="1400" dirty="0">
              <a:solidFill>
                <a:schemeClr val="bg1">
                  <a:lumMod val="65000"/>
                </a:schemeClr>
              </a:solidFill>
              <a:latin typeface="OCR A Extended" pitchFamily="50" charset="0"/>
            </a:endParaRPr>
          </a:p>
        </p:txBody>
      </p:sp>
      <p:pic>
        <p:nvPicPr>
          <p:cNvPr id="5" name="Picture 3" descr="M:\logo - SIMS Logo\Sims_Logo - BLACK TEXT ON transparent.eps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10" t="21141" r="6922" b="14429"/>
          <a:stretch/>
        </p:blipFill>
        <p:spPr bwMode="auto">
          <a:xfrm>
            <a:off x="8267825" y="4846177"/>
            <a:ext cx="698960" cy="316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8229600" y="4786881"/>
            <a:ext cx="737185" cy="33337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4870450"/>
            <a:ext cx="2667000" cy="20955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AFC</a:t>
            </a:r>
            <a:r>
              <a:rPr lang="en-US" sz="1000" b="0" baseline="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 &amp; GAFC Determinations</a:t>
            </a:r>
            <a:endParaRPr lang="en-US" sz="1000" b="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771" y="4775170"/>
            <a:ext cx="662425" cy="40011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cap="none" spc="0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AGD</a:t>
            </a:r>
            <a:endParaRPr lang="en-US" sz="2000" b="1" cap="none" spc="0" dirty="0">
              <a:ln w="12700">
                <a:solidFill>
                  <a:schemeClr val="accent2">
                    <a:lumMod val="75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9810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400" b="0" kern="1200">
          <a:solidFill>
            <a:schemeClr val="accent2">
              <a:lumMod val="75000"/>
            </a:schemeClr>
          </a:solidFill>
          <a:latin typeface="Arial Rounded MT Bold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>
              <a:lumMod val="65000"/>
              <a:lumOff val="35000"/>
            </a:schemeClr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>
              <a:lumMod val="65000"/>
              <a:lumOff val="35000"/>
            </a:schemeClr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>
              <a:lumMod val="65000"/>
              <a:lumOff val="35000"/>
            </a:schemeClr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mailto:AGD.Support@state.ma.us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nnovation.cms.gov/initiatives/state-innovations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mass.gov/eohhs/gov/commissions-and-initiatives/state-innovation-model-grant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rmonyis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17, 2014</a:t>
            </a:r>
          </a:p>
          <a:p>
            <a:endParaRPr lang="en-US" dirty="0" smtClean="0"/>
          </a:p>
          <a:p>
            <a:r>
              <a:rPr lang="en-US" dirty="0" smtClean="0"/>
              <a:t>Executive Office of Elder Affairs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35493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AGD </a:t>
            </a:r>
            <a:r>
              <a:rPr lang="en-US" dirty="0"/>
              <a:t>- Streamlining AFC/GAFC </a:t>
            </a:r>
            <a:r>
              <a:rPr lang="en-US" dirty="0" smtClean="0"/>
              <a:t>Determinations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Pilot Kick-Off &amp; Provider Training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72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SAMS 101 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618" y="2696442"/>
            <a:ext cx="6035675" cy="21550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097543"/>
              </p:ext>
            </p:extLst>
          </p:nvPr>
        </p:nvGraphicFramePr>
        <p:xfrm>
          <a:off x="3886200" y="666750"/>
          <a:ext cx="2927604" cy="1432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27604"/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Key Data Elements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Consumer record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Assessment data &amp; narrative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File Attachment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600" dirty="0" smtClean="0"/>
                        <a:t>Activity &amp; Referral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141536"/>
              </p:ext>
            </p:extLst>
          </p:nvPr>
        </p:nvGraphicFramePr>
        <p:xfrm>
          <a:off x="7010400" y="1123950"/>
          <a:ext cx="1759014" cy="1102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590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Other</a:t>
                      </a:r>
                      <a:r>
                        <a:rPr lang="en-US" sz="1400" baseline="0" dirty="0" smtClean="0"/>
                        <a:t> Data Elements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Enrollment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smtClean="0"/>
                        <a:t>Service</a:t>
                      </a:r>
                      <a:r>
                        <a:rPr lang="en-US" sz="1400" baseline="0" dirty="0" smtClean="0"/>
                        <a:t> Order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aseline="0" dirty="0" smtClean="0"/>
                        <a:t>Service Delivery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514099"/>
              </p:ext>
            </p:extLst>
          </p:nvPr>
        </p:nvGraphicFramePr>
        <p:xfrm>
          <a:off x="191065" y="698500"/>
          <a:ext cx="3323337" cy="15672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99071"/>
                <a:gridCol w="2124266"/>
              </a:tblGrid>
              <a:tr h="286054">
                <a:tc gridSpan="2">
                  <a:txBody>
                    <a:bodyPr/>
                    <a:lstStyle/>
                    <a:p>
                      <a:r>
                        <a:rPr lang="en-US" sz="1400" dirty="0" smtClean="0"/>
                        <a:t>User Preferences &amp; Navigation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28605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Screen layout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Navigation, </a:t>
                      </a:r>
                      <a:r>
                        <a:rPr lang="en-US" sz="1400" dirty="0" err="1" smtClean="0"/>
                        <a:t>searchbox</a:t>
                      </a:r>
                      <a:endParaRPr lang="en-US" sz="1400" dirty="0" smtClean="0"/>
                    </a:p>
                  </a:txBody>
                  <a:tcPr/>
                </a:tc>
              </a:tr>
              <a:tr h="2860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My Settings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user preferences</a:t>
                      </a:r>
                    </a:p>
                  </a:txBody>
                  <a:tcPr/>
                </a:tc>
              </a:tr>
              <a:tr h="2860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Dashboard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Widgets &amp; Saved Searches</a:t>
                      </a:r>
                    </a:p>
                  </a:txBody>
                  <a:tcPr/>
                </a:tc>
              </a:tr>
              <a:tr h="34803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Workflow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Triggers &amp; Tasks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872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0050"/>
            <a:ext cx="4419600" cy="85725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AGD Process </a:t>
            </a:r>
            <a:br>
              <a:rPr lang="en-US" sz="3200" dirty="0" smtClean="0"/>
            </a:br>
            <a:r>
              <a:rPr lang="en-US" sz="3200" dirty="0" smtClean="0"/>
              <a:t>Overview</a:t>
            </a:r>
            <a:endParaRPr lang="en-US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00050"/>
            <a:ext cx="4783802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588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 </a:t>
            </a:r>
            <a:r>
              <a:rPr lang="en-US" dirty="0"/>
              <a:t>Demonstrations </a:t>
            </a:r>
            <a:r>
              <a:rPr lang="en-US" dirty="0" smtClean="0"/>
              <a:t>(using SAMS)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Field Test environment using fictional consumers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9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Pilot </a:t>
            </a:r>
            <a:r>
              <a:rPr lang="en-US" dirty="0" smtClean="0"/>
              <a:t>Timeline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745972"/>
              </p:ext>
            </p:extLst>
          </p:nvPr>
        </p:nvGraphicFramePr>
        <p:xfrm>
          <a:off x="838200" y="514350"/>
          <a:ext cx="7772400" cy="45316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3927"/>
                <a:gridCol w="1780606"/>
                <a:gridCol w="4877867"/>
              </a:tblGrid>
              <a:tr h="228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Date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Item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Note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b"/>
                </a:tc>
              </a:tr>
              <a:tr h="2684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Fri </a:t>
                      </a:r>
                      <a:r>
                        <a:rPr lang="en-US" sz="1400" dirty="0" smtClean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</a:rPr>
                        <a:t>Jun-13</a:t>
                      </a:r>
                      <a:endParaRPr lang="en-US" sz="1400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User Account Info</a:t>
                      </a:r>
                      <a:endParaRPr lang="en-US" sz="14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Initial set of User Accounts</a:t>
                      </a:r>
                      <a:endParaRPr lang="en-US" sz="12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</a:tr>
              <a:tr h="2877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Tue Jun-17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Pilot Kickoff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Kickoff meeting for</a:t>
                      </a:r>
                      <a:r>
                        <a:rPr lang="en-US" sz="1050" baseline="0" dirty="0" smtClean="0">
                          <a:effectLst/>
                        </a:rPr>
                        <a:t> AGD</a:t>
                      </a:r>
                      <a:r>
                        <a:rPr lang="en-US" sz="1050" dirty="0" smtClean="0">
                          <a:effectLst/>
                        </a:rPr>
                        <a:t> Point-people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</a:tr>
              <a:tr h="8625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 </a:t>
                      </a:r>
                      <a:r>
                        <a:rPr lang="en-US" sz="1400" dirty="0" smtClean="0">
                          <a:effectLst/>
                        </a:rPr>
                        <a:t>Jun-19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Training </a:t>
                      </a:r>
                      <a:r>
                        <a:rPr lang="en-US" sz="1400" dirty="0" smtClean="0">
                          <a:effectLst/>
                        </a:rPr>
                        <a:t>Webinar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10am</a:t>
                      </a:r>
                      <a:endParaRPr lang="en-US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smtClean="0">
                          <a:effectLst/>
                        </a:rPr>
                        <a:t>All</a:t>
                      </a:r>
                      <a:r>
                        <a:rPr lang="en-US" sz="1050" b="1" baseline="0" dirty="0" smtClean="0">
                          <a:effectLst/>
                        </a:rPr>
                        <a:t> end-users. 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 b="1" baseline="0" dirty="0" smtClean="0">
                          <a:effectLst/>
                        </a:rPr>
                        <a:t>I</a:t>
                      </a:r>
                      <a:r>
                        <a:rPr lang="en-US" sz="1050" b="1" dirty="0" smtClean="0">
                          <a:effectLst/>
                        </a:rPr>
                        <a:t>ntro to User Guide. 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 b="1" dirty="0" smtClean="0">
                          <a:effectLst/>
                        </a:rPr>
                        <a:t>How-to</a:t>
                      </a:r>
                      <a:r>
                        <a:rPr lang="en-US" sz="1050" b="1" dirty="0">
                          <a:effectLst/>
                        </a:rPr>
                        <a:t>: </a:t>
                      </a:r>
                      <a:r>
                        <a:rPr lang="en-US" sz="1050" dirty="0">
                          <a:effectLst/>
                        </a:rPr>
                        <a:t>1st login, User Account setup, </a:t>
                      </a:r>
                      <a:r>
                        <a:rPr lang="en-US" sz="1050" dirty="0" smtClean="0">
                          <a:effectLst/>
                        </a:rPr>
                        <a:t>security</a:t>
                      </a:r>
                      <a:r>
                        <a:rPr lang="en-US" sz="1050" baseline="0" dirty="0" smtClean="0">
                          <a:effectLst/>
                        </a:rPr>
                        <a:t> questions.  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50" b="1" baseline="0" dirty="0" smtClean="0">
                          <a:effectLst/>
                        </a:rPr>
                        <a:t>AGD Process</a:t>
                      </a:r>
                      <a:r>
                        <a:rPr lang="en-US" sz="1050" baseline="0" dirty="0" smtClean="0">
                          <a:effectLst/>
                        </a:rPr>
                        <a:t>: </a:t>
                      </a:r>
                      <a:r>
                        <a:rPr lang="en-US" sz="1050" dirty="0" smtClean="0">
                          <a:effectLst/>
                        </a:rPr>
                        <a:t>locate/create </a:t>
                      </a:r>
                      <a:r>
                        <a:rPr lang="en-US" sz="1050" dirty="0">
                          <a:effectLst/>
                        </a:rPr>
                        <a:t>consumer, </a:t>
                      </a:r>
                      <a:r>
                        <a:rPr lang="en-US" sz="1050" dirty="0" smtClean="0">
                          <a:effectLst/>
                        </a:rPr>
                        <a:t>assessment data entry </a:t>
                      </a:r>
                      <a:r>
                        <a:rPr lang="en-US" sz="1050" dirty="0" smtClean="0">
                          <a:effectLst/>
                        </a:rPr>
                        <a:t>including</a:t>
                      </a:r>
                      <a:r>
                        <a:rPr lang="en-US" sz="1050" baseline="0" dirty="0" smtClean="0">
                          <a:effectLst/>
                        </a:rPr>
                        <a:t> </a:t>
                      </a:r>
                      <a:r>
                        <a:rPr lang="en-US" sz="1050" baseline="0" dirty="0" smtClean="0">
                          <a:effectLst/>
                        </a:rPr>
                        <a:t>narrative</a:t>
                      </a:r>
                      <a:r>
                        <a:rPr lang="en-US" sz="1050" dirty="0" smtClean="0">
                          <a:effectLst/>
                        </a:rPr>
                        <a:t>, file attachments</a:t>
                      </a:r>
                      <a:r>
                        <a:rPr lang="en-US" sz="1050" dirty="0">
                          <a:effectLst/>
                        </a:rPr>
                        <a:t>, </a:t>
                      </a:r>
                      <a:r>
                        <a:rPr lang="en-US" sz="1050" dirty="0" smtClean="0">
                          <a:effectLst/>
                        </a:rPr>
                        <a:t>workflow trigger s &amp; tasks, </a:t>
                      </a:r>
                      <a:r>
                        <a:rPr lang="en-US" sz="1050" dirty="0" smtClean="0">
                          <a:effectLst/>
                        </a:rPr>
                        <a:t>monitoring </a:t>
                      </a:r>
                      <a:r>
                        <a:rPr lang="en-US" sz="1050" dirty="0">
                          <a:effectLst/>
                        </a:rPr>
                        <a:t>in-progress determinations, </a:t>
                      </a:r>
                      <a:r>
                        <a:rPr lang="en-US" sz="1050" dirty="0" smtClean="0">
                          <a:effectLst/>
                        </a:rPr>
                        <a:t>post-submission of replacement </a:t>
                      </a:r>
                      <a:r>
                        <a:rPr lang="en-US" sz="1050" baseline="0" dirty="0" smtClean="0">
                          <a:effectLst/>
                        </a:rPr>
                        <a:t>or supplemental clinical documentation  per CESI request, </a:t>
                      </a:r>
                      <a:r>
                        <a:rPr lang="en-US" sz="1050" dirty="0" smtClean="0">
                          <a:effectLst/>
                        </a:rPr>
                        <a:t>notification</a:t>
                      </a:r>
                      <a:r>
                        <a:rPr lang="en-US" sz="1050" dirty="0">
                          <a:effectLst/>
                        </a:rPr>
                        <a:t>. </a:t>
                      </a:r>
                      <a:endParaRPr lang="en-US" sz="105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smtClean="0">
                          <a:effectLst/>
                        </a:rPr>
                        <a:t>Webinar </a:t>
                      </a:r>
                      <a:r>
                        <a:rPr lang="en-US" sz="1050" b="1" dirty="0">
                          <a:effectLst/>
                        </a:rPr>
                        <a:t>will be available as a recording.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</a:tr>
              <a:tr h="2366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 Jun-19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User Accounts Active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smtClean="0">
                          <a:effectLst/>
                        </a:rPr>
                        <a:t>User </a:t>
                      </a:r>
                      <a:r>
                        <a:rPr lang="en-US" sz="1050" b="1" dirty="0">
                          <a:effectLst/>
                        </a:rPr>
                        <a:t>Account information </a:t>
                      </a:r>
                      <a:r>
                        <a:rPr lang="en-US" sz="1050" dirty="0">
                          <a:effectLst/>
                        </a:rPr>
                        <a:t>is emailed to each user after webinar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</a:tr>
              <a:tr h="71304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 Jun-19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Practice Period Begins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smtClean="0">
                          <a:effectLst/>
                        </a:rPr>
                        <a:t>All end-users: 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050" dirty="0" smtClean="0">
                          <a:effectLst/>
                        </a:rPr>
                        <a:t>perform </a:t>
                      </a:r>
                      <a:r>
                        <a:rPr lang="en-US" sz="1050" dirty="0">
                          <a:effectLst/>
                        </a:rPr>
                        <a:t>1st-time </a:t>
                      </a:r>
                      <a:r>
                        <a:rPr lang="en-US" sz="1050" dirty="0" smtClean="0">
                          <a:effectLst/>
                        </a:rPr>
                        <a:t>User</a:t>
                      </a:r>
                      <a:r>
                        <a:rPr lang="en-US" sz="1050" baseline="0" dirty="0" smtClean="0">
                          <a:effectLst/>
                        </a:rPr>
                        <a:t> A</a:t>
                      </a:r>
                      <a:r>
                        <a:rPr lang="en-US" sz="1050" dirty="0" smtClean="0">
                          <a:effectLst/>
                        </a:rPr>
                        <a:t>ccount </a:t>
                      </a:r>
                      <a:r>
                        <a:rPr lang="en-US" sz="1050" dirty="0">
                          <a:effectLst/>
                        </a:rPr>
                        <a:t>setup; </a:t>
                      </a:r>
                      <a:r>
                        <a:rPr lang="en-US" sz="1050" dirty="0" smtClean="0">
                          <a:effectLst/>
                        </a:rPr>
                        <a:t>one-time workstation setup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050" dirty="0" smtClean="0">
                          <a:effectLst/>
                        </a:rPr>
                        <a:t>Practice forgot/reset</a:t>
                      </a:r>
                      <a:r>
                        <a:rPr lang="en-US" sz="1050" baseline="0" dirty="0" smtClean="0">
                          <a:effectLst/>
                        </a:rPr>
                        <a:t> password (</a:t>
                      </a:r>
                      <a:r>
                        <a:rPr lang="en-US" sz="1050" i="1" baseline="0" dirty="0" smtClean="0">
                          <a:effectLst/>
                        </a:rPr>
                        <a:t>users’ actual accounts in Harmony portal</a:t>
                      </a:r>
                      <a:r>
                        <a:rPr lang="en-US" sz="1050" baseline="0" dirty="0" smtClean="0">
                          <a:effectLst/>
                        </a:rPr>
                        <a:t>)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Char char="q"/>
                      </a:pPr>
                      <a:r>
                        <a:rPr lang="en-US" sz="1050" dirty="0" smtClean="0">
                          <a:effectLst/>
                        </a:rPr>
                        <a:t>practice </a:t>
                      </a:r>
                      <a:r>
                        <a:rPr lang="en-US" sz="1050" dirty="0">
                          <a:effectLst/>
                        </a:rPr>
                        <a:t>workflow processing in SAMS </a:t>
                      </a:r>
                      <a:r>
                        <a:rPr lang="en-US" sz="1050" dirty="0" smtClean="0">
                          <a:effectLst/>
                        </a:rPr>
                        <a:t>(</a:t>
                      </a:r>
                      <a:r>
                        <a:rPr lang="en-US" sz="1050" i="1" dirty="0" smtClean="0">
                          <a:effectLst/>
                        </a:rPr>
                        <a:t>field test environment</a:t>
                      </a:r>
                      <a:r>
                        <a:rPr lang="en-US" sz="1050" dirty="0" smtClean="0">
                          <a:effectLst/>
                        </a:rPr>
                        <a:t>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</a:tr>
              <a:tr h="6590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Tue Jun-24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Weekly Webinar (first)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 smtClean="0">
                          <a:effectLst/>
                        </a:rPr>
                        <a:t>Ongoing </a:t>
                      </a:r>
                      <a:r>
                        <a:rPr lang="en-US" sz="1050" b="1" dirty="0">
                          <a:effectLst/>
                        </a:rPr>
                        <a:t>Support webinar for any &amp; all users</a:t>
                      </a:r>
                      <a:r>
                        <a:rPr lang="en-US" sz="1050" dirty="0">
                          <a:effectLst/>
                        </a:rPr>
                        <a:t>. </a:t>
                      </a:r>
                      <a:r>
                        <a:rPr lang="en-US" sz="1050" dirty="0" smtClean="0">
                          <a:effectLst/>
                        </a:rPr>
                        <a:t>AGD </a:t>
                      </a:r>
                      <a:r>
                        <a:rPr lang="en-US" sz="1050" dirty="0">
                          <a:effectLst/>
                        </a:rPr>
                        <a:t>Point-people </a:t>
                      </a:r>
                      <a:r>
                        <a:rPr lang="en-US" sz="1050" dirty="0" smtClean="0">
                          <a:effectLst/>
                        </a:rPr>
                        <a:t>(or an</a:t>
                      </a:r>
                      <a:r>
                        <a:rPr lang="en-US" sz="1050" baseline="0" dirty="0" smtClean="0">
                          <a:effectLst/>
                        </a:rPr>
                        <a:t> alternate) </a:t>
                      </a:r>
                      <a:r>
                        <a:rPr lang="en-US" sz="1050" dirty="0" smtClean="0">
                          <a:effectLst/>
                        </a:rPr>
                        <a:t>are </a:t>
                      </a:r>
                      <a:r>
                        <a:rPr lang="en-US" sz="1050" dirty="0">
                          <a:effectLst/>
                        </a:rPr>
                        <a:t>expected to attend. Project Team will continue weekly webinars as needed. </a:t>
                      </a:r>
                      <a:r>
                        <a:rPr lang="en-US" sz="1050" b="1" dirty="0" smtClean="0">
                          <a:effectLst/>
                        </a:rPr>
                        <a:t>Specific </a:t>
                      </a:r>
                      <a:r>
                        <a:rPr lang="en-US" sz="1050" b="1" dirty="0">
                          <a:effectLst/>
                        </a:rPr>
                        <a:t>schedule TBD</a:t>
                      </a:r>
                      <a:r>
                        <a:rPr lang="en-US" sz="105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</a:tr>
              <a:tr h="3158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Mon Jun-30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Go-Live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End Practice Period.  All User Accounts set to production environment. All determinations via SAMS.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3025" marR="73025" marT="27305" marB="27305" anchor="ctr"/>
                </a:tc>
              </a:tr>
            </a:tbl>
          </a:graphicData>
        </a:graphic>
      </p:graphicFrame>
      <p:pic>
        <p:nvPicPr>
          <p:cNvPr id="1031" name="Picture 7" descr="https://encrypted-tbn2.gstatic.com/images?q=tbn:ANd9GcSMoZijdImXxenedFI4W__kWFVrCbDd_AUiiZH6Se0i47Fbe6INiBAFX8Hi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12395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s://encrypted-tbn1.gstatic.com/images?q=tbn:ANd9GcQd0l7ifLB379yAxKnOf8RTRFTWk0zVUKgZv7fAXE7c587_kEEyt_DEGQgE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3835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7" descr="https://encrypted-tbn2.gstatic.com/images?q=tbn:ANd9GcSMoZijdImXxenedFI4W__kWFVrCbDd_AUiiZH6Se0i47Fbe6INiBAFX8Hi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81915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9" descr="https://encrypted-tbn1.gstatic.com/images?q=tbn:ANd9GcQd0l7ifLB379yAxKnOf8RTRFTWk0zVUKgZv7fAXE7c587_kEEyt_DEGQgE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5275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9" descr="https://encrypted-tbn1.gstatic.com/images?q=tbn:ANd9GcQd0l7ifLB379yAxKnOf8RTRFTWk0zVUKgZv7fAXE7c587_kEEyt_DEGQgE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8615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9" descr="https://encrypted-tbn1.gstatic.com/images?q=tbn:ANd9GcQd0l7ifLB379yAxKnOf8RTRFTWk0zVUKgZv7fAXE7c587_kEEyt_DEGQgE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24815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9" descr="https://encrypted-tbn1.gstatic.com/images?q=tbn:ANd9GcQd0l7ifLB379yAxKnOf8RTRFTWk0zVUKgZv7fAXE7c587_kEEyt_DEGQgE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78155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14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Pilot first, followed by statewide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Like all pilots:</a:t>
            </a:r>
          </a:p>
          <a:p>
            <a:endParaRPr lang="en-US" dirty="0" smtClean="0"/>
          </a:p>
          <a:p>
            <a:r>
              <a:rPr lang="en-US" dirty="0" smtClean="0"/>
              <a:t>Goal: Smooth out any rough edges </a:t>
            </a:r>
          </a:p>
          <a:p>
            <a:pPr lvl="1"/>
            <a:r>
              <a:rPr lang="en-US" dirty="0" smtClean="0"/>
              <a:t>End-to-end processing with small group before going into wide release</a:t>
            </a:r>
          </a:p>
          <a:p>
            <a:r>
              <a:rPr lang="en-US" dirty="0" smtClean="0"/>
              <a:t>Mission: Identify &amp; correct issues </a:t>
            </a:r>
          </a:p>
          <a:p>
            <a:pPr lvl="1"/>
            <a:r>
              <a:rPr lang="en-US" dirty="0" smtClean="0"/>
              <a:t>… of process, protocol, support, documentation, training, communication, toolset, security, etc.</a:t>
            </a:r>
          </a:p>
          <a:p>
            <a:r>
              <a:rPr lang="en-US" dirty="0" smtClean="0"/>
              <a:t>Method: Iterative</a:t>
            </a:r>
          </a:p>
          <a:p>
            <a:pPr lvl="1"/>
            <a:r>
              <a:rPr lang="en-US" dirty="0" smtClean="0"/>
              <a:t>The 1st </a:t>
            </a:r>
            <a:r>
              <a:rPr lang="en-US" dirty="0"/>
              <a:t>release is Project Team’s </a:t>
            </a:r>
            <a:r>
              <a:rPr lang="en-US" dirty="0" smtClean="0"/>
              <a:t>initial best </a:t>
            </a:r>
            <a:r>
              <a:rPr lang="en-US" dirty="0"/>
              <a:t>guess </a:t>
            </a:r>
            <a:endParaRPr lang="en-US" dirty="0" smtClean="0"/>
          </a:p>
          <a:p>
            <a:pPr lvl="1"/>
            <a:r>
              <a:rPr lang="en-US" dirty="0" smtClean="0"/>
              <a:t>The 2nd &amp; subsequent release(s) need your expert end-user input 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20000"/>
              <a:lumOff val="80000"/>
              <a:alpha val="80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Expectations for participants:</a:t>
            </a:r>
          </a:p>
          <a:p>
            <a:endParaRPr lang="en-US" dirty="0" smtClean="0"/>
          </a:p>
          <a:p>
            <a:r>
              <a:rPr lang="en-US" dirty="0" smtClean="0"/>
              <a:t>Expect change</a:t>
            </a:r>
          </a:p>
          <a:p>
            <a:pPr lvl="1"/>
            <a:r>
              <a:rPr lang="en-US" dirty="0" smtClean="0"/>
              <a:t>See Mission &amp; Method.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Speak up!</a:t>
            </a:r>
          </a:p>
          <a:p>
            <a:pPr lvl="1"/>
            <a:r>
              <a:rPr lang="en-US" dirty="0" smtClean="0"/>
              <a:t>… and speak clearly, to help us understand your issue.</a:t>
            </a:r>
          </a:p>
          <a:p>
            <a:pPr lvl="1"/>
            <a:r>
              <a:rPr lang="en-US" dirty="0" smtClean="0"/>
              <a:t>Communications protocols provide structure for efficient communication</a:t>
            </a:r>
          </a:p>
          <a:p>
            <a:pPr lvl="1"/>
            <a:r>
              <a:rPr lang="en-US" dirty="0" smtClean="0"/>
              <a:t>Pass along info, technique, and up-to-date reference material to your organization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3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Role </a:t>
            </a:r>
            <a:r>
              <a:rPr lang="en-US" dirty="0" smtClean="0"/>
              <a:t>of </a:t>
            </a:r>
            <a:r>
              <a:rPr lang="en-US" dirty="0" smtClean="0"/>
              <a:t>AGD Point-person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Primary </a:t>
            </a:r>
            <a:r>
              <a:rPr lang="en-US" b="1" dirty="0"/>
              <a:t>point-of-contact for all </a:t>
            </a:r>
            <a:r>
              <a:rPr lang="en-US" b="1" dirty="0" smtClean="0"/>
              <a:t>AGD Project &amp; Support </a:t>
            </a:r>
            <a:r>
              <a:rPr lang="en-US" b="1" dirty="0"/>
              <a:t>communications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Liaison </a:t>
            </a:r>
            <a:r>
              <a:rPr lang="en-US" dirty="0"/>
              <a:t>between the AGD Project </a:t>
            </a:r>
            <a:r>
              <a:rPr lang="en-US" dirty="0" smtClean="0"/>
              <a:t>Team &amp; your </a:t>
            </a:r>
            <a:r>
              <a:rPr lang="en-US" dirty="0" smtClean="0"/>
              <a:t>organization (end-users &amp; management). </a:t>
            </a:r>
          </a:p>
          <a:p>
            <a:r>
              <a:rPr lang="en-US" dirty="0" smtClean="0"/>
              <a:t>Disseminate </a:t>
            </a:r>
            <a:r>
              <a:rPr lang="en-US" dirty="0"/>
              <a:t>information to your </a:t>
            </a:r>
            <a:r>
              <a:rPr lang="en-US" dirty="0" smtClean="0"/>
              <a:t>organization's end-users. Seek </a:t>
            </a:r>
            <a:r>
              <a:rPr lang="en-US" dirty="0"/>
              <a:t>clarification from the Project Team whenever necessary.  </a:t>
            </a:r>
            <a:endParaRPr lang="en-US" dirty="0" smtClean="0"/>
          </a:p>
          <a:p>
            <a:r>
              <a:rPr lang="en-US" dirty="0" smtClean="0"/>
              <a:t>Act as </a:t>
            </a:r>
            <a:r>
              <a:rPr lang="en-US" dirty="0" smtClean="0"/>
              <a:t>the </a:t>
            </a:r>
            <a:r>
              <a:rPr lang="en-US" dirty="0"/>
              <a:t>designated voice of </a:t>
            </a:r>
            <a:r>
              <a:rPr lang="en-US" dirty="0" smtClean="0"/>
              <a:t>your organization. Communicate </a:t>
            </a:r>
            <a:r>
              <a:rPr lang="en-US" dirty="0"/>
              <a:t>with </a:t>
            </a:r>
            <a:r>
              <a:rPr lang="en-US" dirty="0" smtClean="0"/>
              <a:t>AGD Project/ Support Teams </a:t>
            </a:r>
            <a:r>
              <a:rPr lang="en-US" dirty="0"/>
              <a:t>via standard </a:t>
            </a:r>
            <a:r>
              <a:rPr lang="en-US" dirty="0" smtClean="0"/>
              <a:t>protocols.</a:t>
            </a:r>
          </a:p>
          <a:p>
            <a:r>
              <a:rPr lang="en-US" dirty="0"/>
              <a:t>I</a:t>
            </a:r>
            <a:r>
              <a:rPr lang="en-US" dirty="0" smtClean="0"/>
              <a:t>dentify </a:t>
            </a:r>
            <a:r>
              <a:rPr lang="en-US" dirty="0"/>
              <a:t>two (2) point-people for continuity during vacations or at other locations</a:t>
            </a:r>
            <a:r>
              <a:rPr lang="en-US" dirty="0" smtClean="0"/>
              <a:t>. Train your alternate.</a:t>
            </a:r>
            <a:endParaRPr lang="en-US" dirty="0"/>
          </a:p>
          <a:p>
            <a:pPr lvl="2"/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User Account </a:t>
            </a:r>
            <a:r>
              <a:rPr lang="en-US" b="1" dirty="0"/>
              <a:t>access administration</a:t>
            </a:r>
            <a:r>
              <a:rPr lang="en-US" dirty="0"/>
              <a:t> </a:t>
            </a:r>
          </a:p>
          <a:p>
            <a:r>
              <a:rPr lang="en-US" dirty="0" smtClean="0"/>
              <a:t>identify </a:t>
            </a:r>
            <a:r>
              <a:rPr lang="en-US" dirty="0"/>
              <a:t>colleagues </a:t>
            </a:r>
            <a:r>
              <a:rPr lang="en-US" dirty="0" smtClean="0"/>
              <a:t>who </a:t>
            </a:r>
            <a:r>
              <a:rPr lang="en-US" dirty="0" smtClean="0"/>
              <a:t>should </a:t>
            </a:r>
            <a:r>
              <a:rPr lang="en-US" dirty="0"/>
              <a:t>be SAMS </a:t>
            </a:r>
            <a:r>
              <a:rPr lang="en-US" dirty="0" smtClean="0"/>
              <a:t>users. </a:t>
            </a:r>
            <a:r>
              <a:rPr lang="en-US" dirty="0" smtClean="0"/>
              <a:t>Communicate required information </a:t>
            </a:r>
            <a:r>
              <a:rPr lang="en-US" dirty="0"/>
              <a:t>to </a:t>
            </a:r>
            <a:r>
              <a:rPr lang="en-US" dirty="0" smtClean="0"/>
              <a:t>AGD Project/Support Team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Ensure </a:t>
            </a:r>
            <a:r>
              <a:rPr lang="en-US" dirty="0"/>
              <a:t>that end-users </a:t>
            </a:r>
            <a:r>
              <a:rPr lang="en-US" dirty="0" smtClean="0"/>
              <a:t>can self-manage password </a:t>
            </a:r>
            <a:r>
              <a:rPr lang="en-US" dirty="0"/>
              <a:t>resets </a:t>
            </a:r>
            <a:r>
              <a:rPr lang="en-US" dirty="0" smtClean="0"/>
              <a:t>using security questions/answers on file. </a:t>
            </a:r>
          </a:p>
          <a:p>
            <a:r>
              <a:rPr lang="en-US" dirty="0" smtClean="0"/>
              <a:t>Ensure </a:t>
            </a:r>
            <a:r>
              <a:rPr lang="en-US" dirty="0" smtClean="0"/>
              <a:t>that </a:t>
            </a:r>
            <a:r>
              <a:rPr lang="en-US" dirty="0"/>
              <a:t>User Accounts are terminated </a:t>
            </a:r>
            <a:r>
              <a:rPr lang="en-US" dirty="0" smtClean="0"/>
              <a:t>as needed; other </a:t>
            </a:r>
            <a:r>
              <a:rPr lang="en-US" dirty="0"/>
              <a:t>aspects of maintaining </a:t>
            </a:r>
            <a:r>
              <a:rPr lang="en-US" dirty="0" smtClean="0"/>
              <a:t>your organization's Administrative </a:t>
            </a:r>
            <a:r>
              <a:rPr lang="en-US" dirty="0"/>
              <a:t>Security to Protected Health Information.</a:t>
            </a:r>
          </a:p>
          <a:p>
            <a:pPr lvl="2"/>
            <a:endParaRPr lang="en-US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/>
              <a:t>End-user training</a:t>
            </a:r>
          </a:p>
          <a:p>
            <a:r>
              <a:rPr lang="en-US" dirty="0"/>
              <a:t>within your organization, </a:t>
            </a:r>
            <a:r>
              <a:rPr lang="en-US" dirty="0" smtClean="0"/>
              <a:t>ensure that all end-users can function accurately &amp; efficiently, according to up-to-date business rules.  Use training </a:t>
            </a:r>
            <a:r>
              <a:rPr lang="en-US" dirty="0"/>
              <a:t>materials made available by the </a:t>
            </a:r>
            <a:r>
              <a:rPr lang="en-US" dirty="0" smtClean="0"/>
              <a:t>AGD Project </a:t>
            </a:r>
            <a:r>
              <a:rPr lang="en-US" dirty="0"/>
              <a:t>Team.  </a:t>
            </a:r>
          </a:p>
          <a:p>
            <a:r>
              <a:rPr lang="en-US" dirty="0" smtClean="0"/>
              <a:t>Raise </a:t>
            </a:r>
            <a:r>
              <a:rPr lang="en-US" dirty="0"/>
              <a:t>issues and identify gaps or improvements in training </a:t>
            </a:r>
            <a:r>
              <a:rPr lang="en-US" dirty="0" smtClean="0"/>
              <a:t>or other materials</a:t>
            </a:r>
            <a:r>
              <a:rPr lang="en-US" dirty="0"/>
              <a:t>. </a:t>
            </a:r>
            <a:r>
              <a:rPr lang="en-US" dirty="0" smtClean="0"/>
              <a:t>With </a:t>
            </a:r>
            <a:r>
              <a:rPr lang="en-US" dirty="0"/>
              <a:t>your help, </a:t>
            </a:r>
            <a:r>
              <a:rPr lang="en-US" dirty="0" smtClean="0"/>
              <a:t>AGD documentation </a:t>
            </a:r>
            <a:r>
              <a:rPr lang="en-US" dirty="0"/>
              <a:t>&amp; </a:t>
            </a:r>
            <a:r>
              <a:rPr lang="en-US" dirty="0" smtClean="0"/>
              <a:t>materials </a:t>
            </a:r>
            <a:r>
              <a:rPr lang="en-US" dirty="0"/>
              <a:t>will be effective, clear and usable.  </a:t>
            </a:r>
          </a:p>
          <a:p>
            <a:pPr lvl="2"/>
            <a:endParaRPr lang="en-US" b="1" dirty="0"/>
          </a:p>
          <a:p>
            <a:pPr marL="0" indent="0">
              <a:buNone/>
            </a:pPr>
            <a:r>
              <a:rPr lang="en-US" b="1" dirty="0"/>
              <a:t>Point-people are the first line of user support </a:t>
            </a:r>
          </a:p>
          <a:p>
            <a:r>
              <a:rPr lang="en-US" dirty="0" smtClean="0"/>
              <a:t>Help </a:t>
            </a:r>
            <a:r>
              <a:rPr lang="en-US" dirty="0"/>
              <a:t>end-users resolve </a:t>
            </a:r>
            <a:r>
              <a:rPr lang="en-US" dirty="0" smtClean="0"/>
              <a:t>User Account issues</a:t>
            </a:r>
            <a:r>
              <a:rPr lang="en-US" dirty="0"/>
              <a:t>; perform basic troubleshooting; and incidental training to enable successful use of SAMS.  </a:t>
            </a:r>
          </a:p>
          <a:p>
            <a:r>
              <a:rPr lang="en-US" dirty="0"/>
              <a:t>If a </a:t>
            </a:r>
            <a:r>
              <a:rPr lang="en-US" dirty="0" smtClean="0"/>
              <a:t>technical or administrative </a:t>
            </a:r>
            <a:r>
              <a:rPr lang="en-US" dirty="0"/>
              <a:t>issue </a:t>
            </a:r>
            <a:r>
              <a:rPr lang="en-US" dirty="0" smtClean="0"/>
              <a:t>emerges</a:t>
            </a:r>
            <a:r>
              <a:rPr lang="en-US" dirty="0"/>
              <a:t>, the Point-person gathers details and </a:t>
            </a:r>
            <a:r>
              <a:rPr lang="en-US" dirty="0" smtClean="0"/>
              <a:t>communicates, in place of the end-user, directly with </a:t>
            </a:r>
            <a:r>
              <a:rPr lang="en-US" dirty="0"/>
              <a:t>support staff at </a:t>
            </a:r>
            <a:r>
              <a:rPr lang="en-US" dirty="0" smtClean="0"/>
              <a:t>ELD/OLTSS.</a:t>
            </a:r>
            <a:endParaRPr lang="en-US" dirty="0"/>
          </a:p>
          <a:p>
            <a:pPr lvl="2"/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Point-person’s function continues </a:t>
            </a:r>
            <a:r>
              <a:rPr lang="en-US" b="1" dirty="0"/>
              <a:t>after implementation ends</a:t>
            </a:r>
            <a:r>
              <a:rPr lang="en-US" dirty="0"/>
              <a:t> </a:t>
            </a:r>
          </a:p>
          <a:p>
            <a:r>
              <a:rPr lang="en-US" dirty="0" smtClean="0"/>
              <a:t>… and </a:t>
            </a:r>
            <a:r>
              <a:rPr lang="en-US" dirty="0"/>
              <a:t>operations become routine. Personnel may change after use becomes familiar.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30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Communication &amp;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90550"/>
            <a:ext cx="4038600" cy="4191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700" dirty="0" smtClean="0"/>
              <a:t>Email </a:t>
            </a:r>
            <a:r>
              <a:rPr lang="en-US" sz="1700" dirty="0" smtClean="0"/>
              <a:t>is required</a:t>
            </a:r>
          </a:p>
          <a:p>
            <a:r>
              <a:rPr lang="en-US" sz="1600" dirty="0" smtClean="0"/>
              <a:t>Decentralized project team</a:t>
            </a:r>
            <a:endParaRPr lang="en-US" sz="16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pPr marL="0" indent="0">
              <a:buNone/>
            </a:pPr>
            <a:r>
              <a:rPr lang="en-US" sz="1700" dirty="0" smtClean="0"/>
              <a:t>Please do not initiate an I</a:t>
            </a:r>
            <a:r>
              <a:rPr lang="en-US" sz="1700" dirty="0" smtClean="0"/>
              <a:t>ssue </a:t>
            </a:r>
            <a:r>
              <a:rPr lang="en-US" sz="1700" dirty="0"/>
              <a:t>R</a:t>
            </a:r>
            <a:r>
              <a:rPr lang="en-US" sz="1700" dirty="0" smtClean="0"/>
              <a:t>eport </a:t>
            </a:r>
            <a:r>
              <a:rPr lang="en-US" sz="1700" dirty="0" smtClean="0"/>
              <a:t>by </a:t>
            </a:r>
            <a:r>
              <a:rPr lang="en-US" sz="1700" dirty="0" smtClean="0"/>
              <a:t>voice-mail </a:t>
            </a:r>
            <a:r>
              <a:rPr lang="en-US" sz="1700" dirty="0" smtClean="0"/>
              <a:t>/ phone.</a:t>
            </a:r>
          </a:p>
          <a:p>
            <a:r>
              <a:rPr lang="en-US" sz="1600" dirty="0" smtClean="0"/>
              <a:t>Send follow-up </a:t>
            </a:r>
            <a:r>
              <a:rPr lang="en-US" sz="1600" dirty="0"/>
              <a:t>email </a:t>
            </a:r>
            <a:r>
              <a:rPr lang="en-US" sz="1600" dirty="0" smtClean="0"/>
              <a:t>with issue statement, expected system behavior, and/or screenshots </a:t>
            </a:r>
          </a:p>
          <a:p>
            <a:pPr lvl="1"/>
            <a:endParaRPr lang="en-US" sz="1200" dirty="0" smtClean="0"/>
          </a:p>
          <a:p>
            <a:pPr lvl="1"/>
            <a:endParaRPr lang="en-US" sz="1200" dirty="0"/>
          </a:p>
          <a:p>
            <a:pPr marL="0" indent="0">
              <a:buNone/>
            </a:pPr>
            <a:r>
              <a:rPr lang="en-US" sz="1700" dirty="0"/>
              <a:t>All email </a:t>
            </a:r>
            <a:endParaRPr lang="en-US" sz="1700" dirty="0" smtClean="0"/>
          </a:p>
          <a:p>
            <a:r>
              <a:rPr lang="en-US" sz="1600" dirty="0" smtClean="0"/>
              <a:t>To:  </a:t>
            </a:r>
            <a:r>
              <a:rPr lang="en-US" sz="1600" dirty="0" smtClean="0">
                <a:hlinkClick r:id="rId2"/>
              </a:rPr>
              <a:t>AGD.Support@state.ma.us</a:t>
            </a:r>
            <a:endParaRPr lang="en-US" sz="1600" dirty="0" smtClean="0"/>
          </a:p>
          <a:p>
            <a:r>
              <a:rPr lang="en-US" sz="1600" dirty="0" smtClean="0"/>
              <a:t>CC: individuals if desired</a:t>
            </a:r>
            <a:endParaRPr lang="en-US" sz="1600" dirty="0"/>
          </a:p>
          <a:p>
            <a:r>
              <a:rPr lang="en-US" sz="1600" dirty="0" smtClean="0"/>
              <a:t>Subject:  </a:t>
            </a:r>
            <a:r>
              <a:rPr lang="en-US" sz="1600" b="1" dirty="0"/>
              <a:t>AGD - &lt;</a:t>
            </a:r>
            <a:r>
              <a:rPr lang="en-US" sz="1600" b="1" dirty="0" err="1"/>
              <a:t>your_org</a:t>
            </a:r>
            <a:r>
              <a:rPr lang="en-US" sz="1600" b="1" dirty="0"/>
              <a:t>&gt; </a:t>
            </a:r>
            <a:r>
              <a:rPr lang="en-US" sz="1600" b="1" dirty="0" smtClean="0"/>
              <a:t>- 5-7 word headline </a:t>
            </a:r>
            <a:endParaRPr lang="en-US" sz="1600" b="1" dirty="0"/>
          </a:p>
          <a:p>
            <a:r>
              <a:rPr lang="en-US" sz="1600" dirty="0" smtClean="0"/>
              <a:t>Specifics:  username, etc.</a:t>
            </a:r>
            <a:endParaRPr lang="en-US" sz="16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22" b="2824"/>
          <a:stretch/>
        </p:blipFill>
        <p:spPr bwMode="auto">
          <a:xfrm>
            <a:off x="4343400" y="1885950"/>
            <a:ext cx="3504418" cy="30480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61950"/>
            <a:ext cx="4191000" cy="1600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700" dirty="0" smtClean="0"/>
              <a:t>Coastline: </a:t>
            </a:r>
          </a:p>
          <a:p>
            <a:r>
              <a:rPr lang="en-US" sz="1600" dirty="0" smtClean="0"/>
              <a:t>consumer-specific clinical issues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700" dirty="0" smtClean="0"/>
              <a:t>AGD Support: </a:t>
            </a:r>
          </a:p>
          <a:p>
            <a:r>
              <a:rPr lang="en-US" sz="1600" dirty="0" smtClean="0"/>
              <a:t>Everything else</a:t>
            </a:r>
          </a:p>
          <a:p>
            <a:r>
              <a:rPr lang="en-US" sz="1600" dirty="0" smtClean="0"/>
              <a:t>Application, User Accounts, configuration, workflow, usage, training, system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1433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85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Greetings &amp; Introductions</a:t>
            </a:r>
          </a:p>
          <a:p>
            <a:r>
              <a:rPr lang="en-US" dirty="0" smtClean="0"/>
              <a:t>About AGD</a:t>
            </a:r>
          </a:p>
          <a:p>
            <a:r>
              <a:rPr lang="en-US" dirty="0" smtClean="0"/>
              <a:t>Current/ Future Process</a:t>
            </a:r>
            <a:endParaRPr lang="en-US" dirty="0" smtClean="0"/>
          </a:p>
          <a:p>
            <a:r>
              <a:rPr lang="en-US" dirty="0" smtClean="0"/>
              <a:t>AGD is part of SIMS</a:t>
            </a:r>
            <a:endParaRPr lang="en-US" dirty="0" smtClean="0"/>
          </a:p>
          <a:p>
            <a:r>
              <a:rPr lang="en-US" dirty="0" smtClean="0"/>
              <a:t>SAMS 101</a:t>
            </a:r>
            <a:endParaRPr lang="en-US" dirty="0"/>
          </a:p>
          <a:p>
            <a:r>
              <a:rPr lang="en-US" dirty="0"/>
              <a:t>Process Overview</a:t>
            </a:r>
            <a:endParaRPr lang="en-US" dirty="0" smtClean="0"/>
          </a:p>
          <a:p>
            <a:r>
              <a:rPr lang="en-US" dirty="0" smtClean="0"/>
              <a:t>Process </a:t>
            </a:r>
            <a:r>
              <a:rPr lang="en-US" dirty="0" smtClean="0"/>
              <a:t>Demo</a:t>
            </a:r>
            <a:endParaRPr lang="en-US" dirty="0" smtClean="0"/>
          </a:p>
          <a:p>
            <a:r>
              <a:rPr lang="en-US" dirty="0"/>
              <a:t>Pilot Timeline &amp; </a:t>
            </a:r>
            <a:r>
              <a:rPr lang="en-US" dirty="0" smtClean="0"/>
              <a:t>Upcoming</a:t>
            </a:r>
          </a:p>
          <a:p>
            <a:r>
              <a:rPr lang="en-US" dirty="0" smtClean="0"/>
              <a:t>Expectations &amp; Point-person Role</a:t>
            </a:r>
            <a:endParaRPr lang="en-US" dirty="0"/>
          </a:p>
          <a:p>
            <a:r>
              <a:rPr lang="en-US" dirty="0" smtClean="0"/>
              <a:t>Communications &amp; Support </a:t>
            </a:r>
          </a:p>
          <a:p>
            <a:r>
              <a:rPr lang="en-US" dirty="0" smtClean="0"/>
              <a:t>Q&amp;A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93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2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Pilot Participants &amp; Project Team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4651804"/>
              </p:ext>
            </p:extLst>
          </p:nvPr>
        </p:nvGraphicFramePr>
        <p:xfrm>
          <a:off x="3657600" y="819150"/>
          <a:ext cx="5160454" cy="3255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2146560"/>
                <a:gridCol w="1489894"/>
              </a:tblGrid>
              <a:tr h="399691">
                <a:tc gridSpan="3">
                  <a:txBody>
                    <a:bodyPr/>
                    <a:lstStyle/>
                    <a:p>
                      <a:r>
                        <a:rPr lang="en-US" dirty="0" smtClean="0"/>
                        <a:t>EOEA / OLTSS</a:t>
                      </a:r>
                      <a:endParaRPr lang="en-US" dirty="0"/>
                    </a:p>
                  </a:txBody>
                  <a:tcPr marT="91440" marB="9144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7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Jim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Ospenson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SIMS Business Analyst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Project Manager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437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Andy Grigorov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SIMS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Business Analyst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Project Manager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437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Pam Gardner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GAFC Program Manager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Project Manager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437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Mary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Ellen Coyne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Assistant Clinical Manager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437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Allison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Ananis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AFC Program Coordinator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4377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Danielle McKnight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ADH/Day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Hab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Program Manager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240983"/>
              </p:ext>
            </p:extLst>
          </p:nvPr>
        </p:nvGraphicFramePr>
        <p:xfrm>
          <a:off x="304800" y="895350"/>
          <a:ext cx="3048000" cy="3508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</a:tblGrid>
              <a:tr h="3383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Pilot Organizations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5715" marB="0" anchor="ctr"/>
                </a:tc>
              </a:tr>
              <a:tr h="313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 smtClean="0">
                          <a:effectLst/>
                        </a:rPr>
                        <a:t>HEARTH, Inc.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313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Peabody Resident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313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Greater Lynn Senior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313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Longevity Care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313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Caregiver Homes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313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Greater Springfield Senior Services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313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All Care Home Care GAFC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  <a:tr h="31332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Beacon AFC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T="91440" marB="9144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0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About AGD Streamline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“AGD”?</a:t>
            </a:r>
          </a:p>
          <a:p>
            <a:r>
              <a:rPr lang="en-US" dirty="0" smtClean="0"/>
              <a:t>Stands for </a:t>
            </a:r>
            <a:r>
              <a:rPr lang="en-US" b="1" dirty="0" smtClean="0"/>
              <a:t>A</a:t>
            </a:r>
            <a:r>
              <a:rPr lang="en-US" dirty="0" smtClean="0"/>
              <a:t>FC &amp; </a:t>
            </a:r>
            <a:r>
              <a:rPr lang="en-US" b="1" dirty="0" smtClean="0"/>
              <a:t>G</a:t>
            </a:r>
            <a:r>
              <a:rPr lang="en-US" dirty="0" smtClean="0"/>
              <a:t>AFC </a:t>
            </a:r>
            <a:r>
              <a:rPr lang="en-US" b="1" dirty="0" smtClean="0"/>
              <a:t>D</a:t>
            </a:r>
            <a:r>
              <a:rPr lang="en-US" dirty="0" smtClean="0"/>
              <a:t>eterminations</a:t>
            </a:r>
          </a:p>
          <a:p>
            <a:r>
              <a:rPr lang="en-US" dirty="0" smtClean="0"/>
              <a:t>Renamed so that AFC is not buried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Project Objective</a:t>
            </a:r>
            <a:r>
              <a:rPr lang="en-US" dirty="0" smtClean="0"/>
              <a:t>:  </a:t>
            </a:r>
          </a:p>
          <a:p>
            <a:r>
              <a:rPr lang="en-US" dirty="0" smtClean="0"/>
              <a:t>Reduce time-to-determine for all providers</a:t>
            </a:r>
          </a:p>
          <a:p>
            <a:pPr lvl="1"/>
            <a:r>
              <a:rPr lang="en-US" dirty="0" smtClean="0"/>
              <a:t>Last year’s survey showed 20 + days from submission to notification (averaged across all providers)</a:t>
            </a:r>
          </a:p>
          <a:p>
            <a:r>
              <a:rPr lang="en-US" dirty="0" smtClean="0"/>
              <a:t>Project goal: 5 days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5" r="822" b="38915"/>
          <a:stretch/>
        </p:blipFill>
        <p:spPr bwMode="auto">
          <a:xfrm>
            <a:off x="228600" y="3028950"/>
            <a:ext cx="4375150" cy="176733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666750"/>
            <a:ext cx="4191000" cy="3962400"/>
          </a:xfrm>
          <a:solidFill>
            <a:srgbClr val="FFFFFF">
              <a:alpha val="74902"/>
            </a:srgbClr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AGD is funded by </a:t>
            </a:r>
            <a:r>
              <a:rPr lang="en-US" b="1" dirty="0" smtClean="0"/>
              <a:t>CMMI State Innovation Model Grant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Model Testing Award to Massachusetts EHS in Feb 2013</a:t>
            </a:r>
          </a:p>
          <a:p>
            <a:endParaRPr lang="en-US" dirty="0" smtClean="0"/>
          </a:p>
          <a:p>
            <a:r>
              <a:rPr lang="en-US" dirty="0" smtClean="0"/>
              <a:t>Other agencies: MassHealth, DPH, DMH, CHIA, GIC, Elder Affairs</a:t>
            </a:r>
          </a:p>
          <a:p>
            <a:endParaRPr lang="en-US" dirty="0" smtClean="0"/>
          </a:p>
          <a:p>
            <a:r>
              <a:rPr lang="en-US" dirty="0" smtClean="0"/>
              <a:t>AGD is 1 of 4 ELD projects</a:t>
            </a:r>
          </a:p>
          <a:p>
            <a:endParaRPr lang="en-US" dirty="0" smtClean="0"/>
          </a:p>
          <a:p>
            <a:r>
              <a:rPr lang="en-US" dirty="0" smtClean="0"/>
              <a:t>For more info</a:t>
            </a:r>
            <a:endParaRPr lang="en-US" dirty="0"/>
          </a:p>
          <a:p>
            <a:pPr lvl="1"/>
            <a:endParaRPr lang="en-US" dirty="0" smtClean="0">
              <a:hlinkClick r:id="rId3"/>
            </a:endParaRPr>
          </a:p>
          <a:p>
            <a:pPr lvl="2"/>
            <a:r>
              <a:rPr lang="en-US" dirty="0" smtClean="0">
                <a:hlinkClick r:id="rId3"/>
              </a:rPr>
              <a:t>http</a:t>
            </a:r>
            <a:r>
              <a:rPr lang="en-US" dirty="0">
                <a:hlinkClick r:id="rId3"/>
              </a:rPr>
              <a:t>://</a:t>
            </a:r>
            <a:r>
              <a:rPr lang="en-US" dirty="0" smtClean="0">
                <a:hlinkClick r:id="rId3"/>
              </a:rPr>
              <a:t>innovation.cms.gov/initiatives/state-innovations</a:t>
            </a: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  <a:p>
            <a:pPr lvl="1"/>
            <a:endParaRPr lang="en-US" dirty="0" smtClean="0">
              <a:hlinkClick r:id="rId4"/>
            </a:endParaRPr>
          </a:p>
          <a:p>
            <a:pPr lvl="2"/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www.mass.gov/eohhs/gov/commissions-and-initiatives/state-innovation-model-grant.html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61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Current-state: </a:t>
            </a:r>
            <a:r>
              <a:rPr lang="en-US" dirty="0" smtClean="0"/>
              <a:t>2-tiered system for </a:t>
            </a:r>
            <a:r>
              <a:rPr lang="en-US" dirty="0" smtClean="0"/>
              <a:t>AFC &amp; GAFC Determinations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90550"/>
            <a:ext cx="4343400" cy="4267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300" b="1" dirty="0" smtClean="0"/>
              <a:t>Provider orgs: new to SIMS (not ASAPs)</a:t>
            </a:r>
            <a:endParaRPr lang="en-US" sz="2300" b="1" dirty="0"/>
          </a:p>
          <a:p>
            <a:pPr lvl="1"/>
            <a:endParaRPr lang="en-US" sz="1900" dirty="0"/>
          </a:p>
          <a:p>
            <a:r>
              <a:rPr lang="en-US" sz="2300" dirty="0"/>
              <a:t>Record clinical information </a:t>
            </a:r>
            <a:r>
              <a:rPr lang="en-US" sz="2300" dirty="0" smtClean="0"/>
              <a:t>on paper</a:t>
            </a:r>
            <a:endParaRPr lang="en-US" sz="2300" dirty="0"/>
          </a:p>
          <a:p>
            <a:pPr lvl="1"/>
            <a:r>
              <a:rPr lang="en-US" sz="1900" dirty="0" smtClean="0"/>
              <a:t>Using 7 </a:t>
            </a:r>
            <a:r>
              <a:rPr lang="en-US" sz="1900" dirty="0"/>
              <a:t>page </a:t>
            </a:r>
            <a:r>
              <a:rPr lang="en-US" sz="1900" dirty="0" smtClean="0"/>
              <a:t>MDS-HC “checkerboard</a:t>
            </a:r>
            <a:r>
              <a:rPr lang="en-US" sz="1900" dirty="0"/>
              <a:t>” form</a:t>
            </a:r>
          </a:p>
          <a:p>
            <a:pPr lvl="1"/>
            <a:endParaRPr lang="en-US" sz="1900" dirty="0"/>
          </a:p>
          <a:p>
            <a:r>
              <a:rPr lang="en-US" sz="2300" dirty="0"/>
              <a:t>Mail application materials  to Coastline</a:t>
            </a:r>
          </a:p>
          <a:p>
            <a:pPr lvl="1"/>
            <a:r>
              <a:rPr lang="en-US" sz="1900" dirty="0" smtClean="0"/>
              <a:t>MDS-HC (checkerboard) </a:t>
            </a:r>
            <a:endParaRPr lang="en-US" sz="1900" dirty="0"/>
          </a:p>
          <a:p>
            <a:pPr lvl="1"/>
            <a:r>
              <a:rPr lang="en-US" sz="1900" dirty="0"/>
              <a:t>Request for Services</a:t>
            </a:r>
          </a:p>
          <a:p>
            <a:pPr lvl="1"/>
            <a:r>
              <a:rPr lang="en-US" sz="1900" dirty="0"/>
              <a:t>Physician Summary Form</a:t>
            </a:r>
          </a:p>
          <a:p>
            <a:pPr lvl="1"/>
            <a:r>
              <a:rPr lang="en-US" sz="1900" i="1" dirty="0"/>
              <a:t>AFC Cover Letter</a:t>
            </a:r>
          </a:p>
          <a:p>
            <a:pPr lvl="1"/>
            <a:endParaRPr lang="en-US" sz="1900" dirty="0"/>
          </a:p>
          <a:p>
            <a:r>
              <a:rPr lang="en-US" sz="2300" dirty="0"/>
              <a:t>Q&amp;A via phone, replacement materials by snail-mail</a:t>
            </a:r>
          </a:p>
          <a:p>
            <a:endParaRPr lang="en-US" sz="2300" dirty="0"/>
          </a:p>
          <a:p>
            <a:r>
              <a:rPr lang="en-US" sz="2300" dirty="0" smtClean="0"/>
              <a:t>Notification by snail-mail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90550"/>
            <a:ext cx="4419600" cy="4267200"/>
          </a:xfrm>
          <a:solidFill>
            <a:schemeClr val="accent2">
              <a:lumMod val="20000"/>
              <a:lumOff val="80000"/>
              <a:alpha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300" b="1" dirty="0" smtClean="0"/>
              <a:t>Provider orgs:  existing SIMS users (ASAPs)</a:t>
            </a:r>
            <a:endParaRPr lang="en-US" sz="2300" b="1" dirty="0"/>
          </a:p>
          <a:p>
            <a:endParaRPr lang="en-US" sz="2000" dirty="0"/>
          </a:p>
          <a:p>
            <a:r>
              <a:rPr lang="en-US" sz="2200" dirty="0"/>
              <a:t>ASAP locates </a:t>
            </a:r>
            <a:r>
              <a:rPr lang="en-US" sz="2200" dirty="0" smtClean="0"/>
              <a:t>existing </a:t>
            </a:r>
            <a:r>
              <a:rPr lang="en-US" sz="2200" dirty="0" smtClean="0"/>
              <a:t>(or creates new) </a:t>
            </a:r>
            <a:r>
              <a:rPr lang="en-US" sz="2200" dirty="0"/>
              <a:t>SIMS consumer record</a:t>
            </a:r>
          </a:p>
          <a:p>
            <a:pPr lvl="1"/>
            <a:endParaRPr lang="en-US" sz="1800" dirty="0"/>
          </a:p>
          <a:p>
            <a:r>
              <a:rPr lang="en-US" sz="2200" dirty="0" smtClean="0"/>
              <a:t>Clinical data:  </a:t>
            </a:r>
          </a:p>
          <a:p>
            <a:pPr lvl="1"/>
            <a:r>
              <a:rPr lang="en-US" sz="1800" dirty="0" smtClean="0"/>
              <a:t>applicant’s </a:t>
            </a:r>
            <a:r>
              <a:rPr lang="en-US" sz="1800" dirty="0"/>
              <a:t>MDS-HC data </a:t>
            </a:r>
            <a:r>
              <a:rPr lang="en-US" sz="1800" dirty="0" smtClean="0"/>
              <a:t>is loaded into a </a:t>
            </a:r>
            <a:br>
              <a:rPr lang="en-US" sz="1800" dirty="0" smtClean="0"/>
            </a:br>
            <a:r>
              <a:rPr lang="en-US" sz="1800" dirty="0" smtClean="0"/>
              <a:t>SIMS </a:t>
            </a:r>
            <a:r>
              <a:rPr lang="en-US" sz="1800" dirty="0"/>
              <a:t>CDS-2-RN assessment</a:t>
            </a:r>
          </a:p>
          <a:p>
            <a:pPr lvl="1"/>
            <a:endParaRPr lang="en-US" sz="1800" dirty="0"/>
          </a:p>
          <a:p>
            <a:r>
              <a:rPr lang="en-US" sz="2200" dirty="0"/>
              <a:t>Mail additional materials: </a:t>
            </a:r>
          </a:p>
          <a:p>
            <a:pPr lvl="1"/>
            <a:r>
              <a:rPr lang="en-US" dirty="0"/>
              <a:t>Request for Services, Physician Summary Form, AFC Cover Letter</a:t>
            </a:r>
          </a:p>
          <a:p>
            <a:pPr lvl="2"/>
            <a:endParaRPr lang="en-US" dirty="0"/>
          </a:p>
          <a:p>
            <a:r>
              <a:rPr lang="en-US" sz="2200" dirty="0" smtClean="0"/>
              <a:t>Q&amp;A within SAMS using Activity/Referral.  Updates to MDS-HC, if necessary, within SIMS.</a:t>
            </a:r>
          </a:p>
          <a:p>
            <a:pPr lvl="1"/>
            <a:endParaRPr lang="en-US" sz="1800" dirty="0" smtClean="0"/>
          </a:p>
          <a:p>
            <a:r>
              <a:rPr lang="en-US" sz="2200" dirty="0" smtClean="0"/>
              <a:t>Coastline pulls CDS-2 data into a new CDS-2-RN, adds </a:t>
            </a:r>
            <a:r>
              <a:rPr lang="en-US" sz="2200" dirty="0"/>
              <a:t>determination info </a:t>
            </a:r>
          </a:p>
          <a:p>
            <a:pPr lvl="1"/>
            <a:endParaRPr lang="en-US" sz="1800" dirty="0" smtClean="0"/>
          </a:p>
          <a:p>
            <a:r>
              <a:rPr lang="en-US" sz="2100" dirty="0"/>
              <a:t>Notification by </a:t>
            </a:r>
            <a:r>
              <a:rPr lang="en-US" sz="2100" dirty="0" smtClean="0"/>
              <a:t>snail-mail 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71748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Future-state: AGD process is fully in SIMS...  What’s New?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/>
              <a:t>Provider orgs: new to SIMS (not ASAPs)</a:t>
            </a:r>
          </a:p>
          <a:p>
            <a:r>
              <a:rPr lang="en-US" sz="1400" dirty="0" smtClean="0"/>
              <a:t>No more snail-mail </a:t>
            </a:r>
          </a:p>
          <a:p>
            <a:pPr lvl="1"/>
            <a:r>
              <a:rPr lang="en-US" sz="1200" dirty="0" smtClean="0"/>
              <a:t>Consumer’s notification excepted</a:t>
            </a:r>
          </a:p>
          <a:p>
            <a:pPr lvl="2"/>
            <a:endParaRPr lang="en-US" sz="800" dirty="0" smtClean="0"/>
          </a:p>
          <a:p>
            <a:r>
              <a:rPr lang="en-US" sz="1400" dirty="0" smtClean="0"/>
              <a:t>Login to secure portal</a:t>
            </a:r>
          </a:p>
          <a:p>
            <a:pPr lvl="2"/>
            <a:endParaRPr lang="en-US" sz="800" dirty="0" smtClean="0"/>
          </a:p>
          <a:p>
            <a:r>
              <a:rPr lang="en-US" sz="1400" dirty="0" smtClean="0"/>
              <a:t>MDS-HC data entered to SIMS</a:t>
            </a:r>
          </a:p>
          <a:p>
            <a:pPr lvl="1"/>
            <a:r>
              <a:rPr lang="en-US" sz="1200" dirty="0" smtClean="0"/>
              <a:t>All data is consistent, only Assessment </a:t>
            </a:r>
            <a:r>
              <a:rPr lang="en-US" sz="1200" dirty="0"/>
              <a:t>N</a:t>
            </a:r>
            <a:r>
              <a:rPr lang="en-US" sz="1200" dirty="0" smtClean="0"/>
              <a:t>arrative is new </a:t>
            </a:r>
          </a:p>
          <a:p>
            <a:pPr lvl="2"/>
            <a:endParaRPr lang="en-US" sz="800" dirty="0" smtClean="0"/>
          </a:p>
          <a:p>
            <a:r>
              <a:rPr lang="en-US" sz="1400" dirty="0" smtClean="0"/>
              <a:t>Submit </a:t>
            </a:r>
            <a:r>
              <a:rPr lang="en-US" sz="1400" dirty="0"/>
              <a:t>digital document </a:t>
            </a:r>
            <a:r>
              <a:rPr lang="en-US" sz="1400" dirty="0" smtClean="0"/>
              <a:t>scans </a:t>
            </a:r>
            <a:r>
              <a:rPr lang="en-US" sz="1400" dirty="0"/>
              <a:t>(RFS, PSF, etc.)</a:t>
            </a:r>
          </a:p>
          <a:p>
            <a:pPr lvl="2"/>
            <a:endParaRPr lang="en-US" sz="800" dirty="0" smtClean="0"/>
          </a:p>
          <a:p>
            <a:r>
              <a:rPr lang="en-US" sz="1400" dirty="0" smtClean="0"/>
              <a:t>Activity/Referral notifies Coastline of new application</a:t>
            </a:r>
          </a:p>
          <a:p>
            <a:pPr lvl="2"/>
            <a:endParaRPr lang="en-US" sz="800" dirty="0" smtClean="0"/>
          </a:p>
          <a:p>
            <a:r>
              <a:rPr lang="en-US" sz="1400" dirty="0" smtClean="0"/>
              <a:t>Review </a:t>
            </a:r>
            <a:r>
              <a:rPr lang="en-US" sz="1400" dirty="0"/>
              <a:t>determination </a:t>
            </a:r>
            <a:r>
              <a:rPr lang="en-US" sz="1400" dirty="0" smtClean="0"/>
              <a:t>details in CDS-2-RN (SIMS Assessment)</a:t>
            </a:r>
          </a:p>
          <a:p>
            <a:pPr lvl="2"/>
            <a:endParaRPr lang="en-US" sz="800" dirty="0" smtClean="0"/>
          </a:p>
          <a:p>
            <a:r>
              <a:rPr lang="en-US" sz="1400" dirty="0" smtClean="0"/>
              <a:t>A completed determination may be viewed the same day notifications are mailed.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20000"/>
              <a:lumOff val="80000"/>
              <a:alpha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/>
              <a:t>Provider orgs:  existing SIMS users (ASAPs)</a:t>
            </a:r>
          </a:p>
          <a:p>
            <a:r>
              <a:rPr lang="en-US" sz="1400" dirty="0" smtClean="0"/>
              <a:t>No more snail-mail</a:t>
            </a:r>
          </a:p>
          <a:p>
            <a:pPr lvl="1"/>
            <a:r>
              <a:rPr lang="en-US" sz="1200" dirty="0" smtClean="0"/>
              <a:t>Consumer’s </a:t>
            </a:r>
            <a:r>
              <a:rPr lang="en-US" sz="1200" dirty="0"/>
              <a:t>notification excepted</a:t>
            </a:r>
          </a:p>
          <a:p>
            <a:pPr lvl="2"/>
            <a:endParaRPr lang="en-US" sz="800" dirty="0" smtClean="0"/>
          </a:p>
          <a:p>
            <a:r>
              <a:rPr lang="en-US" sz="1400" dirty="0" smtClean="0"/>
              <a:t>File Attachments for scanned documents (RFS, PSF, etc.)</a:t>
            </a:r>
          </a:p>
          <a:p>
            <a:pPr lvl="2"/>
            <a:endParaRPr lang="en-US" sz="800" dirty="0" smtClean="0"/>
          </a:p>
          <a:p>
            <a:r>
              <a:rPr lang="en-US" sz="1400" dirty="0" smtClean="0"/>
              <a:t>Use SIMS MDS-HC instead of CDS-2</a:t>
            </a:r>
          </a:p>
          <a:p>
            <a:pPr lvl="2"/>
            <a:endParaRPr lang="en-US" sz="800" dirty="0" smtClean="0"/>
          </a:p>
          <a:p>
            <a:r>
              <a:rPr lang="en-US" sz="1400" dirty="0" smtClean="0"/>
              <a:t>No default agency-switching</a:t>
            </a:r>
          </a:p>
          <a:p>
            <a:pPr lvl="2"/>
            <a:endParaRPr lang="en-US" sz="800" dirty="0" smtClean="0"/>
          </a:p>
          <a:p>
            <a:r>
              <a:rPr lang="en-US" sz="1400" dirty="0" smtClean="0"/>
              <a:t>CESI creates Service Order</a:t>
            </a:r>
          </a:p>
          <a:p>
            <a:pPr lvl="2"/>
            <a:endParaRPr lang="en-US" sz="800" dirty="0" smtClean="0"/>
          </a:p>
          <a:p>
            <a:r>
              <a:rPr lang="en-US" sz="1400" dirty="0" smtClean="0"/>
              <a:t>Workflows guide data entry</a:t>
            </a:r>
          </a:p>
        </p:txBody>
      </p:sp>
      <p:sp>
        <p:nvSpPr>
          <p:cNvPr id="4" name="Rectangle 3"/>
          <p:cNvSpPr/>
          <p:nvPr/>
        </p:nvSpPr>
        <p:spPr>
          <a:xfrm>
            <a:off x="5638800" y="3800475"/>
            <a:ext cx="2971800" cy="800219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bottom-line: </a:t>
            </a:r>
            <a:endParaRPr lang="en-US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Not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too different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!</a:t>
            </a:r>
          </a:p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Everyone will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see faster turn-around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15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2" y="590550"/>
            <a:ext cx="5610206" cy="4191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SIMS = </a:t>
            </a:r>
            <a:r>
              <a:rPr lang="en-US" b="1" dirty="0" smtClean="0"/>
              <a:t>Senior </a:t>
            </a:r>
            <a:r>
              <a:rPr lang="en-US" b="1" dirty="0"/>
              <a:t>Information </a:t>
            </a:r>
            <a:r>
              <a:rPr lang="en-US" b="1" dirty="0" smtClean="0"/>
              <a:t>Management System</a:t>
            </a:r>
          </a:p>
          <a:p>
            <a:endParaRPr lang="en-US" dirty="0"/>
          </a:p>
          <a:p>
            <a:r>
              <a:rPr lang="en-US" dirty="0" smtClean="0"/>
              <a:t>ELD’s system-of-record </a:t>
            </a:r>
            <a:r>
              <a:rPr lang="en-US" dirty="0"/>
              <a:t>for the home care </a:t>
            </a:r>
            <a:r>
              <a:rPr lang="en-US" dirty="0" smtClean="0"/>
              <a:t>program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/>
              <a:t>state &amp; waiver), Title III/NAPIS programs, LTC Ombudsman, and Adult Protective Services program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A centralized database </a:t>
            </a:r>
            <a:r>
              <a:rPr lang="en-US" dirty="0" smtClean="0"/>
              <a:t>&amp; suite </a:t>
            </a:r>
            <a:r>
              <a:rPr lang="en-US" dirty="0"/>
              <a:t>of applications </a:t>
            </a:r>
            <a:r>
              <a:rPr lang="en-US" dirty="0" smtClean="0"/>
              <a:t>with </a:t>
            </a:r>
            <a:r>
              <a:rPr lang="en-US" dirty="0"/>
              <a:t>deep business </a:t>
            </a:r>
            <a:r>
              <a:rPr lang="en-US" dirty="0" smtClean="0"/>
              <a:t>functionality, linking </a:t>
            </a:r>
            <a:r>
              <a:rPr lang="en-US" dirty="0"/>
              <a:t>ELD to its operating partners. 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Most SIMS </a:t>
            </a:r>
            <a:r>
              <a:rPr lang="en-US" dirty="0"/>
              <a:t>applications are </a:t>
            </a:r>
            <a:r>
              <a:rPr lang="en-US" dirty="0" smtClean="0"/>
              <a:t>a </a:t>
            </a:r>
            <a:r>
              <a:rPr lang="en-US" b="1" dirty="0" smtClean="0"/>
              <a:t>SaaS</a:t>
            </a:r>
            <a:r>
              <a:rPr lang="en-US" dirty="0" smtClean="0"/>
              <a:t> </a:t>
            </a:r>
            <a:r>
              <a:rPr lang="en-US" dirty="0" smtClean="0"/>
              <a:t>(“Software </a:t>
            </a:r>
            <a:r>
              <a:rPr lang="en-US" dirty="0"/>
              <a:t>as a Service") solution </a:t>
            </a:r>
            <a:r>
              <a:rPr lang="en-US" dirty="0" smtClean="0"/>
              <a:t>operated by </a:t>
            </a:r>
            <a:r>
              <a:rPr lang="en-US" b="1" dirty="0" smtClean="0"/>
              <a:t>Harmony </a:t>
            </a:r>
            <a:r>
              <a:rPr lang="en-US" b="1" dirty="0"/>
              <a:t>Information Systems </a:t>
            </a:r>
            <a:r>
              <a:rPr lang="en-US" dirty="0"/>
              <a:t>(</a:t>
            </a:r>
            <a:r>
              <a:rPr lang="en-US" dirty="0" smtClean="0">
                <a:hlinkClick r:id="rId2"/>
              </a:rPr>
              <a:t>www.Harmonyis.com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Most users work in Harmony’s SAMS application</a:t>
            </a:r>
          </a:p>
          <a:p>
            <a:pPr lvl="1"/>
            <a:endParaRPr lang="en-US" dirty="0"/>
          </a:p>
          <a:p>
            <a:pPr lvl="1"/>
            <a:r>
              <a:rPr lang="en-US" b="1" dirty="0" smtClean="0"/>
              <a:t>SIMS</a:t>
            </a:r>
            <a:r>
              <a:rPr lang="en-US" dirty="0" smtClean="0"/>
              <a:t> &amp; </a:t>
            </a:r>
            <a:r>
              <a:rPr lang="en-US" b="1" dirty="0" smtClean="0"/>
              <a:t>SAMS</a:t>
            </a:r>
            <a:r>
              <a:rPr lang="en-US" dirty="0" smtClean="0"/>
              <a:t> often used interchangeably.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5410896" y="103610"/>
            <a:ext cx="3733104" cy="2849782"/>
            <a:chOff x="1917700" y="590550"/>
            <a:chExt cx="5241925" cy="3974306"/>
          </a:xfrm>
        </p:grpSpPr>
        <p:grpSp>
          <p:nvGrpSpPr>
            <p:cNvPr id="6" name="Group 9"/>
            <p:cNvGrpSpPr>
              <a:grpSpLocks/>
            </p:cNvGrpSpPr>
            <p:nvPr/>
          </p:nvGrpSpPr>
          <p:grpSpPr bwMode="auto">
            <a:xfrm>
              <a:off x="1917700" y="703084"/>
              <a:ext cx="5181600" cy="3776663"/>
              <a:chOff x="1765300" y="736422"/>
              <a:chExt cx="5181600" cy="3776662"/>
            </a:xfrm>
          </p:grpSpPr>
          <p:sp>
            <p:nvSpPr>
              <p:cNvPr id="7" name="Oval 3"/>
              <p:cNvSpPr>
                <a:spLocks noChangeArrowheads="1"/>
              </p:cNvSpPr>
              <p:nvPr/>
            </p:nvSpPr>
            <p:spPr bwMode="auto">
              <a:xfrm>
                <a:off x="1765300" y="736422"/>
                <a:ext cx="5181600" cy="3776662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lumMod val="50000"/>
                      <a:shade val="30000"/>
                      <a:satMod val="115000"/>
                    </a:schemeClr>
                  </a:gs>
                  <a:gs pos="50000">
                    <a:schemeClr val="bg1">
                      <a:lumMod val="50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20400000" scaled="0"/>
                <a:tileRect/>
              </a:gradFill>
              <a:ln>
                <a:headEnd type="none" w="sm" len="sm"/>
                <a:tailEnd type="none" w="sm" len="sm"/>
              </a:ln>
              <a:effectLst/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wrap="none" anchor="ctr"/>
              <a:lstStyle/>
              <a:p>
                <a:pPr algn="ctr"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en-US" sz="900"/>
              </a:p>
            </p:txBody>
          </p:sp>
          <p:sp>
            <p:nvSpPr>
              <p:cNvPr id="8" name="Oval 4"/>
              <p:cNvSpPr>
                <a:spLocks noChangeArrowheads="1"/>
              </p:cNvSpPr>
              <p:nvPr/>
            </p:nvSpPr>
            <p:spPr bwMode="auto">
              <a:xfrm>
                <a:off x="3274090" y="1690049"/>
                <a:ext cx="2136109" cy="1694190"/>
              </a:xfrm>
              <a:prstGeom prst="ellipse">
                <a:avLst/>
              </a:prstGeom>
              <a:gradFill rotWithShape="1">
                <a:gsLst>
                  <a:gs pos="0">
                    <a:srgbClr val="EB9E05"/>
                  </a:gs>
                  <a:gs pos="100000">
                    <a:srgbClr val="6D4902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 sz="900" b="1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9" name="Group 8"/>
            <p:cNvGrpSpPr>
              <a:grpSpLocks/>
            </p:cNvGrpSpPr>
            <p:nvPr/>
          </p:nvGrpSpPr>
          <p:grpSpPr bwMode="auto">
            <a:xfrm>
              <a:off x="1917988" y="590550"/>
              <a:ext cx="5241637" cy="3974306"/>
              <a:chOff x="1768763" y="700088"/>
              <a:chExt cx="5241637" cy="3776662"/>
            </a:xfrm>
          </p:grpSpPr>
          <p:sp>
            <p:nvSpPr>
              <p:cNvPr id="10" name="Text Box 12"/>
              <p:cNvSpPr txBox="1">
                <a:spLocks noChangeArrowheads="1"/>
              </p:cNvSpPr>
              <p:nvPr/>
            </p:nvSpPr>
            <p:spPr bwMode="auto">
              <a:xfrm>
                <a:off x="4378441" y="865815"/>
                <a:ext cx="1110141" cy="489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Information </a:t>
                </a:r>
                <a:b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</a:b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&amp; </a:t>
                </a:r>
                <a: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  <a:t>Referral</a:t>
                </a:r>
              </a:p>
            </p:txBody>
          </p:sp>
          <p:sp>
            <p:nvSpPr>
              <p:cNvPr id="11" name="Text Box 13"/>
              <p:cNvSpPr txBox="1">
                <a:spLocks noChangeArrowheads="1"/>
              </p:cNvSpPr>
              <p:nvPr/>
            </p:nvSpPr>
            <p:spPr bwMode="auto">
              <a:xfrm>
                <a:off x="5748589" y="1933876"/>
                <a:ext cx="873796" cy="489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  <a:t>Intake </a:t>
                </a: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&amp; </a:t>
                </a:r>
                <a:b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</a:b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Waitlist</a:t>
                </a:r>
                <a:endParaRPr lang="en-US" sz="900" b="1" dirty="0">
                  <a:solidFill>
                    <a:schemeClr val="bg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12" name="Text Box 14"/>
              <p:cNvSpPr txBox="1">
                <a:spLocks noChangeArrowheads="1"/>
              </p:cNvSpPr>
              <p:nvPr/>
            </p:nvSpPr>
            <p:spPr bwMode="auto">
              <a:xfrm>
                <a:off x="5715147" y="2457711"/>
                <a:ext cx="1049193" cy="6730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Case</a:t>
                </a:r>
                <a:b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</a:b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Management</a:t>
                </a:r>
                <a:endParaRPr lang="en-US" sz="900" b="1" dirty="0">
                  <a:solidFill>
                    <a:schemeClr val="bg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13" name="Text Box 15"/>
              <p:cNvSpPr txBox="1">
                <a:spLocks noChangeArrowheads="1"/>
              </p:cNvSpPr>
              <p:nvPr/>
            </p:nvSpPr>
            <p:spPr bwMode="auto">
              <a:xfrm>
                <a:off x="3211026" y="3553800"/>
                <a:ext cx="1546815" cy="489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Reimbursement,</a:t>
                </a:r>
                <a:b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</a:b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Billing </a:t>
                </a:r>
                <a: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  <a:t>&amp; </a:t>
                </a: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Budgeting</a:t>
                </a:r>
                <a:endParaRPr lang="en-US" sz="900" b="1" dirty="0">
                  <a:solidFill>
                    <a:schemeClr val="bg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14" name="Text Box 16"/>
              <p:cNvSpPr txBox="1">
                <a:spLocks noChangeArrowheads="1"/>
              </p:cNvSpPr>
              <p:nvPr/>
            </p:nvSpPr>
            <p:spPr bwMode="auto">
              <a:xfrm>
                <a:off x="1794827" y="2038749"/>
                <a:ext cx="1368995" cy="489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  <a:t>Elder Protective </a:t>
                </a: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/>
                </a:r>
                <a:b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</a:b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Services</a:t>
                </a:r>
                <a:endParaRPr lang="en-US" sz="900" b="1" dirty="0">
                  <a:solidFill>
                    <a:schemeClr val="bg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15" name="Text Box 17"/>
              <p:cNvSpPr txBox="1">
                <a:spLocks noChangeArrowheads="1"/>
              </p:cNvSpPr>
              <p:nvPr/>
            </p:nvSpPr>
            <p:spPr bwMode="auto">
              <a:xfrm>
                <a:off x="2259778" y="3242780"/>
                <a:ext cx="1166414" cy="489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Provider</a:t>
                </a:r>
                <a:b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</a:b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Management</a:t>
                </a:r>
                <a:endParaRPr lang="en-US" sz="900" b="1" dirty="0">
                  <a:solidFill>
                    <a:schemeClr val="bg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16" name="Text Box 18"/>
              <p:cNvSpPr txBox="1">
                <a:spLocks noChangeArrowheads="1"/>
              </p:cNvSpPr>
              <p:nvPr/>
            </p:nvSpPr>
            <p:spPr bwMode="auto">
              <a:xfrm>
                <a:off x="3181646" y="1000065"/>
                <a:ext cx="1110141" cy="489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  <a:t>Information </a:t>
                </a:r>
                <a:b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</a:br>
                <a: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  <a:t>Exchange</a:t>
                </a:r>
              </a:p>
            </p:txBody>
          </p:sp>
          <p:sp>
            <p:nvSpPr>
              <p:cNvPr id="17" name="Text Box 13"/>
              <p:cNvSpPr txBox="1">
                <a:spLocks noChangeArrowheads="1"/>
              </p:cNvSpPr>
              <p:nvPr/>
            </p:nvSpPr>
            <p:spPr bwMode="auto">
              <a:xfrm>
                <a:off x="5405538" y="1413831"/>
                <a:ext cx="878298" cy="3059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>
                    <a:solidFill>
                      <a:schemeClr val="bg1"/>
                    </a:solidFill>
                    <a:ea typeface="MS PGothic" pitchFamily="34" charset="-128"/>
                  </a:rPr>
                  <a:t>Eligibility</a:t>
                </a:r>
              </a:p>
            </p:txBody>
          </p:sp>
          <p:sp>
            <p:nvSpPr>
              <p:cNvPr id="18" name="Text Box 14"/>
              <p:cNvSpPr txBox="1">
                <a:spLocks noChangeArrowheads="1"/>
              </p:cNvSpPr>
              <p:nvPr/>
            </p:nvSpPr>
            <p:spPr bwMode="auto">
              <a:xfrm>
                <a:off x="5481637" y="3086268"/>
                <a:ext cx="1223847" cy="6730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  <a:t>Care Planning &amp; Service Planning</a:t>
                </a:r>
              </a:p>
            </p:txBody>
          </p:sp>
          <p:sp>
            <p:nvSpPr>
              <p:cNvPr id="19" name="Text Box 17"/>
              <p:cNvSpPr txBox="1">
                <a:spLocks noChangeArrowheads="1"/>
              </p:cNvSpPr>
              <p:nvPr/>
            </p:nvSpPr>
            <p:spPr bwMode="auto">
              <a:xfrm>
                <a:off x="1768763" y="2609141"/>
                <a:ext cx="1456778" cy="48945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  <a:t>Federal Claiming  </a:t>
                </a: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/>
                </a:r>
                <a:b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</a:b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(CMS)</a:t>
                </a:r>
                <a:endParaRPr lang="en-US" sz="900" b="1" dirty="0">
                  <a:solidFill>
                    <a:schemeClr val="bg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20" name="Text Box 18"/>
              <p:cNvSpPr txBox="1">
                <a:spLocks noChangeArrowheads="1"/>
              </p:cNvSpPr>
              <p:nvPr/>
            </p:nvSpPr>
            <p:spPr bwMode="auto">
              <a:xfrm>
                <a:off x="2262338" y="1496410"/>
                <a:ext cx="927817" cy="3059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  <a:t>Reporting</a:t>
                </a:r>
              </a:p>
            </p:txBody>
          </p:sp>
          <p:cxnSp>
            <p:nvCxnSpPr>
              <p:cNvPr id="21" name="Straight Connector 3"/>
              <p:cNvCxnSpPr>
                <a:cxnSpLocks noChangeShapeType="1"/>
              </p:cNvCxnSpPr>
              <p:nvPr/>
            </p:nvCxnSpPr>
            <p:spPr bwMode="auto">
              <a:xfrm flipV="1">
                <a:off x="5135563" y="924108"/>
                <a:ext cx="450850" cy="707134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cxnSp>
            <p:nvCxnSpPr>
              <p:cNvPr id="22" name="Straight Connector 5"/>
              <p:cNvCxnSpPr>
                <a:cxnSpLocks noChangeShapeType="1"/>
              </p:cNvCxnSpPr>
              <p:nvPr/>
            </p:nvCxnSpPr>
            <p:spPr bwMode="auto">
              <a:xfrm flipV="1">
                <a:off x="5481638" y="1632374"/>
                <a:ext cx="1155700" cy="372236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cxnSp>
            <p:nvCxnSpPr>
              <p:cNvPr id="23" name="Straight Connector 9"/>
              <p:cNvCxnSpPr>
                <a:cxnSpLocks noChangeShapeType="1"/>
              </p:cNvCxnSpPr>
              <p:nvPr/>
            </p:nvCxnSpPr>
            <p:spPr bwMode="auto">
              <a:xfrm>
                <a:off x="5640388" y="2417575"/>
                <a:ext cx="1370012" cy="39600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cxnSp>
            <p:nvCxnSpPr>
              <p:cNvPr id="24" name="Straight Connector 14"/>
              <p:cNvCxnSpPr>
                <a:cxnSpLocks noChangeShapeType="1"/>
              </p:cNvCxnSpPr>
              <p:nvPr/>
            </p:nvCxnSpPr>
            <p:spPr bwMode="auto">
              <a:xfrm>
                <a:off x="5468938" y="2775102"/>
                <a:ext cx="1389062" cy="371104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cxnSp>
            <p:nvCxnSpPr>
              <p:cNvPr id="25" name="Straight Connector 16"/>
              <p:cNvCxnSpPr>
                <a:cxnSpLocks noChangeShapeType="1"/>
              </p:cNvCxnSpPr>
              <p:nvPr/>
            </p:nvCxnSpPr>
            <p:spPr bwMode="auto">
              <a:xfrm>
                <a:off x="5035550" y="3121315"/>
                <a:ext cx="1216025" cy="803304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cxnSp>
            <p:nvCxnSpPr>
              <p:cNvPr id="26" name="Straight Connector 23"/>
              <p:cNvCxnSpPr>
                <a:cxnSpLocks noChangeShapeType="1"/>
              </p:cNvCxnSpPr>
              <p:nvPr/>
            </p:nvCxnSpPr>
            <p:spPr bwMode="auto">
              <a:xfrm flipH="1">
                <a:off x="2000250" y="2858827"/>
                <a:ext cx="1209675" cy="526108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cxnSp>
            <p:nvCxnSpPr>
              <p:cNvPr id="27" name="Straight Connector 26"/>
              <p:cNvCxnSpPr>
                <a:cxnSpLocks noChangeShapeType="1"/>
              </p:cNvCxnSpPr>
              <p:nvPr/>
            </p:nvCxnSpPr>
            <p:spPr bwMode="auto">
              <a:xfrm flipH="1">
                <a:off x="1828800" y="2485460"/>
                <a:ext cx="1431925" cy="61096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cxnSp>
            <p:nvCxnSpPr>
              <p:cNvPr id="28" name="Straight Connector 33"/>
              <p:cNvCxnSpPr>
                <a:cxnSpLocks noChangeShapeType="1"/>
              </p:cNvCxnSpPr>
              <p:nvPr/>
            </p:nvCxnSpPr>
            <p:spPr bwMode="auto">
              <a:xfrm flipH="1" flipV="1">
                <a:off x="2057400" y="1754566"/>
                <a:ext cx="1295400" cy="512531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cxnSp>
            <p:nvCxnSpPr>
              <p:cNvPr id="29" name="Straight Connector 35"/>
              <p:cNvCxnSpPr>
                <a:cxnSpLocks noChangeShapeType="1"/>
              </p:cNvCxnSpPr>
              <p:nvPr/>
            </p:nvCxnSpPr>
            <p:spPr bwMode="auto">
              <a:xfrm flipH="1" flipV="1">
                <a:off x="2819400" y="1128894"/>
                <a:ext cx="762000" cy="748996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cxnSp>
            <p:nvCxnSpPr>
              <p:cNvPr id="30" name="Straight Connector 38"/>
              <p:cNvCxnSpPr>
                <a:cxnSpLocks noChangeShapeType="1"/>
              </p:cNvCxnSpPr>
              <p:nvPr/>
            </p:nvCxnSpPr>
            <p:spPr bwMode="auto">
              <a:xfrm>
                <a:off x="4359275" y="700088"/>
                <a:ext cx="30163" cy="857612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cxnSp>
            <p:nvCxnSpPr>
              <p:cNvPr id="31" name="Straight Connector 21"/>
              <p:cNvCxnSpPr>
                <a:cxnSpLocks noChangeShapeType="1"/>
              </p:cNvCxnSpPr>
              <p:nvPr/>
            </p:nvCxnSpPr>
            <p:spPr bwMode="auto">
              <a:xfrm flipH="1">
                <a:off x="2819400" y="3383803"/>
                <a:ext cx="762000" cy="727500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cxnSp>
            <p:nvCxnSpPr>
              <p:cNvPr id="32" name="Straight Connector 16"/>
              <p:cNvCxnSpPr>
                <a:cxnSpLocks noChangeShapeType="1"/>
              </p:cNvCxnSpPr>
              <p:nvPr/>
            </p:nvCxnSpPr>
            <p:spPr bwMode="auto">
              <a:xfrm>
                <a:off x="4572000" y="3433586"/>
                <a:ext cx="152400" cy="1043164"/>
              </a:xfrm>
              <a:prstGeom prst="line">
                <a:avLst/>
              </a:prstGeom>
              <a:noFill/>
              <a:ln w="38100">
                <a:solidFill>
                  <a:schemeClr val="accent2">
                    <a:lumMod val="20000"/>
                    <a:lumOff val="80000"/>
                  </a:schemeClr>
                </a:solidFill>
                <a:round/>
                <a:headEnd/>
                <a:tailEnd/>
              </a:ln>
              <a:extLst/>
            </p:spPr>
          </p:cxnSp>
          <p:sp>
            <p:nvSpPr>
              <p:cNvPr id="33" name="Text Box 14"/>
              <p:cNvSpPr txBox="1">
                <a:spLocks noChangeArrowheads="1"/>
              </p:cNvSpPr>
              <p:nvPr/>
            </p:nvSpPr>
            <p:spPr bwMode="auto">
              <a:xfrm>
                <a:off x="4557920" y="3481268"/>
                <a:ext cx="1382500" cy="6730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  <a:t>Service </a:t>
                </a:r>
                <a:br>
                  <a:rPr lang="en-US" sz="900" b="1" dirty="0">
                    <a:solidFill>
                      <a:schemeClr val="bg1"/>
                    </a:solidFill>
                    <a:ea typeface="MS PGothic" pitchFamily="34" charset="-128"/>
                  </a:rPr>
                </a:b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Authorization &amp; </a:t>
                </a:r>
                <a:b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</a:br>
                <a:r>
                  <a:rPr lang="en-US" sz="900" b="1" dirty="0" smtClean="0">
                    <a:solidFill>
                      <a:schemeClr val="bg1"/>
                    </a:solidFill>
                    <a:ea typeface="MS PGothic" pitchFamily="34" charset="-128"/>
                  </a:rPr>
                  <a:t>Delivery</a:t>
                </a:r>
                <a:endParaRPr lang="en-US" sz="900" b="1" dirty="0">
                  <a:solidFill>
                    <a:schemeClr val="bg1"/>
                  </a:solidFill>
                  <a:ea typeface="MS PGothic" pitchFamily="34" charset="-128"/>
                </a:endParaRPr>
              </a:p>
            </p:txBody>
          </p:sp>
          <p:sp>
            <p:nvSpPr>
              <p:cNvPr id="34" name="AutoShape 26"/>
              <p:cNvSpPr>
                <a:spLocks noChangeArrowheads="1"/>
              </p:cNvSpPr>
              <p:nvPr/>
            </p:nvSpPr>
            <p:spPr bwMode="auto">
              <a:xfrm rot="3722320" flipH="1" flipV="1">
                <a:off x="3449294" y="1275724"/>
                <a:ext cx="1935850" cy="2474912"/>
              </a:xfrm>
              <a:custGeom>
                <a:avLst/>
                <a:gdLst>
                  <a:gd name="T0" fmla="*/ 2147483647 w 21600"/>
                  <a:gd name="T1" fmla="*/ 2147483647 h 21600"/>
                  <a:gd name="T2" fmla="*/ 2147483647 w 21600"/>
                  <a:gd name="T3" fmla="*/ 2147483647 h 21600"/>
                  <a:gd name="T4" fmla="*/ 2147483647 w 21600"/>
                  <a:gd name="T5" fmla="*/ 2147483647 h 21600"/>
                  <a:gd name="T6" fmla="*/ 2147483647 w 21600"/>
                  <a:gd name="T7" fmla="*/ 2147483647 h 21600"/>
                  <a:gd name="T8" fmla="*/ 2147483647 w 21600"/>
                  <a:gd name="T9" fmla="*/ 2147483647 h 21600"/>
                  <a:gd name="T10" fmla="*/ 2147483647 w 21600"/>
                  <a:gd name="T11" fmla="*/ 2147483647 h 216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3163 w 21600"/>
                  <a:gd name="T19" fmla="*/ 3163 h 21600"/>
                  <a:gd name="T20" fmla="*/ 18437 w 21600"/>
                  <a:gd name="T21" fmla="*/ 18437 h 2160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1600" h="21600">
                    <a:moveTo>
                      <a:pt x="18515" y="10567"/>
                    </a:moveTo>
                    <a:cubicBezTo>
                      <a:pt x="18389" y="6396"/>
                      <a:pt x="14972" y="3081"/>
                      <a:pt x="10800" y="3081"/>
                    </a:cubicBezTo>
                    <a:cubicBezTo>
                      <a:pt x="6536" y="3081"/>
                      <a:pt x="3081" y="6536"/>
                      <a:pt x="3081" y="10800"/>
                    </a:cubicBezTo>
                    <a:cubicBezTo>
                      <a:pt x="3081" y="15063"/>
                      <a:pt x="6536" y="18519"/>
                      <a:pt x="10800" y="18519"/>
                    </a:cubicBezTo>
                    <a:cubicBezTo>
                      <a:pt x="13827" y="18519"/>
                      <a:pt x="16575" y="16748"/>
                      <a:pt x="17827" y="13992"/>
                    </a:cubicBezTo>
                    <a:lnTo>
                      <a:pt x="20633" y="15266"/>
                    </a:lnTo>
                    <a:cubicBezTo>
                      <a:pt x="18881" y="19123"/>
                      <a:pt x="15036" y="21599"/>
                      <a:pt x="10800" y="21600"/>
                    </a:cubicBezTo>
                    <a:cubicBezTo>
                      <a:pt x="4835" y="21600"/>
                      <a:pt x="0" y="16764"/>
                      <a:pt x="0" y="10800"/>
                    </a:cubicBezTo>
                    <a:cubicBezTo>
                      <a:pt x="0" y="4835"/>
                      <a:pt x="4835" y="0"/>
                      <a:pt x="10800" y="0"/>
                    </a:cubicBezTo>
                    <a:cubicBezTo>
                      <a:pt x="16637" y="-1"/>
                      <a:pt x="21418" y="4638"/>
                      <a:pt x="21595" y="10474"/>
                    </a:cubicBezTo>
                    <a:lnTo>
                      <a:pt x="24293" y="10392"/>
                    </a:lnTo>
                    <a:lnTo>
                      <a:pt x="20183" y="14759"/>
                    </a:lnTo>
                    <a:lnTo>
                      <a:pt x="15816" y="10648"/>
                    </a:lnTo>
                    <a:lnTo>
                      <a:pt x="18515" y="10567"/>
                    </a:lnTo>
                    <a:close/>
                  </a:path>
                </a:pathLst>
              </a:custGeom>
              <a:gradFill flip="none" rotWithShape="1">
                <a:gsLst>
                  <a:gs pos="2000">
                    <a:schemeClr val="accent2">
                      <a:lumMod val="50000"/>
                    </a:schemeClr>
                  </a:gs>
                  <a:gs pos="100000">
                    <a:schemeClr val="accent2">
                      <a:lumMod val="20000"/>
                      <a:lumOff val="80000"/>
                    </a:schemeClr>
                  </a:gs>
                </a:gsLst>
                <a:lin ang="6600000" scaled="0"/>
                <a:tileRect/>
              </a:gradFill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>
                  <a:latin typeface="+mn-lt"/>
                  <a:cs typeface="+mn-cs"/>
                </a:endParaRP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SIMS?</a:t>
            </a:r>
          </a:p>
        </p:txBody>
      </p:sp>
      <p:sp>
        <p:nvSpPr>
          <p:cNvPr id="5" name="Rectangle 4"/>
          <p:cNvSpPr/>
          <p:nvPr/>
        </p:nvSpPr>
        <p:spPr>
          <a:xfrm>
            <a:off x="5388819" y="4114114"/>
            <a:ext cx="1600200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US" sz="1200" dirty="0"/>
              <a:t>Fortunately we w</a:t>
            </a:r>
            <a:r>
              <a:rPr lang="en-US" sz="1200" dirty="0" smtClean="0"/>
              <a:t>on’t </a:t>
            </a:r>
            <a:r>
              <a:rPr lang="en-US" sz="1200" dirty="0"/>
              <a:t>need to discuss the </a:t>
            </a:r>
            <a:r>
              <a:rPr lang="en-US" sz="1200" b="1" dirty="0"/>
              <a:t>SIM-grant </a:t>
            </a:r>
            <a:r>
              <a:rPr lang="en-US" sz="1200" dirty="0"/>
              <a:t>very often.</a:t>
            </a:r>
          </a:p>
        </p:txBody>
      </p:sp>
    </p:spTree>
    <p:extLst>
      <p:ext uri="{BB962C8B-B14F-4D97-AF65-F5344CB8AC3E}">
        <p14:creationId xmlns:p14="http://schemas.microsoft.com/office/powerpoint/2010/main" val="1269004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Sizing SIMS:</a:t>
            </a:r>
          </a:p>
        </p:txBody>
      </p:sp>
      <p:graphicFrame>
        <p:nvGraphicFramePr>
          <p:cNvPr id="52378" name="Group 1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549686"/>
              </p:ext>
            </p:extLst>
          </p:nvPr>
        </p:nvGraphicFramePr>
        <p:xfrm>
          <a:off x="5486400" y="468690"/>
          <a:ext cx="3371850" cy="2095440"/>
        </p:xfrm>
        <a:graphic>
          <a:graphicData uri="http://schemas.openxmlformats.org/drawingml/2006/table">
            <a:tbl>
              <a:tblPr/>
              <a:tblGrid>
                <a:gridCol w="2819400"/>
                <a:gridCol w="552450"/>
              </a:tblGrid>
              <a:tr h="31981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End Users (Mass EOEA, ASAP, AAA)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68570" marB="685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6C0A">
                        <a:alpha val="50195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77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ASAP, AAA, and EOEA staff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I&amp;R, Case Managers, RNs, Fiscal staff</a:t>
                      </a:r>
                    </a:p>
                  </a:txBody>
                  <a:tcPr marT="68570" marB="685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3,200 </a:t>
                      </a:r>
                    </a:p>
                  </a:txBody>
                  <a:tcPr marT="68570" marB="685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Ombudsman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</a:t>
                      </a: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Long Term Care, Community, Assisted Living)</a:t>
                      </a:r>
                    </a:p>
                  </a:txBody>
                  <a:tcPr marT="68570" marB="685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55</a:t>
                      </a:r>
                    </a:p>
                  </a:txBody>
                  <a:tcPr marT="68570" marB="685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1061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Elder Protective Services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Field Staff </a:t>
                      </a:r>
                    </a:p>
                  </a:txBody>
                  <a:tcPr marT="68570" marB="685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450</a:t>
                      </a:r>
                    </a:p>
                  </a:txBody>
                  <a:tcPr marT="68570" marB="685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200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(Mass EOEA, AAA, ASAP) end users: </a:t>
                      </a:r>
                    </a:p>
                  </a:txBody>
                  <a:tcPr marT="68570" marB="6857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3,665</a:t>
                      </a:r>
                    </a:p>
                  </a:txBody>
                  <a:tcPr marT="68570" marB="6857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2386" name="Group 1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663191"/>
              </p:ext>
            </p:extLst>
          </p:nvPr>
        </p:nvGraphicFramePr>
        <p:xfrm>
          <a:off x="5562600" y="2678491"/>
          <a:ext cx="3269848" cy="2134240"/>
        </p:xfrm>
        <a:graphic>
          <a:graphicData uri="http://schemas.openxmlformats.org/drawingml/2006/table">
            <a:tbl>
              <a:tblPr/>
              <a:tblGrid>
                <a:gridCol w="2762457"/>
                <a:gridCol w="507391"/>
              </a:tblGrid>
              <a:tr h="31759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End Users (3</a:t>
                      </a:r>
                      <a:r>
                        <a:rPr kumimoji="0" lang="en-US" sz="1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rd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parties)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1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68580" marB="6858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6C0A">
                        <a:alpha val="50195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371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Direct Service Providers 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View service authorizations, record electronic invoices</a:t>
                      </a:r>
                    </a:p>
                  </a:txBody>
                  <a:tcPr marT="68580" marB="6858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1,300 </a:t>
                      </a:r>
                    </a:p>
                  </a:txBody>
                  <a:tcPr marT="68580" marB="6858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371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Caregivers</a:t>
                      </a: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Community Links Portal  -  Caregivers (pilot)</a:t>
                      </a:r>
                    </a:p>
                  </a:txBody>
                  <a:tcPr marT="68580" marB="6858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---</a:t>
                      </a:r>
                    </a:p>
                  </a:txBody>
                  <a:tcPr marT="68580" marB="6858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371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Physician office staff, physicians</a:t>
                      </a: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/>
                      </a:r>
                      <a:b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</a:b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Community Links Portal  - Professionals (pilot) </a:t>
                      </a:r>
                    </a:p>
                  </a:txBody>
                  <a:tcPr marT="68580" marB="6858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---</a:t>
                      </a:r>
                    </a:p>
                  </a:txBody>
                  <a:tcPr marT="68580" marB="6858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247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(3rd party) end users: </a:t>
                      </a:r>
                    </a:p>
                  </a:txBody>
                  <a:tcPr marT="68580" marB="6858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1,235</a:t>
                      </a:r>
                    </a:p>
                  </a:txBody>
                  <a:tcPr marT="68580" marB="6858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Group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988161"/>
              </p:ext>
            </p:extLst>
          </p:nvPr>
        </p:nvGraphicFramePr>
        <p:xfrm>
          <a:off x="238125" y="1428751"/>
          <a:ext cx="3190875" cy="1123368"/>
        </p:xfrm>
        <a:graphic>
          <a:graphicData uri="http://schemas.openxmlformats.org/drawingml/2006/table">
            <a:tbl>
              <a:tblPr/>
              <a:tblGrid>
                <a:gridCol w="2596656"/>
                <a:gridCol w="594219"/>
              </a:tblGrid>
              <a:tr h="320986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Consumers &amp; others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1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68598" marB="68598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6C0A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Total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1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1437" marR="91437" marT="68598" marB="68598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6C0A">
                        <a:alpha val="50000"/>
                      </a:srgbClr>
                    </a:solidFill>
                  </a:tcPr>
                </a:tc>
              </a:tr>
              <a:tr h="29307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individuals in SIMS, since 2004</a:t>
                      </a:r>
                    </a:p>
                  </a:txBody>
                  <a:tcPr marL="91437" marR="91437" marT="68598" marB="68598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785 K</a:t>
                      </a:r>
                    </a:p>
                  </a:txBody>
                  <a:tcPr marL="91437" marR="91437" marT="68598" marB="68598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27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Including registered consumers, caregivers, and unenrolled I&amp;R callers.</a:t>
                      </a:r>
                    </a:p>
                  </a:txBody>
                  <a:tcPr marL="91437" marR="91437" marT="68598" marB="68598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Group 1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057195"/>
              </p:ext>
            </p:extLst>
          </p:nvPr>
        </p:nvGraphicFramePr>
        <p:xfrm>
          <a:off x="228601" y="590550"/>
          <a:ext cx="3200399" cy="822960"/>
        </p:xfrm>
        <a:graphic>
          <a:graphicData uri="http://schemas.openxmlformats.org/drawingml/2006/table">
            <a:tbl>
              <a:tblPr/>
              <a:tblGrid>
                <a:gridCol w="2514599"/>
                <a:gridCol w="685800"/>
              </a:tblGrid>
              <a:tr h="29500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Consumers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1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68580" marB="6858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6C0A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1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68580" marB="6858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6C0A">
                        <a:alpha val="50000"/>
                      </a:srgbClr>
                    </a:solidFill>
                  </a:tcPr>
                </a:tc>
              </a:tr>
              <a:tr h="46699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Registered consumers, who have received at least one service since 2004</a:t>
                      </a:r>
                    </a:p>
                  </a:txBody>
                  <a:tcPr marT="68580" marB="6858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595 K</a:t>
                      </a:r>
                    </a:p>
                  </a:txBody>
                  <a:tcPr marT="68580" marB="6858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1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284272"/>
              </p:ext>
            </p:extLst>
          </p:nvPr>
        </p:nvGraphicFramePr>
        <p:xfrm>
          <a:off x="238125" y="2724150"/>
          <a:ext cx="3343275" cy="1916231"/>
        </p:xfrm>
        <a:graphic>
          <a:graphicData uri="http://schemas.openxmlformats.org/drawingml/2006/table">
            <a:tbl>
              <a:tblPr/>
              <a:tblGrid>
                <a:gridCol w="2788906"/>
                <a:gridCol w="554369"/>
              </a:tblGrid>
              <a:tr h="36052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Assessments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1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68555" marB="68555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6C0A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Total 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1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68555" marB="68555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46C0A">
                        <a:alpha val="50000"/>
                      </a:srgbClr>
                    </a:solidFill>
                  </a:tcPr>
                </a:tc>
              </a:tr>
              <a:tr h="81929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Several instruments are used, including the Comprehensive Data Set (CDS) used by Case Managers and RNs for eligibility determination &amp; case management; other assessments include I&amp;R/intake; Nutrition, MFP, and more</a:t>
                      </a:r>
                      <a:r>
                        <a:rPr kumimoji="0" 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  </a:t>
                      </a:r>
                    </a:p>
                  </a:txBody>
                  <a:tcPr marT="68555" marB="68555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1.8 M </a:t>
                      </a:r>
                    </a:p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T="68555" marB="68555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9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The CDS is an extension of </a:t>
                      </a:r>
                      <a:r>
                        <a:rPr kumimoji="0" lang="en-US" sz="10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InterRai’s</a:t>
                      </a:r>
                      <a:r>
                        <a:rPr kumimoji="0" lang="en-US" sz="1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MDS-HC:  the Minimal Data Set for Home Care. Consumers enrolled in EOEA Home Care programs are assessed every 6 months, with a CDS.  </a:t>
                      </a:r>
                    </a:p>
                  </a:txBody>
                  <a:tcPr marT="68555" marB="68555" anchor="ctr" horzOverflow="overflow">
                    <a:lnL cap="flat"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041675" y="1047750"/>
            <a:ext cx="1063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Lots of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Data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Right Brace 2"/>
          <p:cNvSpPr/>
          <p:nvPr/>
        </p:nvSpPr>
        <p:spPr>
          <a:xfrm>
            <a:off x="3352800" y="438150"/>
            <a:ext cx="685800" cy="4419600"/>
          </a:xfrm>
          <a:prstGeom prst="rightBrace">
            <a:avLst>
              <a:gd name="adj1" fmla="val 50000"/>
              <a:gd name="adj2" fmla="val 24148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/>
          <p:cNvSpPr/>
          <p:nvPr/>
        </p:nvSpPr>
        <p:spPr>
          <a:xfrm rot="10800000">
            <a:off x="5105400" y="361950"/>
            <a:ext cx="685800" cy="4572000"/>
          </a:xfrm>
          <a:prstGeom prst="rightBrace">
            <a:avLst>
              <a:gd name="adj1" fmla="val 50000"/>
              <a:gd name="adj2" fmla="val 36648"/>
            </a:avLst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038600" y="2800350"/>
            <a:ext cx="1078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Lots of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  <a:latin typeface="Arial Rounded MT Bold" panose="020F0704030504030204" pitchFamily="34" charset="0"/>
              </a:rPr>
              <a:t>Users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63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 Account &amp; Portal Page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229600" cy="404025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Harmony Portal: Getting your credentials and first login</a:t>
            </a:r>
          </a:p>
          <a:p>
            <a:pPr lvl="1"/>
            <a:r>
              <a:rPr lang="en-US" dirty="0" smtClean="0"/>
              <a:t>Receive username and temporary password in email</a:t>
            </a:r>
          </a:p>
          <a:p>
            <a:pPr lvl="1"/>
            <a:r>
              <a:rPr lang="en-US" dirty="0" smtClean="0"/>
              <a:t>Answer 3 security questions (in case you forget password)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057400"/>
            <a:ext cx="5867400" cy="272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90800" y="2686050"/>
            <a:ext cx="685800" cy="1714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2571750"/>
            <a:ext cx="1981200" cy="175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Click on </a:t>
            </a:r>
            <a:r>
              <a:rPr lang="en-US" b="1" dirty="0" smtClean="0"/>
              <a:t>SAMS 3 </a:t>
            </a:r>
            <a:r>
              <a:rPr lang="en-US" dirty="0" smtClean="0"/>
              <a:t>Link.</a:t>
            </a:r>
          </a:p>
          <a:p>
            <a:pPr algn="ctr"/>
            <a:r>
              <a:rPr lang="en-US" dirty="0" smtClean="0"/>
              <a:t>You </a:t>
            </a:r>
            <a:r>
              <a:rPr lang="en-US" dirty="0" smtClean="0"/>
              <a:t>may be </a:t>
            </a:r>
            <a:r>
              <a:rPr lang="en-US" dirty="0" smtClean="0"/>
              <a:t>prompted to download “Silverlight”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09800" y="2771775"/>
            <a:ext cx="3048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521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GD part of SIM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AGD part of SIMS</Template>
  <TotalTime>738</TotalTime>
  <Words>1335</Words>
  <Application>Microsoft Office PowerPoint</Application>
  <PresentationFormat>On-screen Show (16:9)</PresentationFormat>
  <Paragraphs>316</Paragraphs>
  <Slides>17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AGD part of SIMS</vt:lpstr>
      <vt:lpstr> AGD - Streamlining AFC/GAFC Determinations  Pilot Kick-Off &amp; Provider Training  </vt:lpstr>
      <vt:lpstr>Agenda</vt:lpstr>
      <vt:lpstr>Pilot Participants &amp; Project Team</vt:lpstr>
      <vt:lpstr>About AGD Streamline</vt:lpstr>
      <vt:lpstr>Current-state: 2-tiered system for AFC &amp; GAFC Determinations</vt:lpstr>
      <vt:lpstr>Future-state: AGD process is fully in SIMS...  What’s New?</vt:lpstr>
      <vt:lpstr>What is SIMS?</vt:lpstr>
      <vt:lpstr>Sizing SIMS:</vt:lpstr>
      <vt:lpstr>User Account &amp; Portal Page</vt:lpstr>
      <vt:lpstr>SAMS 101 </vt:lpstr>
      <vt:lpstr>AGD Process  Overview</vt:lpstr>
      <vt:lpstr>Process Demonstrations (using SAMS)</vt:lpstr>
      <vt:lpstr>Pilot Timeline</vt:lpstr>
      <vt:lpstr>Pilot first, followed by statewide deployment</vt:lpstr>
      <vt:lpstr>Role of AGD Point-person</vt:lpstr>
      <vt:lpstr>Communication &amp; Support</vt:lpstr>
      <vt:lpstr>Thanks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AGD - Streamlining AFC/GAFC Determinations  Pilot Kick-Off &amp; Provider Training</dc:title>
  <dc:creator>Jim Ospenson</dc:creator>
  <cp:lastModifiedBy>Ospenson, James (ELD)</cp:lastModifiedBy>
  <cp:revision>61</cp:revision>
  <dcterms:created xsi:type="dcterms:W3CDTF">2014-06-16T14:48:05Z</dcterms:created>
  <dcterms:modified xsi:type="dcterms:W3CDTF">2014-06-17T06:27:10Z</dcterms:modified>
</cp:coreProperties>
</file>