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4" r:id="rId6"/>
  </p:sldMasterIdLst>
  <p:notesMasterIdLst>
    <p:notesMasterId r:id="rId29"/>
  </p:notesMasterIdLst>
  <p:sldIdLst>
    <p:sldId id="292" r:id="rId7"/>
    <p:sldId id="299" r:id="rId8"/>
    <p:sldId id="274" r:id="rId9"/>
    <p:sldId id="300" r:id="rId10"/>
    <p:sldId id="301" r:id="rId11"/>
    <p:sldId id="320" r:id="rId12"/>
    <p:sldId id="322" r:id="rId13"/>
    <p:sldId id="295" r:id="rId14"/>
    <p:sldId id="302" r:id="rId15"/>
    <p:sldId id="296" r:id="rId16"/>
    <p:sldId id="306" r:id="rId17"/>
    <p:sldId id="325" r:id="rId18"/>
    <p:sldId id="326" r:id="rId19"/>
    <p:sldId id="324" r:id="rId20"/>
    <p:sldId id="327" r:id="rId21"/>
    <p:sldId id="328" r:id="rId22"/>
    <p:sldId id="329" r:id="rId23"/>
    <p:sldId id="330" r:id="rId24"/>
    <p:sldId id="331" r:id="rId25"/>
    <p:sldId id="305" r:id="rId26"/>
    <p:sldId id="323" r:id="rId27"/>
    <p:sldId id="31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278F"/>
    <a:srgbClr val="141D45"/>
    <a:srgbClr val="16A2A7"/>
    <a:srgbClr val="85BC41"/>
    <a:srgbClr val="8E9838"/>
    <a:srgbClr val="E0EEE4"/>
    <a:srgbClr val="0098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63CC77-FA39-403B-8BDF-402C0D8E0B00}" v="6" dt="2025-10-02T13:19:33.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54"/>
    <p:restoredTop sz="88609" autoAdjust="0"/>
  </p:normalViewPr>
  <p:slideViewPr>
    <p:cSldViewPr snapToGrid="0" showGuides="1">
      <p:cViewPr varScale="1">
        <p:scale>
          <a:sx n="98" d="100"/>
          <a:sy n="98" d="100"/>
        </p:scale>
        <p:origin x="5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eley, Amy (ELD)" userId="dd6ec6fd-2c2c-438e-b95a-ad077c6b50a4" providerId="ADAL" clId="{C5C85F7C-A524-489D-88C9-FFE83BCA701C}"/>
    <pc:docChg chg="undo redo custSel addSld delSld modSld sldOrd">
      <pc:chgData name="Sheeley, Amy (ELD)" userId="dd6ec6fd-2c2c-438e-b95a-ad077c6b50a4" providerId="ADAL" clId="{C5C85F7C-A524-489D-88C9-FFE83BCA701C}" dt="2025-07-24T16:38:36.192" v="8230" actId="1076"/>
      <pc:docMkLst>
        <pc:docMk/>
      </pc:docMkLst>
      <pc:sldChg chg="addSp delSp modSp mod ord">
        <pc:chgData name="Sheeley, Amy (ELD)" userId="dd6ec6fd-2c2c-438e-b95a-ad077c6b50a4" providerId="ADAL" clId="{C5C85F7C-A524-489D-88C9-FFE83BCA701C}" dt="2025-07-24T15:39:36.739" v="7563" actId="14100"/>
        <pc:sldMkLst>
          <pc:docMk/>
          <pc:sldMk cId="1252213304" sldId="274"/>
        </pc:sldMkLst>
      </pc:sldChg>
      <pc:sldChg chg="addSp delSp modSp add del mod setBg">
        <pc:chgData name="Sheeley, Amy (ELD)" userId="dd6ec6fd-2c2c-438e-b95a-ad077c6b50a4" providerId="ADAL" clId="{C5C85F7C-A524-489D-88C9-FFE83BCA701C}" dt="2025-07-17T18:16:41.027" v="540" actId="47"/>
        <pc:sldMkLst>
          <pc:docMk/>
          <pc:sldMk cId="0" sldId="281"/>
        </pc:sldMkLst>
      </pc:sldChg>
      <pc:sldChg chg="addSp delSp modSp mod modNotesTx">
        <pc:chgData name="Sheeley, Amy (ELD)" userId="dd6ec6fd-2c2c-438e-b95a-ad077c6b50a4" providerId="ADAL" clId="{C5C85F7C-A524-489D-88C9-FFE83BCA701C}" dt="2025-07-24T16:34:56.075" v="8094" actId="1076"/>
        <pc:sldMkLst>
          <pc:docMk/>
          <pc:sldMk cId="2998286348" sldId="292"/>
        </pc:sldMkLst>
      </pc:sldChg>
      <pc:sldChg chg="addSp delSp modSp del mod modNotesTx">
        <pc:chgData name="Sheeley, Amy (ELD)" userId="dd6ec6fd-2c2c-438e-b95a-ad077c6b50a4" providerId="ADAL" clId="{C5C85F7C-A524-489D-88C9-FFE83BCA701C}" dt="2025-07-17T18:19:40.717" v="685" actId="47"/>
        <pc:sldMkLst>
          <pc:docMk/>
          <pc:sldMk cId="788474438" sldId="293"/>
        </pc:sldMkLst>
      </pc:sldChg>
      <pc:sldChg chg="modSp del mod ord">
        <pc:chgData name="Sheeley, Amy (ELD)" userId="dd6ec6fd-2c2c-438e-b95a-ad077c6b50a4" providerId="ADAL" clId="{C5C85F7C-A524-489D-88C9-FFE83BCA701C}" dt="2025-07-24T15:28:30.036" v="7432" actId="47"/>
        <pc:sldMkLst>
          <pc:docMk/>
          <pc:sldMk cId="2587014234" sldId="294"/>
        </pc:sldMkLst>
      </pc:sldChg>
      <pc:sldChg chg="addSp delSp modSp mod ord modNotesTx">
        <pc:chgData name="Sheeley, Amy (ELD)" userId="dd6ec6fd-2c2c-438e-b95a-ad077c6b50a4" providerId="ADAL" clId="{C5C85F7C-A524-489D-88C9-FFE83BCA701C}" dt="2025-07-24T16:37:14.225" v="8195" actId="20577"/>
        <pc:sldMkLst>
          <pc:docMk/>
          <pc:sldMk cId="519105377" sldId="295"/>
        </pc:sldMkLst>
      </pc:sldChg>
      <pc:sldChg chg="addSp delSp modSp mod ord modNotesTx">
        <pc:chgData name="Sheeley, Amy (ELD)" userId="dd6ec6fd-2c2c-438e-b95a-ad077c6b50a4" providerId="ADAL" clId="{C5C85F7C-A524-489D-88C9-FFE83BCA701C}" dt="2025-07-17T20:03:55.013" v="3310"/>
        <pc:sldMkLst>
          <pc:docMk/>
          <pc:sldMk cId="3850066810" sldId="296"/>
        </pc:sldMkLst>
      </pc:sldChg>
      <pc:sldChg chg="delSp modSp del mod modNotesTx">
        <pc:chgData name="Sheeley, Amy (ELD)" userId="dd6ec6fd-2c2c-438e-b95a-ad077c6b50a4" providerId="ADAL" clId="{C5C85F7C-A524-489D-88C9-FFE83BCA701C}" dt="2025-07-24T15:26:43.699" v="7375" actId="47"/>
        <pc:sldMkLst>
          <pc:docMk/>
          <pc:sldMk cId="368381214" sldId="297"/>
        </pc:sldMkLst>
      </pc:sldChg>
      <pc:sldChg chg="addSp delSp modSp del mod ord modNotesTx">
        <pc:chgData name="Sheeley, Amy (ELD)" userId="dd6ec6fd-2c2c-438e-b95a-ad077c6b50a4" providerId="ADAL" clId="{C5C85F7C-A524-489D-88C9-FFE83BCA701C}" dt="2025-07-17T19:01:58.913" v="1545" actId="47"/>
        <pc:sldMkLst>
          <pc:docMk/>
          <pc:sldMk cId="502455483" sldId="298"/>
        </pc:sldMkLst>
      </pc:sldChg>
      <pc:sldChg chg="delSp modSp mod ord modNotesTx">
        <pc:chgData name="Sheeley, Amy (ELD)" userId="dd6ec6fd-2c2c-438e-b95a-ad077c6b50a4" providerId="ADAL" clId="{C5C85F7C-A524-489D-88C9-FFE83BCA701C}" dt="2025-07-24T16:35:15.938" v="8096" actId="20577"/>
        <pc:sldMkLst>
          <pc:docMk/>
          <pc:sldMk cId="1683342241" sldId="299"/>
        </pc:sldMkLst>
      </pc:sldChg>
      <pc:sldChg chg="addSp delSp modSp mod ord modNotesTx">
        <pc:chgData name="Sheeley, Amy (ELD)" userId="dd6ec6fd-2c2c-438e-b95a-ad077c6b50a4" providerId="ADAL" clId="{C5C85F7C-A524-489D-88C9-FFE83BCA701C}" dt="2025-07-24T15:14:38.785" v="6879" actId="20577"/>
        <pc:sldMkLst>
          <pc:docMk/>
          <pc:sldMk cId="4239212573" sldId="300"/>
        </pc:sldMkLst>
      </pc:sldChg>
      <pc:sldChg chg="addSp delSp modSp mod ord modNotesTx">
        <pc:chgData name="Sheeley, Amy (ELD)" userId="dd6ec6fd-2c2c-438e-b95a-ad077c6b50a4" providerId="ADAL" clId="{C5C85F7C-A524-489D-88C9-FFE83BCA701C}" dt="2025-07-24T15:16:24.004" v="6888" actId="6549"/>
        <pc:sldMkLst>
          <pc:docMk/>
          <pc:sldMk cId="2799736334" sldId="301"/>
        </pc:sldMkLst>
      </pc:sldChg>
      <pc:sldChg chg="modSp mod ord modNotesTx">
        <pc:chgData name="Sheeley, Amy (ELD)" userId="dd6ec6fd-2c2c-438e-b95a-ad077c6b50a4" providerId="ADAL" clId="{C5C85F7C-A524-489D-88C9-FFE83BCA701C}" dt="2025-07-17T19:17:22.631" v="2497"/>
        <pc:sldMkLst>
          <pc:docMk/>
          <pc:sldMk cId="3239705666" sldId="302"/>
        </pc:sldMkLst>
      </pc:sldChg>
      <pc:sldChg chg="modSp del mod">
        <pc:chgData name="Sheeley, Amy (ELD)" userId="dd6ec6fd-2c2c-438e-b95a-ad077c6b50a4" providerId="ADAL" clId="{C5C85F7C-A524-489D-88C9-FFE83BCA701C}" dt="2025-07-24T16:27:07.181" v="8036" actId="47"/>
        <pc:sldMkLst>
          <pc:docMk/>
          <pc:sldMk cId="3174920768" sldId="303"/>
        </pc:sldMkLst>
      </pc:sldChg>
      <pc:sldChg chg="delSp modSp add del mod modNotesTx">
        <pc:chgData name="Sheeley, Amy (ELD)" userId="dd6ec6fd-2c2c-438e-b95a-ad077c6b50a4" providerId="ADAL" clId="{C5C85F7C-A524-489D-88C9-FFE83BCA701C}" dt="2025-07-24T15:28:26.159" v="7431" actId="47"/>
        <pc:sldMkLst>
          <pc:docMk/>
          <pc:sldMk cId="1403184482" sldId="304"/>
        </pc:sldMkLst>
      </pc:sldChg>
      <pc:sldChg chg="delSp modSp mod ord modNotesTx">
        <pc:chgData name="Sheeley, Amy (ELD)" userId="dd6ec6fd-2c2c-438e-b95a-ad077c6b50a4" providerId="ADAL" clId="{C5C85F7C-A524-489D-88C9-FFE83BCA701C}" dt="2025-07-24T15:26:21.927" v="7374" actId="20577"/>
        <pc:sldMkLst>
          <pc:docMk/>
          <pc:sldMk cId="1853291284" sldId="305"/>
        </pc:sldMkLst>
      </pc:sldChg>
      <pc:sldChg chg="addSp delSp modSp mod ord modAnim modNotesTx">
        <pc:chgData name="Sheeley, Amy (ELD)" userId="dd6ec6fd-2c2c-438e-b95a-ad077c6b50a4" providerId="ADAL" clId="{C5C85F7C-A524-489D-88C9-FFE83BCA701C}" dt="2025-07-22T19:20:28.238" v="3600" actId="1076"/>
        <pc:sldMkLst>
          <pc:docMk/>
          <pc:sldMk cId="3507367916" sldId="306"/>
        </pc:sldMkLst>
      </pc:sldChg>
      <pc:sldChg chg="delSp modSp del mod">
        <pc:chgData name="Sheeley, Amy (ELD)" userId="dd6ec6fd-2c2c-438e-b95a-ad077c6b50a4" providerId="ADAL" clId="{C5C85F7C-A524-489D-88C9-FFE83BCA701C}" dt="2025-07-24T15:50:35.458" v="7896" actId="47"/>
        <pc:sldMkLst>
          <pc:docMk/>
          <pc:sldMk cId="1316398792" sldId="307"/>
        </pc:sldMkLst>
      </pc:sldChg>
      <pc:sldChg chg="modSp del mod">
        <pc:chgData name="Sheeley, Amy (ELD)" userId="dd6ec6fd-2c2c-438e-b95a-ad077c6b50a4" providerId="ADAL" clId="{C5C85F7C-A524-489D-88C9-FFE83BCA701C}" dt="2025-07-24T16:26:47.034" v="8027" actId="47"/>
        <pc:sldMkLst>
          <pc:docMk/>
          <pc:sldMk cId="1948830637" sldId="308"/>
        </pc:sldMkLst>
      </pc:sldChg>
      <pc:sldChg chg="addSp delSp modSp del mod modNotesTx">
        <pc:chgData name="Sheeley, Amy (ELD)" userId="dd6ec6fd-2c2c-438e-b95a-ad077c6b50a4" providerId="ADAL" clId="{C5C85F7C-A524-489D-88C9-FFE83BCA701C}" dt="2025-07-24T16:26:58.265" v="8035" actId="47"/>
        <pc:sldMkLst>
          <pc:docMk/>
          <pc:sldMk cId="3192525301" sldId="309"/>
        </pc:sldMkLst>
      </pc:sldChg>
      <pc:sldChg chg="delSp modSp del mod modNotesTx">
        <pc:chgData name="Sheeley, Amy (ELD)" userId="dd6ec6fd-2c2c-438e-b95a-ad077c6b50a4" providerId="ADAL" clId="{C5C85F7C-A524-489D-88C9-FFE83BCA701C}" dt="2025-07-24T16:26:49.168" v="8028" actId="47"/>
        <pc:sldMkLst>
          <pc:docMk/>
          <pc:sldMk cId="732555065" sldId="310"/>
        </pc:sldMkLst>
      </pc:sldChg>
      <pc:sldChg chg="delSp modSp del mod">
        <pc:chgData name="Sheeley, Amy (ELD)" userId="dd6ec6fd-2c2c-438e-b95a-ad077c6b50a4" providerId="ADAL" clId="{C5C85F7C-A524-489D-88C9-FFE83BCA701C}" dt="2025-07-24T16:26:57.030" v="8034" actId="47"/>
        <pc:sldMkLst>
          <pc:docMk/>
          <pc:sldMk cId="2867773013" sldId="311"/>
        </pc:sldMkLst>
      </pc:sldChg>
      <pc:sldChg chg="delSp modSp del mod">
        <pc:chgData name="Sheeley, Amy (ELD)" userId="dd6ec6fd-2c2c-438e-b95a-ad077c6b50a4" providerId="ADAL" clId="{C5C85F7C-A524-489D-88C9-FFE83BCA701C}" dt="2025-07-24T16:26:51.259" v="8029" actId="47"/>
        <pc:sldMkLst>
          <pc:docMk/>
          <pc:sldMk cId="2208889103" sldId="312"/>
        </pc:sldMkLst>
      </pc:sldChg>
      <pc:sldChg chg="modSp del mod">
        <pc:chgData name="Sheeley, Amy (ELD)" userId="dd6ec6fd-2c2c-438e-b95a-ad077c6b50a4" providerId="ADAL" clId="{C5C85F7C-A524-489D-88C9-FFE83BCA701C}" dt="2025-07-24T16:26:55.608" v="8032" actId="47"/>
        <pc:sldMkLst>
          <pc:docMk/>
          <pc:sldMk cId="961934523" sldId="313"/>
        </pc:sldMkLst>
      </pc:sldChg>
      <pc:sldChg chg="delSp modSp del mod">
        <pc:chgData name="Sheeley, Amy (ELD)" userId="dd6ec6fd-2c2c-438e-b95a-ad077c6b50a4" providerId="ADAL" clId="{C5C85F7C-A524-489D-88C9-FFE83BCA701C}" dt="2025-07-24T16:26:54.967" v="8031" actId="47"/>
        <pc:sldMkLst>
          <pc:docMk/>
          <pc:sldMk cId="1746010411" sldId="314"/>
        </pc:sldMkLst>
      </pc:sldChg>
      <pc:sldChg chg="modSp mod ord">
        <pc:chgData name="Sheeley, Amy (ELD)" userId="dd6ec6fd-2c2c-438e-b95a-ad077c6b50a4" providerId="ADAL" clId="{C5C85F7C-A524-489D-88C9-FFE83BCA701C}" dt="2025-07-24T16:27:13.708" v="8038" actId="1076"/>
        <pc:sldMkLst>
          <pc:docMk/>
          <pc:sldMk cId="1528811088" sldId="315"/>
        </pc:sldMkLst>
      </pc:sldChg>
      <pc:sldChg chg="addSp delSp modSp del mod">
        <pc:chgData name="Sheeley, Amy (ELD)" userId="dd6ec6fd-2c2c-438e-b95a-ad077c6b50a4" providerId="ADAL" clId="{C5C85F7C-A524-489D-88C9-FFE83BCA701C}" dt="2025-07-17T17:56:53.303" v="429" actId="47"/>
        <pc:sldMkLst>
          <pc:docMk/>
          <pc:sldMk cId="2102398666" sldId="316"/>
        </pc:sldMkLst>
      </pc:sldChg>
      <pc:sldChg chg="addSp delSp modSp del mod">
        <pc:chgData name="Sheeley, Amy (ELD)" userId="dd6ec6fd-2c2c-438e-b95a-ad077c6b50a4" providerId="ADAL" clId="{C5C85F7C-A524-489D-88C9-FFE83BCA701C}" dt="2025-07-24T16:26:56.428" v="8033" actId="47"/>
        <pc:sldMkLst>
          <pc:docMk/>
          <pc:sldMk cId="88284567" sldId="318"/>
        </pc:sldMkLst>
      </pc:sldChg>
      <pc:sldChg chg="delSp modSp del mod">
        <pc:chgData name="Sheeley, Amy (ELD)" userId="dd6ec6fd-2c2c-438e-b95a-ad077c6b50a4" providerId="ADAL" clId="{C5C85F7C-A524-489D-88C9-FFE83BCA701C}" dt="2025-07-24T16:26:53.256" v="8030" actId="47"/>
        <pc:sldMkLst>
          <pc:docMk/>
          <pc:sldMk cId="2807444084" sldId="319"/>
        </pc:sldMkLst>
      </pc:sldChg>
      <pc:sldChg chg="addSp modSp add mod">
        <pc:chgData name="Sheeley, Amy (ELD)" userId="dd6ec6fd-2c2c-438e-b95a-ad077c6b50a4" providerId="ADAL" clId="{C5C85F7C-A524-489D-88C9-FFE83BCA701C}" dt="2025-07-24T16:38:36.192" v="8230" actId="1076"/>
        <pc:sldMkLst>
          <pc:docMk/>
          <pc:sldMk cId="1693034352" sldId="320"/>
        </pc:sldMkLst>
      </pc:sldChg>
      <pc:sldChg chg="modSp new del mod">
        <pc:chgData name="Sheeley, Amy (ELD)" userId="dd6ec6fd-2c2c-438e-b95a-ad077c6b50a4" providerId="ADAL" clId="{C5C85F7C-A524-489D-88C9-FFE83BCA701C}" dt="2025-07-17T20:05:16.751" v="3319" actId="47"/>
        <pc:sldMkLst>
          <pc:docMk/>
          <pc:sldMk cId="2885272392" sldId="321"/>
        </pc:sldMkLst>
      </pc:sldChg>
      <pc:sldChg chg="modSp new mod modNotesTx">
        <pc:chgData name="Sheeley, Amy (ELD)" userId="dd6ec6fd-2c2c-438e-b95a-ad077c6b50a4" providerId="ADAL" clId="{C5C85F7C-A524-489D-88C9-FFE83BCA701C}" dt="2025-07-17T20:06:02.379" v="3405" actId="20577"/>
        <pc:sldMkLst>
          <pc:docMk/>
          <pc:sldMk cId="1246118978" sldId="322"/>
        </pc:sldMkLst>
      </pc:sldChg>
      <pc:sldChg chg="add modNotesTx">
        <pc:chgData name="Sheeley, Amy (ELD)" userId="dd6ec6fd-2c2c-438e-b95a-ad077c6b50a4" providerId="ADAL" clId="{C5C85F7C-A524-489D-88C9-FFE83BCA701C}" dt="2025-07-17T20:07:35.504" v="3482" actId="20577"/>
        <pc:sldMkLst>
          <pc:docMk/>
          <pc:sldMk cId="122423680" sldId="323"/>
        </pc:sldMkLst>
      </pc:sldChg>
      <pc:sldChg chg="add del ord">
        <pc:chgData name="Sheeley, Amy (ELD)" userId="dd6ec6fd-2c2c-438e-b95a-ad077c6b50a4" providerId="ADAL" clId="{C5C85F7C-A524-489D-88C9-FFE83BCA701C}" dt="2025-07-17T20:19:01.111" v="3494" actId="47"/>
        <pc:sldMkLst>
          <pc:docMk/>
          <pc:sldMk cId="1688173194" sldId="324"/>
        </pc:sldMkLst>
      </pc:sldChg>
      <pc:sldChg chg="modSp new mod modNotesTx">
        <pc:chgData name="Sheeley, Amy (ELD)" userId="dd6ec6fd-2c2c-438e-b95a-ad077c6b50a4" providerId="ADAL" clId="{C5C85F7C-A524-489D-88C9-FFE83BCA701C}" dt="2025-07-24T15:45:25.066" v="7866" actId="20577"/>
        <pc:sldMkLst>
          <pc:docMk/>
          <pc:sldMk cId="3628417033" sldId="324"/>
        </pc:sldMkLst>
      </pc:sldChg>
      <pc:sldChg chg="add del">
        <pc:chgData name="Sheeley, Amy (ELD)" userId="dd6ec6fd-2c2c-438e-b95a-ad077c6b50a4" providerId="ADAL" clId="{C5C85F7C-A524-489D-88C9-FFE83BCA701C}" dt="2025-07-17T20:17:41.023" v="3488"/>
        <pc:sldMkLst>
          <pc:docMk/>
          <pc:sldMk cId="2575396128" sldId="325"/>
        </pc:sldMkLst>
      </pc:sldChg>
      <pc:sldChg chg="addSp modSp add mod">
        <pc:chgData name="Sheeley, Amy (ELD)" userId="dd6ec6fd-2c2c-438e-b95a-ad077c6b50a4" providerId="ADAL" clId="{C5C85F7C-A524-489D-88C9-FFE83BCA701C}" dt="2025-07-22T19:37:23.185" v="4695" actId="20577"/>
        <pc:sldMkLst>
          <pc:docMk/>
          <pc:sldMk cId="4159478506" sldId="325"/>
        </pc:sldMkLst>
      </pc:sldChg>
      <pc:sldChg chg="modSp new mod">
        <pc:chgData name="Sheeley, Amy (ELD)" userId="dd6ec6fd-2c2c-438e-b95a-ad077c6b50a4" providerId="ADAL" clId="{C5C85F7C-A524-489D-88C9-FFE83BCA701C}" dt="2025-07-24T15:46:42.726" v="7895" actId="255"/>
        <pc:sldMkLst>
          <pc:docMk/>
          <pc:sldMk cId="1920277263" sldId="326"/>
        </pc:sldMkLst>
      </pc:sldChg>
      <pc:sldChg chg="addSp delSp modSp add mod modNotesTx">
        <pc:chgData name="Sheeley, Amy (ELD)" userId="dd6ec6fd-2c2c-438e-b95a-ad077c6b50a4" providerId="ADAL" clId="{C5C85F7C-A524-489D-88C9-FFE83BCA701C}" dt="2025-07-22T20:00:16.348" v="5584" actId="14100"/>
        <pc:sldMkLst>
          <pc:docMk/>
          <pc:sldMk cId="3635259720" sldId="327"/>
        </pc:sldMkLst>
      </pc:sldChg>
      <pc:sldChg chg="addSp delSp modSp add mod">
        <pc:chgData name="Sheeley, Amy (ELD)" userId="dd6ec6fd-2c2c-438e-b95a-ad077c6b50a4" providerId="ADAL" clId="{C5C85F7C-A524-489D-88C9-FFE83BCA701C}" dt="2025-07-24T15:31:06.138" v="7483" actId="1076"/>
        <pc:sldMkLst>
          <pc:docMk/>
          <pc:sldMk cId="3533580655" sldId="328"/>
        </pc:sldMkLst>
      </pc:sldChg>
      <pc:sldChg chg="addSp delSp modSp add mod modNotesTx">
        <pc:chgData name="Sheeley, Amy (ELD)" userId="dd6ec6fd-2c2c-438e-b95a-ad077c6b50a4" providerId="ADAL" clId="{C5C85F7C-A524-489D-88C9-FFE83BCA701C}" dt="2025-07-23T15:29:58.709" v="6555" actId="403"/>
        <pc:sldMkLst>
          <pc:docMk/>
          <pc:sldMk cId="2242818918" sldId="329"/>
        </pc:sldMkLst>
      </pc:sldChg>
      <pc:sldChg chg="addSp modSp add mod">
        <pc:chgData name="Sheeley, Amy (ELD)" userId="dd6ec6fd-2c2c-438e-b95a-ad077c6b50a4" providerId="ADAL" clId="{C5C85F7C-A524-489D-88C9-FFE83BCA701C}" dt="2025-07-24T15:58:07.008" v="7948" actId="1076"/>
        <pc:sldMkLst>
          <pc:docMk/>
          <pc:sldMk cId="1932714840" sldId="330"/>
        </pc:sldMkLst>
      </pc:sldChg>
      <pc:sldMasterChg chg="delSldLayout">
        <pc:chgData name="Sheeley, Amy (ELD)" userId="dd6ec6fd-2c2c-438e-b95a-ad077c6b50a4" providerId="ADAL" clId="{C5C85F7C-A524-489D-88C9-FFE83BCA701C}" dt="2025-07-17T18:16:41.027" v="540" actId="47"/>
        <pc:sldMasterMkLst>
          <pc:docMk/>
          <pc:sldMasterMk cId="1784348618" sldId="2147483724"/>
        </pc:sldMasterMkLst>
        <pc:sldLayoutChg chg="del">
          <pc:chgData name="Sheeley, Amy (ELD)" userId="dd6ec6fd-2c2c-438e-b95a-ad077c6b50a4" providerId="ADAL" clId="{C5C85F7C-A524-489D-88C9-FFE83BCA701C}" dt="2025-07-17T18:16:41.027" v="540" actId="47"/>
          <pc:sldLayoutMkLst>
            <pc:docMk/>
            <pc:sldMasterMk cId="1784348618" sldId="2147483724"/>
            <pc:sldLayoutMk cId="2901012916" sldId="2147483758"/>
          </pc:sldLayoutMkLst>
        </pc:sldLayoutChg>
      </pc:sldMasterChg>
    </pc:docChg>
  </pc:docChgLst>
  <pc:docChgLst>
    <pc:chgData name="Sheeley, Amy (ELD)" userId="dd6ec6fd-2c2c-438e-b95a-ad077c6b50a4" providerId="ADAL" clId="{99279426-885B-4C12-911B-2F92269DC15F}"/>
    <pc:docChg chg="custSel addSld modSld">
      <pc:chgData name="Sheeley, Amy (ELD)" userId="dd6ec6fd-2c2c-438e-b95a-ad077c6b50a4" providerId="ADAL" clId="{99279426-885B-4C12-911B-2F92269DC15F}" dt="2025-10-09T16:30:48.373" v="816" actId="13926"/>
      <pc:docMkLst>
        <pc:docMk/>
      </pc:docMkLst>
      <pc:sldChg chg="modNotesTx">
        <pc:chgData name="Sheeley, Amy (ELD)" userId="dd6ec6fd-2c2c-438e-b95a-ad077c6b50a4" providerId="ADAL" clId="{99279426-885B-4C12-911B-2F92269DC15F}" dt="2025-09-25T17:54:34.066" v="810" actId="20577"/>
        <pc:sldMkLst>
          <pc:docMk/>
          <pc:sldMk cId="2998286348" sldId="292"/>
        </pc:sldMkLst>
      </pc:sldChg>
      <pc:sldChg chg="delSp mod">
        <pc:chgData name="Sheeley, Amy (ELD)" userId="dd6ec6fd-2c2c-438e-b95a-ad077c6b50a4" providerId="ADAL" clId="{99279426-885B-4C12-911B-2F92269DC15F}" dt="2025-09-25T17:49:14.471" v="575" actId="478"/>
        <pc:sldMkLst>
          <pc:docMk/>
          <pc:sldMk cId="4239212573" sldId="300"/>
        </pc:sldMkLst>
      </pc:sldChg>
      <pc:sldChg chg="addSp modSp mod modNotesTx">
        <pc:chgData name="Sheeley, Amy (ELD)" userId="dd6ec6fd-2c2c-438e-b95a-ad077c6b50a4" providerId="ADAL" clId="{99279426-885B-4C12-911B-2F92269DC15F}" dt="2025-10-09T16:30:31.113" v="814" actId="13926"/>
        <pc:sldMkLst>
          <pc:docMk/>
          <pc:sldMk cId="3507367916" sldId="306"/>
        </pc:sldMkLst>
        <pc:spChg chg="add mod">
          <ac:chgData name="Sheeley, Amy (ELD)" userId="dd6ec6fd-2c2c-438e-b95a-ad077c6b50a4" providerId="ADAL" clId="{99279426-885B-4C12-911B-2F92269DC15F}" dt="2025-10-09T16:30:31.113" v="814" actId="13926"/>
          <ac:spMkLst>
            <pc:docMk/>
            <pc:sldMk cId="3507367916" sldId="306"/>
            <ac:spMk id="4" creationId="{B9B6411C-51FD-EF8C-E040-0D82DB0FB749}"/>
          </ac:spMkLst>
        </pc:spChg>
        <pc:spChg chg="mod">
          <ac:chgData name="Sheeley, Amy (ELD)" userId="dd6ec6fd-2c2c-438e-b95a-ad077c6b50a4" providerId="ADAL" clId="{99279426-885B-4C12-911B-2F92269DC15F}" dt="2025-09-25T17:39:59.925" v="368" actId="20577"/>
          <ac:spMkLst>
            <pc:docMk/>
            <pc:sldMk cId="3507367916" sldId="306"/>
            <ac:spMk id="6" creationId="{A06AB0BC-C7B3-8DF7-0FD0-EDA036D843FD}"/>
          </ac:spMkLst>
        </pc:spChg>
      </pc:sldChg>
      <pc:sldChg chg="modSp mod">
        <pc:chgData name="Sheeley, Amy (ELD)" userId="dd6ec6fd-2c2c-438e-b95a-ad077c6b50a4" providerId="ADAL" clId="{99279426-885B-4C12-911B-2F92269DC15F}" dt="2025-10-09T16:30:48.373" v="816" actId="13926"/>
        <pc:sldMkLst>
          <pc:docMk/>
          <pc:sldMk cId="3628417033" sldId="324"/>
        </pc:sldMkLst>
        <pc:spChg chg="mod">
          <ac:chgData name="Sheeley, Amy (ELD)" userId="dd6ec6fd-2c2c-438e-b95a-ad077c6b50a4" providerId="ADAL" clId="{99279426-885B-4C12-911B-2F92269DC15F}" dt="2025-10-09T16:30:48.373" v="816" actId="13926"/>
          <ac:spMkLst>
            <pc:docMk/>
            <pc:sldMk cId="3628417033" sldId="324"/>
            <ac:spMk id="3" creationId="{2A43FCE5-F5A8-6BEE-4953-CAB35EEC11E8}"/>
          </ac:spMkLst>
        </pc:spChg>
      </pc:sldChg>
      <pc:sldChg chg="modSp mod">
        <pc:chgData name="Sheeley, Amy (ELD)" userId="dd6ec6fd-2c2c-438e-b95a-ad077c6b50a4" providerId="ADAL" clId="{99279426-885B-4C12-911B-2F92269DC15F}" dt="2025-10-09T16:30:42.255" v="815" actId="13926"/>
        <pc:sldMkLst>
          <pc:docMk/>
          <pc:sldMk cId="1920277263" sldId="326"/>
        </pc:sldMkLst>
        <pc:spChg chg="mod">
          <ac:chgData name="Sheeley, Amy (ELD)" userId="dd6ec6fd-2c2c-438e-b95a-ad077c6b50a4" providerId="ADAL" clId="{99279426-885B-4C12-911B-2F92269DC15F}" dt="2025-09-25T17:26:38.948" v="330" actId="1076"/>
          <ac:spMkLst>
            <pc:docMk/>
            <pc:sldMk cId="1920277263" sldId="326"/>
            <ac:spMk id="2" creationId="{67CDAF1B-F597-2534-65DB-46B3E324135C}"/>
          </ac:spMkLst>
        </pc:spChg>
        <pc:spChg chg="mod">
          <ac:chgData name="Sheeley, Amy (ELD)" userId="dd6ec6fd-2c2c-438e-b95a-ad077c6b50a4" providerId="ADAL" clId="{99279426-885B-4C12-911B-2F92269DC15F}" dt="2025-10-09T16:30:42.255" v="815" actId="13926"/>
          <ac:spMkLst>
            <pc:docMk/>
            <pc:sldMk cId="1920277263" sldId="326"/>
            <ac:spMk id="3" creationId="{AFD406C3-3AF7-A5C3-E87C-8772856EB510}"/>
          </ac:spMkLst>
        </pc:spChg>
      </pc:sldChg>
      <pc:sldChg chg="modSp mod">
        <pc:chgData name="Sheeley, Amy (ELD)" userId="dd6ec6fd-2c2c-438e-b95a-ad077c6b50a4" providerId="ADAL" clId="{99279426-885B-4C12-911B-2F92269DC15F}" dt="2025-09-25T17:28:39.937" v="352" actId="14100"/>
        <pc:sldMkLst>
          <pc:docMk/>
          <pc:sldMk cId="3635259720" sldId="327"/>
        </pc:sldMkLst>
        <pc:spChg chg="mod">
          <ac:chgData name="Sheeley, Amy (ELD)" userId="dd6ec6fd-2c2c-438e-b95a-ad077c6b50a4" providerId="ADAL" clId="{99279426-885B-4C12-911B-2F92269DC15F}" dt="2025-09-25T17:28:39.937" v="352" actId="14100"/>
          <ac:spMkLst>
            <pc:docMk/>
            <pc:sldMk cId="3635259720" sldId="327"/>
            <ac:spMk id="3" creationId="{0339ADF0-0770-7F56-161A-A71F77588FA2}"/>
          </ac:spMkLst>
        </pc:spChg>
        <pc:picChg chg="mod ord">
          <ac:chgData name="Sheeley, Amy (ELD)" userId="dd6ec6fd-2c2c-438e-b95a-ad077c6b50a4" providerId="ADAL" clId="{99279426-885B-4C12-911B-2F92269DC15F}" dt="2025-09-25T17:28:36.838" v="351" actId="1076"/>
          <ac:picMkLst>
            <pc:docMk/>
            <pc:sldMk cId="3635259720" sldId="327"/>
            <ac:picMk id="5" creationId="{8852188F-8EE0-F60A-8AC1-35C4B6AD9719}"/>
          </ac:picMkLst>
        </pc:picChg>
      </pc:sldChg>
      <pc:sldChg chg="addSp modSp new mod">
        <pc:chgData name="Sheeley, Amy (ELD)" userId="dd6ec6fd-2c2c-438e-b95a-ad077c6b50a4" providerId="ADAL" clId="{99279426-885B-4C12-911B-2F92269DC15F}" dt="2025-09-15T14:08:10.914" v="55" actId="1076"/>
        <pc:sldMkLst>
          <pc:docMk/>
          <pc:sldMk cId="3442355557" sldId="331"/>
        </pc:sldMkLst>
        <pc:spChg chg="mod">
          <ac:chgData name="Sheeley, Amy (ELD)" userId="dd6ec6fd-2c2c-438e-b95a-ad077c6b50a4" providerId="ADAL" clId="{99279426-885B-4C12-911B-2F92269DC15F}" dt="2025-09-15T14:07:32.479" v="49" actId="403"/>
          <ac:spMkLst>
            <pc:docMk/>
            <pc:sldMk cId="3442355557" sldId="331"/>
            <ac:spMk id="2" creationId="{77899330-20C0-7DEE-3344-65A7CEFF9017}"/>
          </ac:spMkLst>
        </pc:spChg>
        <pc:spChg chg="add mod">
          <ac:chgData name="Sheeley, Amy (ELD)" userId="dd6ec6fd-2c2c-438e-b95a-ad077c6b50a4" providerId="ADAL" clId="{99279426-885B-4C12-911B-2F92269DC15F}" dt="2025-09-15T14:08:10.914" v="55" actId="1076"/>
          <ac:spMkLst>
            <pc:docMk/>
            <pc:sldMk cId="3442355557" sldId="331"/>
            <ac:spMk id="6" creationId="{D18F4611-B60D-241B-61C4-A604369B6C59}"/>
          </ac:spMkLst>
        </pc:spChg>
        <pc:picChg chg="add mod">
          <ac:chgData name="Sheeley, Amy (ELD)" userId="dd6ec6fd-2c2c-438e-b95a-ad077c6b50a4" providerId="ADAL" clId="{99279426-885B-4C12-911B-2F92269DC15F}" dt="2025-09-15T14:07:43.798" v="51" actId="1076"/>
          <ac:picMkLst>
            <pc:docMk/>
            <pc:sldMk cId="3442355557" sldId="331"/>
            <ac:picMk id="4" creationId="{D71C899C-BD95-1EB7-77E8-5380485AF61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A7749-5CFF-4273-954A-B684D2FCDDF9}"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664CBD4-2533-4D70-AAAE-1CCB2C4DBE76}">
      <dgm:prSet custT="1"/>
      <dgm:spPr/>
      <dgm:t>
        <a:bodyPr/>
        <a:lstStyle/>
        <a:p>
          <a:r>
            <a:rPr lang="en-US" sz="2800" b="1" dirty="0"/>
            <a:t>2. Hives</a:t>
          </a:r>
        </a:p>
      </dgm:t>
    </dgm:pt>
    <dgm:pt modelId="{8FE5520C-489C-4B3F-B035-FF19DED3C7E2}" type="parTrans" cxnId="{7F48397E-BFBD-4C73-9B47-A0C689C6F857}">
      <dgm:prSet/>
      <dgm:spPr/>
      <dgm:t>
        <a:bodyPr/>
        <a:lstStyle/>
        <a:p>
          <a:endParaRPr lang="en-US" sz="2400"/>
        </a:p>
      </dgm:t>
    </dgm:pt>
    <dgm:pt modelId="{896D7D2A-F3D8-420F-951B-C6843DD5C8D5}" type="sibTrans" cxnId="{7F48397E-BFBD-4C73-9B47-A0C689C6F857}">
      <dgm:prSet/>
      <dgm:spPr/>
      <dgm:t>
        <a:bodyPr/>
        <a:lstStyle/>
        <a:p>
          <a:endParaRPr lang="en-US" sz="2400"/>
        </a:p>
      </dgm:t>
    </dgm:pt>
    <dgm:pt modelId="{1616533F-3931-49CE-939E-88A3B6816C68}">
      <dgm:prSet custT="1"/>
      <dgm:spPr/>
      <dgm:t>
        <a:bodyPr/>
        <a:lstStyle/>
        <a:p>
          <a:r>
            <a:rPr lang="en-US" sz="2800" b="1" dirty="0"/>
            <a:t>3. Abdominal pain and vomiting</a:t>
          </a:r>
        </a:p>
      </dgm:t>
    </dgm:pt>
    <dgm:pt modelId="{FE8B7B0E-9F09-4F88-870C-2F1DC0497828}" type="parTrans" cxnId="{22E2166C-B662-4619-950D-38EBE907AF14}">
      <dgm:prSet/>
      <dgm:spPr/>
      <dgm:t>
        <a:bodyPr/>
        <a:lstStyle/>
        <a:p>
          <a:endParaRPr lang="en-US" sz="2400"/>
        </a:p>
      </dgm:t>
    </dgm:pt>
    <dgm:pt modelId="{0D191BC8-A11F-4690-B11B-AD1BCAA1DB99}" type="sibTrans" cxnId="{22E2166C-B662-4619-950D-38EBE907AF14}">
      <dgm:prSet/>
      <dgm:spPr/>
      <dgm:t>
        <a:bodyPr/>
        <a:lstStyle/>
        <a:p>
          <a:endParaRPr lang="en-US" sz="2400"/>
        </a:p>
      </dgm:t>
    </dgm:pt>
    <dgm:pt modelId="{DC7192AD-16C8-41FF-8380-1C8474BD14A6}">
      <dgm:prSet custT="1"/>
      <dgm:spPr/>
      <dgm:t>
        <a:bodyPr/>
        <a:lstStyle/>
        <a:p>
          <a:r>
            <a:rPr lang="en-US" sz="2800" b="1" dirty="0"/>
            <a:t>4. Feeling fain, confused, or passing out</a:t>
          </a:r>
        </a:p>
      </dgm:t>
    </dgm:pt>
    <dgm:pt modelId="{1BA2AD02-B4C6-4955-92DB-45E601B619A7}" type="parTrans" cxnId="{CE7E62FE-0467-40F5-BC02-D17CCDB649AC}">
      <dgm:prSet/>
      <dgm:spPr/>
      <dgm:t>
        <a:bodyPr/>
        <a:lstStyle/>
        <a:p>
          <a:endParaRPr lang="en-US" sz="2400"/>
        </a:p>
      </dgm:t>
    </dgm:pt>
    <dgm:pt modelId="{A1C51492-C391-4BB6-BDFD-5F8443F6FF01}" type="sibTrans" cxnId="{CE7E62FE-0467-40F5-BC02-D17CCDB649AC}">
      <dgm:prSet/>
      <dgm:spPr/>
      <dgm:t>
        <a:bodyPr/>
        <a:lstStyle/>
        <a:p>
          <a:endParaRPr lang="en-US" sz="2400"/>
        </a:p>
      </dgm:t>
    </dgm:pt>
    <dgm:pt modelId="{75C5C669-CADE-4462-BEDB-E90AAAC6CC94}">
      <dgm:prSet custT="1"/>
      <dgm:spPr/>
      <dgm:t>
        <a:bodyPr/>
        <a:lstStyle/>
        <a:p>
          <a:r>
            <a:rPr lang="en-US" sz="2800" b="1" dirty="0"/>
            <a:t>5. All of the above</a:t>
          </a:r>
        </a:p>
      </dgm:t>
    </dgm:pt>
    <dgm:pt modelId="{3DC93D6B-9ABE-4445-8A46-6D78AFCBD599}" type="parTrans" cxnId="{E0F45374-AF54-4277-83E2-AA7FEF5B4DE8}">
      <dgm:prSet/>
      <dgm:spPr/>
      <dgm:t>
        <a:bodyPr/>
        <a:lstStyle/>
        <a:p>
          <a:endParaRPr lang="en-US" sz="2400"/>
        </a:p>
      </dgm:t>
    </dgm:pt>
    <dgm:pt modelId="{50E4F03B-179A-40F7-A85D-1AD65CD1BEFB}" type="sibTrans" cxnId="{E0F45374-AF54-4277-83E2-AA7FEF5B4DE8}">
      <dgm:prSet/>
      <dgm:spPr/>
      <dgm:t>
        <a:bodyPr/>
        <a:lstStyle/>
        <a:p>
          <a:endParaRPr lang="en-US" sz="2400"/>
        </a:p>
      </dgm:t>
    </dgm:pt>
    <dgm:pt modelId="{DAA0B0F2-4D7D-4BD0-ADE8-C5D467771C61}">
      <dgm:prSet custT="1"/>
      <dgm:spPr/>
      <dgm:t>
        <a:bodyPr/>
        <a:lstStyle/>
        <a:p>
          <a:r>
            <a:rPr lang="en-US" sz="2800" b="1" dirty="0"/>
            <a:t>1. Itchy mouth or ear</a:t>
          </a:r>
        </a:p>
      </dgm:t>
    </dgm:pt>
    <dgm:pt modelId="{00797EBA-1949-4134-A0E5-2EB173C76DCD}" type="sibTrans" cxnId="{BA2A6806-C064-4F55-8C33-BE00338AAA45}">
      <dgm:prSet/>
      <dgm:spPr/>
      <dgm:t>
        <a:bodyPr/>
        <a:lstStyle/>
        <a:p>
          <a:endParaRPr lang="en-US" sz="2400"/>
        </a:p>
      </dgm:t>
    </dgm:pt>
    <dgm:pt modelId="{59BBD44E-588A-4598-A757-96716F2AD781}" type="parTrans" cxnId="{BA2A6806-C064-4F55-8C33-BE00338AAA45}">
      <dgm:prSet/>
      <dgm:spPr/>
      <dgm:t>
        <a:bodyPr/>
        <a:lstStyle/>
        <a:p>
          <a:endParaRPr lang="en-US" sz="2400"/>
        </a:p>
      </dgm:t>
    </dgm:pt>
    <dgm:pt modelId="{94B4D8CF-9CE8-4037-8FB6-4866EAE43B84}" type="pres">
      <dgm:prSet presAssocID="{7C1A7749-5CFF-4273-954A-B684D2FCDDF9}" presName="linear" presStyleCnt="0">
        <dgm:presLayoutVars>
          <dgm:animLvl val="lvl"/>
          <dgm:resizeHandles val="exact"/>
        </dgm:presLayoutVars>
      </dgm:prSet>
      <dgm:spPr/>
    </dgm:pt>
    <dgm:pt modelId="{46BB7EE3-0AB5-44C0-A5C5-2D16199F1C56}" type="pres">
      <dgm:prSet presAssocID="{DAA0B0F2-4D7D-4BD0-ADE8-C5D467771C61}" presName="parentText" presStyleLbl="node1" presStyleIdx="0" presStyleCnt="5" custLinFactNeighborX="91">
        <dgm:presLayoutVars>
          <dgm:chMax val="0"/>
          <dgm:bulletEnabled val="1"/>
        </dgm:presLayoutVars>
      </dgm:prSet>
      <dgm:spPr/>
    </dgm:pt>
    <dgm:pt modelId="{651AA3D5-16A2-4BCA-9DBB-0C60F6C75326}" type="pres">
      <dgm:prSet presAssocID="{00797EBA-1949-4134-A0E5-2EB173C76DCD}" presName="spacer" presStyleCnt="0"/>
      <dgm:spPr/>
    </dgm:pt>
    <dgm:pt modelId="{BBB33402-7EC7-49F4-B2F4-5665DA71619B}" type="pres">
      <dgm:prSet presAssocID="{3664CBD4-2533-4D70-AAAE-1CCB2C4DBE76}" presName="parentText" presStyleLbl="node1" presStyleIdx="1" presStyleCnt="5">
        <dgm:presLayoutVars>
          <dgm:chMax val="0"/>
          <dgm:bulletEnabled val="1"/>
        </dgm:presLayoutVars>
      </dgm:prSet>
      <dgm:spPr/>
    </dgm:pt>
    <dgm:pt modelId="{A84E74EB-8D69-4FB3-9C01-7C4BE5A77909}" type="pres">
      <dgm:prSet presAssocID="{896D7D2A-F3D8-420F-951B-C6843DD5C8D5}" presName="spacer" presStyleCnt="0"/>
      <dgm:spPr/>
    </dgm:pt>
    <dgm:pt modelId="{B7AF078A-59FE-4C57-B333-D76B1525537E}" type="pres">
      <dgm:prSet presAssocID="{1616533F-3931-49CE-939E-88A3B6816C68}" presName="parentText" presStyleLbl="node1" presStyleIdx="2" presStyleCnt="5">
        <dgm:presLayoutVars>
          <dgm:chMax val="0"/>
          <dgm:bulletEnabled val="1"/>
        </dgm:presLayoutVars>
      </dgm:prSet>
      <dgm:spPr/>
    </dgm:pt>
    <dgm:pt modelId="{C0261EF7-7BA3-47B6-8D6D-3D52BE610BAE}" type="pres">
      <dgm:prSet presAssocID="{0D191BC8-A11F-4690-B11B-AD1BCAA1DB99}" presName="spacer" presStyleCnt="0"/>
      <dgm:spPr/>
    </dgm:pt>
    <dgm:pt modelId="{AF740F43-B427-4250-8A3A-6D1846BB686E}" type="pres">
      <dgm:prSet presAssocID="{DC7192AD-16C8-41FF-8380-1C8474BD14A6}" presName="parentText" presStyleLbl="node1" presStyleIdx="3" presStyleCnt="5">
        <dgm:presLayoutVars>
          <dgm:chMax val="0"/>
          <dgm:bulletEnabled val="1"/>
        </dgm:presLayoutVars>
      </dgm:prSet>
      <dgm:spPr/>
    </dgm:pt>
    <dgm:pt modelId="{C783B1B6-B56C-4C9B-8700-D873E601EF42}" type="pres">
      <dgm:prSet presAssocID="{A1C51492-C391-4BB6-BDFD-5F8443F6FF01}" presName="spacer" presStyleCnt="0"/>
      <dgm:spPr/>
    </dgm:pt>
    <dgm:pt modelId="{A7C4351B-B1F9-43A2-8F46-F301B8E8E670}" type="pres">
      <dgm:prSet presAssocID="{75C5C669-CADE-4462-BEDB-E90AAAC6CC94}" presName="parentText" presStyleLbl="node1" presStyleIdx="4" presStyleCnt="5">
        <dgm:presLayoutVars>
          <dgm:chMax val="0"/>
          <dgm:bulletEnabled val="1"/>
        </dgm:presLayoutVars>
      </dgm:prSet>
      <dgm:spPr/>
    </dgm:pt>
  </dgm:ptLst>
  <dgm:cxnLst>
    <dgm:cxn modelId="{55913C00-04F9-4C3E-897A-14F5C49494A7}" type="presOf" srcId="{1616533F-3931-49CE-939E-88A3B6816C68}" destId="{B7AF078A-59FE-4C57-B333-D76B1525537E}" srcOrd="0" destOrd="0" presId="urn:microsoft.com/office/officeart/2005/8/layout/vList2"/>
    <dgm:cxn modelId="{BA2A6806-C064-4F55-8C33-BE00338AAA45}" srcId="{7C1A7749-5CFF-4273-954A-B684D2FCDDF9}" destId="{DAA0B0F2-4D7D-4BD0-ADE8-C5D467771C61}" srcOrd="0" destOrd="0" parTransId="{59BBD44E-588A-4598-A757-96716F2AD781}" sibTransId="{00797EBA-1949-4134-A0E5-2EB173C76DCD}"/>
    <dgm:cxn modelId="{F474146A-4887-4A7A-BF1C-16A27F1BBA84}" type="presOf" srcId="{DC7192AD-16C8-41FF-8380-1C8474BD14A6}" destId="{AF740F43-B427-4250-8A3A-6D1846BB686E}" srcOrd="0" destOrd="0" presId="urn:microsoft.com/office/officeart/2005/8/layout/vList2"/>
    <dgm:cxn modelId="{22E2166C-B662-4619-950D-38EBE907AF14}" srcId="{7C1A7749-5CFF-4273-954A-B684D2FCDDF9}" destId="{1616533F-3931-49CE-939E-88A3B6816C68}" srcOrd="2" destOrd="0" parTransId="{FE8B7B0E-9F09-4F88-870C-2F1DC0497828}" sibTransId="{0D191BC8-A11F-4690-B11B-AD1BCAA1DB99}"/>
    <dgm:cxn modelId="{E0F45374-AF54-4277-83E2-AA7FEF5B4DE8}" srcId="{7C1A7749-5CFF-4273-954A-B684D2FCDDF9}" destId="{75C5C669-CADE-4462-BEDB-E90AAAC6CC94}" srcOrd="4" destOrd="0" parTransId="{3DC93D6B-9ABE-4445-8A46-6D78AFCBD599}" sibTransId="{50E4F03B-179A-40F7-A85D-1AD65CD1BEFB}"/>
    <dgm:cxn modelId="{7F48397E-BFBD-4C73-9B47-A0C689C6F857}" srcId="{7C1A7749-5CFF-4273-954A-B684D2FCDDF9}" destId="{3664CBD4-2533-4D70-AAAE-1CCB2C4DBE76}" srcOrd="1" destOrd="0" parTransId="{8FE5520C-489C-4B3F-B035-FF19DED3C7E2}" sibTransId="{896D7D2A-F3D8-420F-951B-C6843DD5C8D5}"/>
    <dgm:cxn modelId="{7952A57F-0BFF-4C40-8ACA-E8F562297172}" type="presOf" srcId="{3664CBD4-2533-4D70-AAAE-1CCB2C4DBE76}" destId="{BBB33402-7EC7-49F4-B2F4-5665DA71619B}" srcOrd="0" destOrd="0" presId="urn:microsoft.com/office/officeart/2005/8/layout/vList2"/>
    <dgm:cxn modelId="{576229B1-1838-4306-A215-54470D73BA22}" type="presOf" srcId="{7C1A7749-5CFF-4273-954A-B684D2FCDDF9}" destId="{94B4D8CF-9CE8-4037-8FB6-4866EAE43B84}" srcOrd="0" destOrd="0" presId="urn:microsoft.com/office/officeart/2005/8/layout/vList2"/>
    <dgm:cxn modelId="{EE1479E2-6588-4EF8-B204-EF017C4141B4}" type="presOf" srcId="{75C5C669-CADE-4462-BEDB-E90AAAC6CC94}" destId="{A7C4351B-B1F9-43A2-8F46-F301B8E8E670}" srcOrd="0" destOrd="0" presId="urn:microsoft.com/office/officeart/2005/8/layout/vList2"/>
    <dgm:cxn modelId="{DCECCCE9-5C9D-4EBB-950B-7A85CF64FC79}" type="presOf" srcId="{DAA0B0F2-4D7D-4BD0-ADE8-C5D467771C61}" destId="{46BB7EE3-0AB5-44C0-A5C5-2D16199F1C56}" srcOrd="0" destOrd="0" presId="urn:microsoft.com/office/officeart/2005/8/layout/vList2"/>
    <dgm:cxn modelId="{CE7E62FE-0467-40F5-BC02-D17CCDB649AC}" srcId="{7C1A7749-5CFF-4273-954A-B684D2FCDDF9}" destId="{DC7192AD-16C8-41FF-8380-1C8474BD14A6}" srcOrd="3" destOrd="0" parTransId="{1BA2AD02-B4C6-4955-92DB-45E601B619A7}" sibTransId="{A1C51492-C391-4BB6-BDFD-5F8443F6FF01}"/>
    <dgm:cxn modelId="{51EC5CAB-8DCC-493D-BFCB-AD3A55EC7A29}" type="presParOf" srcId="{94B4D8CF-9CE8-4037-8FB6-4866EAE43B84}" destId="{46BB7EE3-0AB5-44C0-A5C5-2D16199F1C56}" srcOrd="0" destOrd="0" presId="urn:microsoft.com/office/officeart/2005/8/layout/vList2"/>
    <dgm:cxn modelId="{7FEE1309-A7A4-4FFC-BA4E-519DEC95C44A}" type="presParOf" srcId="{94B4D8CF-9CE8-4037-8FB6-4866EAE43B84}" destId="{651AA3D5-16A2-4BCA-9DBB-0C60F6C75326}" srcOrd="1" destOrd="0" presId="urn:microsoft.com/office/officeart/2005/8/layout/vList2"/>
    <dgm:cxn modelId="{1A364633-ECD8-4F24-B054-96A841E238CE}" type="presParOf" srcId="{94B4D8CF-9CE8-4037-8FB6-4866EAE43B84}" destId="{BBB33402-7EC7-49F4-B2F4-5665DA71619B}" srcOrd="2" destOrd="0" presId="urn:microsoft.com/office/officeart/2005/8/layout/vList2"/>
    <dgm:cxn modelId="{74C5C514-DE8D-4C74-B935-04202606F40F}" type="presParOf" srcId="{94B4D8CF-9CE8-4037-8FB6-4866EAE43B84}" destId="{A84E74EB-8D69-4FB3-9C01-7C4BE5A77909}" srcOrd="3" destOrd="0" presId="urn:microsoft.com/office/officeart/2005/8/layout/vList2"/>
    <dgm:cxn modelId="{63CF156A-821D-4022-8569-501D0F216F98}" type="presParOf" srcId="{94B4D8CF-9CE8-4037-8FB6-4866EAE43B84}" destId="{B7AF078A-59FE-4C57-B333-D76B1525537E}" srcOrd="4" destOrd="0" presId="urn:microsoft.com/office/officeart/2005/8/layout/vList2"/>
    <dgm:cxn modelId="{8E33C837-BC89-4AC1-BD12-93480EE71ADC}" type="presParOf" srcId="{94B4D8CF-9CE8-4037-8FB6-4866EAE43B84}" destId="{C0261EF7-7BA3-47B6-8D6D-3D52BE610BAE}" srcOrd="5" destOrd="0" presId="urn:microsoft.com/office/officeart/2005/8/layout/vList2"/>
    <dgm:cxn modelId="{27143DD1-BBD3-4123-9125-E721E79597DC}" type="presParOf" srcId="{94B4D8CF-9CE8-4037-8FB6-4866EAE43B84}" destId="{AF740F43-B427-4250-8A3A-6D1846BB686E}" srcOrd="6" destOrd="0" presId="urn:microsoft.com/office/officeart/2005/8/layout/vList2"/>
    <dgm:cxn modelId="{BAD30174-17FE-437F-8AAA-085C9FC9912D}" type="presParOf" srcId="{94B4D8CF-9CE8-4037-8FB6-4866EAE43B84}" destId="{C783B1B6-B56C-4C9B-8700-D873E601EF42}" srcOrd="7" destOrd="0" presId="urn:microsoft.com/office/officeart/2005/8/layout/vList2"/>
    <dgm:cxn modelId="{3B8861DF-CFB7-46F0-B817-F7D21D0CB31F}" type="presParOf" srcId="{94B4D8CF-9CE8-4037-8FB6-4866EAE43B84}" destId="{A7C4351B-B1F9-43A2-8F46-F301B8E8E67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B7EE3-0AB5-44C0-A5C5-2D16199F1C56}">
      <dsp:nvSpPr>
        <dsp:cNvPr id="0" name=""/>
        <dsp:cNvSpPr/>
      </dsp:nvSpPr>
      <dsp:spPr>
        <a:xfrm>
          <a:off x="0" y="31185"/>
          <a:ext cx="10699011" cy="8611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1. Itchy mouth or ear</a:t>
          </a:r>
        </a:p>
      </dsp:txBody>
      <dsp:txXfrm>
        <a:off x="42036" y="73221"/>
        <a:ext cx="10614939" cy="777048"/>
      </dsp:txXfrm>
    </dsp:sp>
    <dsp:sp modelId="{BBB33402-7EC7-49F4-B2F4-5665DA71619B}">
      <dsp:nvSpPr>
        <dsp:cNvPr id="0" name=""/>
        <dsp:cNvSpPr/>
      </dsp:nvSpPr>
      <dsp:spPr>
        <a:xfrm>
          <a:off x="0" y="1024785"/>
          <a:ext cx="10699011" cy="861120"/>
        </a:xfrm>
        <a:prstGeom prst="roundRect">
          <a:avLst/>
        </a:prstGeom>
        <a:gradFill rotWithShape="0">
          <a:gsLst>
            <a:gs pos="0">
              <a:schemeClr val="accent5">
                <a:hueOff val="242425"/>
                <a:satOff val="0"/>
                <a:lumOff val="-882"/>
                <a:alphaOff val="0"/>
                <a:satMod val="103000"/>
                <a:lumMod val="102000"/>
                <a:tint val="94000"/>
              </a:schemeClr>
            </a:gs>
            <a:gs pos="50000">
              <a:schemeClr val="accent5">
                <a:hueOff val="242425"/>
                <a:satOff val="0"/>
                <a:lumOff val="-882"/>
                <a:alphaOff val="0"/>
                <a:satMod val="110000"/>
                <a:lumMod val="100000"/>
                <a:shade val="100000"/>
              </a:schemeClr>
            </a:gs>
            <a:gs pos="100000">
              <a:schemeClr val="accent5">
                <a:hueOff val="242425"/>
                <a:satOff val="0"/>
                <a:lumOff val="-88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2. Hives</a:t>
          </a:r>
        </a:p>
      </dsp:txBody>
      <dsp:txXfrm>
        <a:off x="42036" y="1066821"/>
        <a:ext cx="10614939" cy="777048"/>
      </dsp:txXfrm>
    </dsp:sp>
    <dsp:sp modelId="{B7AF078A-59FE-4C57-B333-D76B1525537E}">
      <dsp:nvSpPr>
        <dsp:cNvPr id="0" name=""/>
        <dsp:cNvSpPr/>
      </dsp:nvSpPr>
      <dsp:spPr>
        <a:xfrm>
          <a:off x="0" y="2018385"/>
          <a:ext cx="10699011" cy="861120"/>
        </a:xfrm>
        <a:prstGeom prst="roundRect">
          <a:avLst/>
        </a:prstGeom>
        <a:gradFill rotWithShape="0">
          <a:gsLst>
            <a:gs pos="0">
              <a:schemeClr val="accent5">
                <a:hueOff val="484850"/>
                <a:satOff val="0"/>
                <a:lumOff val="-1765"/>
                <a:alphaOff val="0"/>
                <a:satMod val="103000"/>
                <a:lumMod val="102000"/>
                <a:tint val="94000"/>
              </a:schemeClr>
            </a:gs>
            <a:gs pos="50000">
              <a:schemeClr val="accent5">
                <a:hueOff val="484850"/>
                <a:satOff val="0"/>
                <a:lumOff val="-1765"/>
                <a:alphaOff val="0"/>
                <a:satMod val="110000"/>
                <a:lumMod val="100000"/>
                <a:shade val="100000"/>
              </a:schemeClr>
            </a:gs>
            <a:gs pos="100000">
              <a:schemeClr val="accent5">
                <a:hueOff val="484850"/>
                <a:satOff val="0"/>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3. Abdominal pain and vomiting</a:t>
          </a:r>
        </a:p>
      </dsp:txBody>
      <dsp:txXfrm>
        <a:off x="42036" y="2060421"/>
        <a:ext cx="10614939" cy="777048"/>
      </dsp:txXfrm>
    </dsp:sp>
    <dsp:sp modelId="{AF740F43-B427-4250-8A3A-6D1846BB686E}">
      <dsp:nvSpPr>
        <dsp:cNvPr id="0" name=""/>
        <dsp:cNvSpPr/>
      </dsp:nvSpPr>
      <dsp:spPr>
        <a:xfrm>
          <a:off x="0" y="3011986"/>
          <a:ext cx="10699011" cy="861120"/>
        </a:xfrm>
        <a:prstGeom prst="roundRect">
          <a:avLst/>
        </a:prstGeom>
        <a:gradFill rotWithShape="0">
          <a:gsLst>
            <a:gs pos="0">
              <a:schemeClr val="accent5">
                <a:hueOff val="727276"/>
                <a:satOff val="0"/>
                <a:lumOff val="-2647"/>
                <a:alphaOff val="0"/>
                <a:satMod val="103000"/>
                <a:lumMod val="102000"/>
                <a:tint val="94000"/>
              </a:schemeClr>
            </a:gs>
            <a:gs pos="50000">
              <a:schemeClr val="accent5">
                <a:hueOff val="727276"/>
                <a:satOff val="0"/>
                <a:lumOff val="-2647"/>
                <a:alphaOff val="0"/>
                <a:satMod val="110000"/>
                <a:lumMod val="100000"/>
                <a:shade val="100000"/>
              </a:schemeClr>
            </a:gs>
            <a:gs pos="100000">
              <a:schemeClr val="accent5">
                <a:hueOff val="727276"/>
                <a:satOff val="0"/>
                <a:lumOff val="-264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4. Feeling fain, confused, or passing out</a:t>
          </a:r>
        </a:p>
      </dsp:txBody>
      <dsp:txXfrm>
        <a:off x="42036" y="3054022"/>
        <a:ext cx="10614939" cy="777048"/>
      </dsp:txXfrm>
    </dsp:sp>
    <dsp:sp modelId="{A7C4351B-B1F9-43A2-8F46-F301B8E8E670}">
      <dsp:nvSpPr>
        <dsp:cNvPr id="0" name=""/>
        <dsp:cNvSpPr/>
      </dsp:nvSpPr>
      <dsp:spPr>
        <a:xfrm>
          <a:off x="0" y="4005586"/>
          <a:ext cx="10699011" cy="861120"/>
        </a:xfrm>
        <a:prstGeom prst="roundRect">
          <a:avLst/>
        </a:prstGeom>
        <a:gradFill rotWithShape="0">
          <a:gsLst>
            <a:gs pos="0">
              <a:schemeClr val="accent5">
                <a:hueOff val="969701"/>
                <a:satOff val="0"/>
                <a:lumOff val="-3529"/>
                <a:alphaOff val="0"/>
                <a:satMod val="103000"/>
                <a:lumMod val="102000"/>
                <a:tint val="94000"/>
              </a:schemeClr>
            </a:gs>
            <a:gs pos="50000">
              <a:schemeClr val="accent5">
                <a:hueOff val="969701"/>
                <a:satOff val="0"/>
                <a:lumOff val="-3529"/>
                <a:alphaOff val="0"/>
                <a:satMod val="110000"/>
                <a:lumMod val="100000"/>
                <a:shade val="100000"/>
              </a:schemeClr>
            </a:gs>
            <a:gs pos="100000">
              <a:schemeClr val="accent5">
                <a:hueOff val="969701"/>
                <a:satOff val="0"/>
                <a:lumOff val="-35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5. All of the above</a:t>
          </a:r>
        </a:p>
      </dsp:txBody>
      <dsp:txXfrm>
        <a:off x="42036" y="4047622"/>
        <a:ext cx="10614939" cy="7770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D40488-43C1-1D40-B90D-1C9DA7E284B7}"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8E571-E173-E741-8F29-757E3429C437}" type="slidenum">
              <a:rPr lang="en-US" smtClean="0"/>
              <a:t>‹#›</a:t>
            </a:fld>
            <a:endParaRPr lang="en-US"/>
          </a:p>
        </p:txBody>
      </p:sp>
    </p:spTree>
    <p:extLst>
      <p:ext uri="{BB962C8B-B14F-4D97-AF65-F5344CB8AC3E}">
        <p14:creationId xmlns:p14="http://schemas.microsoft.com/office/powerpoint/2010/main" val="117092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gov/lists/food-allergen-awareness-guidanc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for senior nutrition program meal site managers (Person in Charge), receiving and serving cooked meals from commissary kitchen. This training is required by MA law and </a:t>
            </a:r>
            <a:r>
              <a:rPr lang="en-US"/>
              <a:t>must cover certain </a:t>
            </a:r>
            <a:r>
              <a:rPr lang="en-US" dirty="0"/>
              <a:t>competence areas to be in compliance. </a:t>
            </a:r>
            <a:r>
              <a:rPr lang="en-US" dirty="0">
                <a:hlinkClick r:id="rId3"/>
              </a:rPr>
              <a:t>Food Allergen Awareness Guidance | Mass.gov</a:t>
            </a:r>
            <a:endParaRPr lang="en-US" dirty="0"/>
          </a:p>
        </p:txBody>
      </p:sp>
      <p:sp>
        <p:nvSpPr>
          <p:cNvPr id="4" name="Slide Number Placeholder 3"/>
          <p:cNvSpPr>
            <a:spLocks noGrp="1"/>
          </p:cNvSpPr>
          <p:nvPr>
            <p:ph type="sldNum" sz="quarter" idx="5"/>
          </p:nvPr>
        </p:nvSpPr>
        <p:spPr/>
        <p:txBody>
          <a:bodyPr/>
          <a:lstStyle/>
          <a:p>
            <a:fld id="{C738E571-E173-E741-8F29-757E3429C437}" type="slidenum">
              <a:rPr lang="en-US" smtClean="0"/>
              <a:t>1</a:t>
            </a:fld>
            <a:endParaRPr lang="en-US"/>
          </a:p>
        </p:txBody>
      </p:sp>
    </p:spTree>
    <p:extLst>
      <p:ext uri="{BB962C8B-B14F-4D97-AF65-F5344CB8AC3E}">
        <p14:creationId xmlns:p14="http://schemas.microsoft.com/office/powerpoint/2010/main" val="517770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Please note: this information is be presented for educational and awareness purposes. No one is required to administer epinephrine. </a:t>
            </a:r>
          </a:p>
        </p:txBody>
      </p:sp>
      <p:sp>
        <p:nvSpPr>
          <p:cNvPr id="4" name="Slide Number Placeholder 3"/>
          <p:cNvSpPr>
            <a:spLocks noGrp="1"/>
          </p:cNvSpPr>
          <p:nvPr>
            <p:ph type="sldNum" sz="quarter" idx="5"/>
          </p:nvPr>
        </p:nvSpPr>
        <p:spPr/>
        <p:txBody>
          <a:bodyPr/>
          <a:lstStyle/>
          <a:p>
            <a:fld id="{C738E571-E173-E741-8F29-757E3429C437}" type="slidenum">
              <a:rPr lang="en-US" smtClean="0"/>
              <a:t>11</a:t>
            </a:fld>
            <a:endParaRPr lang="en-US"/>
          </a:p>
        </p:txBody>
      </p:sp>
    </p:spTree>
    <p:extLst>
      <p:ext uri="{BB962C8B-B14F-4D97-AF65-F5344CB8AC3E}">
        <p14:creationId xmlns:p14="http://schemas.microsoft.com/office/powerpoint/2010/main" val="2046918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48B26-C994-BD5A-61EA-AB76885590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C6E88-BF35-C2A9-228B-CC25DC0F8F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7D8D8-F893-8AF7-7386-1120707680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4E8507-485C-877B-A18C-B76F84171D62}"/>
              </a:ext>
            </a:extLst>
          </p:cNvPr>
          <p:cNvSpPr>
            <a:spLocks noGrp="1"/>
          </p:cNvSpPr>
          <p:nvPr>
            <p:ph type="sldNum" sz="quarter" idx="5"/>
          </p:nvPr>
        </p:nvSpPr>
        <p:spPr/>
        <p:txBody>
          <a:bodyPr/>
          <a:lstStyle/>
          <a:p>
            <a:fld id="{C738E571-E173-E741-8F29-757E3429C437}" type="slidenum">
              <a:rPr lang="en-US" smtClean="0"/>
              <a:t>12</a:t>
            </a:fld>
            <a:endParaRPr lang="en-US"/>
          </a:p>
        </p:txBody>
      </p:sp>
    </p:spTree>
    <p:extLst>
      <p:ext uri="{BB962C8B-B14F-4D97-AF65-F5344CB8AC3E}">
        <p14:creationId xmlns:p14="http://schemas.microsoft.com/office/powerpoint/2010/main" val="4286442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allergy poster: https://www.mass.gov/doc/food-allergen-awareness-poster/download </a:t>
            </a:r>
          </a:p>
        </p:txBody>
      </p:sp>
      <p:sp>
        <p:nvSpPr>
          <p:cNvPr id="4" name="Slide Number Placeholder 3"/>
          <p:cNvSpPr>
            <a:spLocks noGrp="1"/>
          </p:cNvSpPr>
          <p:nvPr>
            <p:ph type="sldNum" sz="quarter" idx="5"/>
          </p:nvPr>
        </p:nvSpPr>
        <p:spPr/>
        <p:txBody>
          <a:bodyPr/>
          <a:lstStyle/>
          <a:p>
            <a:fld id="{C738E571-E173-E741-8F29-757E3429C437}" type="slidenum">
              <a:rPr lang="en-US" smtClean="0"/>
              <a:t>14</a:t>
            </a:fld>
            <a:endParaRPr lang="en-US"/>
          </a:p>
        </p:txBody>
      </p:sp>
    </p:spTree>
    <p:extLst>
      <p:ext uri="{BB962C8B-B14F-4D97-AF65-F5344CB8AC3E}">
        <p14:creationId xmlns:p14="http://schemas.microsoft.com/office/powerpoint/2010/main" val="1879645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7D882-748F-4621-7697-3784A6F9BA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76822A-FD22-A863-E5F7-830203A90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22622C-D39D-CC89-5E7E-D0FC51272E47}"/>
              </a:ext>
            </a:extLst>
          </p:cNvPr>
          <p:cNvSpPr>
            <a:spLocks noGrp="1"/>
          </p:cNvSpPr>
          <p:nvPr>
            <p:ph type="body" idx="1"/>
          </p:nvPr>
        </p:nvSpPr>
        <p:spPr/>
        <p:txBody>
          <a:bodyPr/>
          <a:lstStyle/>
          <a:p>
            <a:r>
              <a:rPr lang="en-US" dirty="0"/>
              <a:t>https://www.foodallergy.org/resources/avoiding-cross-contact </a:t>
            </a:r>
          </a:p>
        </p:txBody>
      </p:sp>
      <p:sp>
        <p:nvSpPr>
          <p:cNvPr id="4" name="Slide Number Placeholder 3">
            <a:extLst>
              <a:ext uri="{FF2B5EF4-FFF2-40B4-BE49-F238E27FC236}">
                <a16:creationId xmlns:a16="http://schemas.microsoft.com/office/drawing/2014/main" id="{94763B4B-8FA6-103F-A2BB-DABCC4CD9757}"/>
              </a:ext>
            </a:extLst>
          </p:cNvPr>
          <p:cNvSpPr>
            <a:spLocks noGrp="1"/>
          </p:cNvSpPr>
          <p:nvPr>
            <p:ph type="sldNum" sz="quarter" idx="5"/>
          </p:nvPr>
        </p:nvSpPr>
        <p:spPr/>
        <p:txBody>
          <a:bodyPr/>
          <a:lstStyle/>
          <a:p>
            <a:fld id="{C738E571-E173-E741-8F29-757E3429C437}" type="slidenum">
              <a:rPr lang="en-US" smtClean="0"/>
              <a:t>15</a:t>
            </a:fld>
            <a:endParaRPr lang="en-US"/>
          </a:p>
        </p:txBody>
      </p:sp>
    </p:spTree>
    <p:extLst>
      <p:ext uri="{BB962C8B-B14F-4D97-AF65-F5344CB8AC3E}">
        <p14:creationId xmlns:p14="http://schemas.microsoft.com/office/powerpoint/2010/main" val="3250533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423F9-2FB0-C9BF-A085-C59B1DE3D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FC705-5163-2986-06CC-8798865FF6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6953E-0E3C-E990-2A07-B991F15137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CFAFAF-B8E2-2575-BA36-2DE62C68BCF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38E571-E173-E741-8F29-757E3429C4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376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97CB6-0531-2C7F-F2DB-910444FE8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6FC6E4-E393-B739-B9D4-0467D6BA6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5FA2A4-508E-6916-9A35-7F458AE9DB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56F956-63D2-30C1-9803-C620B3509B81}"/>
              </a:ext>
            </a:extLst>
          </p:cNvPr>
          <p:cNvSpPr>
            <a:spLocks noGrp="1"/>
          </p:cNvSpPr>
          <p:nvPr>
            <p:ph type="sldNum" sz="quarter" idx="5"/>
          </p:nvPr>
        </p:nvSpPr>
        <p:spPr/>
        <p:txBody>
          <a:bodyPr/>
          <a:lstStyle/>
          <a:p>
            <a:fld id="{C738E571-E173-E741-8F29-757E3429C437}" type="slidenum">
              <a:rPr lang="en-US" smtClean="0"/>
              <a:t>17</a:t>
            </a:fld>
            <a:endParaRPr lang="en-US"/>
          </a:p>
        </p:txBody>
      </p:sp>
    </p:spTree>
    <p:extLst>
      <p:ext uri="{BB962C8B-B14F-4D97-AF65-F5344CB8AC3E}">
        <p14:creationId xmlns:p14="http://schemas.microsoft.com/office/powerpoint/2010/main" val="2535021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8E571-E173-E741-8F29-757E3429C437}" type="slidenum">
              <a:rPr lang="en-US" smtClean="0"/>
              <a:t>18</a:t>
            </a:fld>
            <a:endParaRPr lang="en-US"/>
          </a:p>
        </p:txBody>
      </p:sp>
    </p:spTree>
    <p:extLst>
      <p:ext uri="{BB962C8B-B14F-4D97-AF65-F5344CB8AC3E}">
        <p14:creationId xmlns:p14="http://schemas.microsoft.com/office/powerpoint/2010/main" val="4132299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8E571-E173-E741-8F29-757E3429C437}" type="slidenum">
              <a:rPr lang="en-US" smtClean="0"/>
              <a:t>20</a:t>
            </a:fld>
            <a:endParaRPr lang="en-US"/>
          </a:p>
        </p:txBody>
      </p:sp>
    </p:spTree>
    <p:extLst>
      <p:ext uri="{BB962C8B-B14F-4D97-AF65-F5344CB8AC3E}">
        <p14:creationId xmlns:p14="http://schemas.microsoft.com/office/powerpoint/2010/main" val="3335580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1B48C-3E20-03F8-BDF6-8482D3306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A53573-46B9-2547-3C78-5FDC34A85E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8791FD-493F-1F3E-8B16-2964430B97DE}"/>
              </a:ext>
            </a:extLst>
          </p:cNvPr>
          <p:cNvSpPr>
            <a:spLocks noGrp="1"/>
          </p:cNvSpPr>
          <p:nvPr>
            <p:ph type="body" idx="1"/>
          </p:nvPr>
        </p:nvSpPr>
        <p:spPr/>
        <p:txBody>
          <a:bodyPr/>
          <a:lstStyle/>
          <a:p>
            <a:r>
              <a:rPr lang="en-US" dirty="0"/>
              <a:t>Let’s revisit our case study from earlier – have your answers changed?</a:t>
            </a:r>
          </a:p>
        </p:txBody>
      </p:sp>
      <p:sp>
        <p:nvSpPr>
          <p:cNvPr id="4" name="Slide Number Placeholder 3">
            <a:extLst>
              <a:ext uri="{FF2B5EF4-FFF2-40B4-BE49-F238E27FC236}">
                <a16:creationId xmlns:a16="http://schemas.microsoft.com/office/drawing/2014/main" id="{6B7986E6-3C0D-2C7A-5A8B-F0F9262F373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38E571-E173-E741-8F29-757E3429C4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1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exercise to get trainees thinking about appropriate allergy response – will revisit at the end of the training to see how their responses have changed.</a:t>
            </a:r>
          </a:p>
        </p:txBody>
      </p:sp>
      <p:sp>
        <p:nvSpPr>
          <p:cNvPr id="4" name="Slide Number Placeholder 3"/>
          <p:cNvSpPr>
            <a:spLocks noGrp="1"/>
          </p:cNvSpPr>
          <p:nvPr>
            <p:ph type="sldNum" sz="quarter" idx="5"/>
          </p:nvPr>
        </p:nvSpPr>
        <p:spPr/>
        <p:txBody>
          <a:bodyPr/>
          <a:lstStyle/>
          <a:p>
            <a:fld id="{C738E571-E173-E741-8F29-757E3429C437}" type="slidenum">
              <a:rPr lang="en-US" smtClean="0"/>
              <a:t>2</a:t>
            </a:fld>
            <a:endParaRPr lang="en-US"/>
          </a:p>
        </p:txBody>
      </p:sp>
    </p:spTree>
    <p:extLst>
      <p:ext uri="{BB962C8B-B14F-4D97-AF65-F5344CB8AC3E}">
        <p14:creationId xmlns:p14="http://schemas.microsoft.com/office/powerpoint/2010/main" val="1224357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https://www.foodallergy.org/sites/default/files/2024-07/FARE%20Food%20Allergy%20Facts%20and%20Statistics_April2024.pdf </a:t>
            </a:r>
          </a:p>
        </p:txBody>
      </p:sp>
      <p:sp>
        <p:nvSpPr>
          <p:cNvPr id="4" name="Slide Number Placeholder 3"/>
          <p:cNvSpPr>
            <a:spLocks noGrp="1"/>
          </p:cNvSpPr>
          <p:nvPr>
            <p:ph type="sldNum" sz="quarter" idx="5"/>
          </p:nvPr>
        </p:nvSpPr>
        <p:spPr/>
        <p:txBody>
          <a:bodyPr/>
          <a:lstStyle/>
          <a:p>
            <a:fld id="{C738E571-E173-E741-8F29-757E3429C437}" type="slidenum">
              <a:rPr lang="en-US" smtClean="0"/>
              <a:t>4</a:t>
            </a:fld>
            <a:endParaRPr lang="en-US"/>
          </a:p>
        </p:txBody>
      </p:sp>
    </p:spTree>
    <p:extLst>
      <p:ext uri="{BB962C8B-B14F-4D97-AF65-F5344CB8AC3E}">
        <p14:creationId xmlns:p14="http://schemas.microsoft.com/office/powerpoint/2010/main" val="92966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https://pmc.ncbi.nlm.nih.gov/articles/PMC11416488/ </a:t>
            </a:r>
          </a:p>
          <a:p>
            <a:endParaRPr lang="en-US" dirty="0"/>
          </a:p>
          <a:p>
            <a:r>
              <a:rPr lang="en-US" dirty="0"/>
              <a:t>YouTube video contains news story about the rising incidence of food allergies in adults and the danger.</a:t>
            </a:r>
          </a:p>
          <a:p>
            <a:endParaRPr lang="en-US" dirty="0"/>
          </a:p>
          <a:p>
            <a:endParaRPr lang="en-US" dirty="0"/>
          </a:p>
        </p:txBody>
      </p:sp>
      <p:sp>
        <p:nvSpPr>
          <p:cNvPr id="4" name="Slide Number Placeholder 3"/>
          <p:cNvSpPr>
            <a:spLocks noGrp="1"/>
          </p:cNvSpPr>
          <p:nvPr>
            <p:ph type="sldNum" sz="quarter" idx="5"/>
          </p:nvPr>
        </p:nvSpPr>
        <p:spPr/>
        <p:txBody>
          <a:bodyPr/>
          <a:lstStyle/>
          <a:p>
            <a:fld id="{C738E571-E173-E741-8F29-757E3429C437}" type="slidenum">
              <a:rPr lang="en-US" smtClean="0"/>
              <a:t>5</a:t>
            </a:fld>
            <a:endParaRPr lang="en-US"/>
          </a:p>
        </p:txBody>
      </p:sp>
    </p:spTree>
    <p:extLst>
      <p:ext uri="{BB962C8B-B14F-4D97-AF65-F5344CB8AC3E}">
        <p14:creationId xmlns:p14="http://schemas.microsoft.com/office/powerpoint/2010/main" val="2721340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AC512-4531-F8D2-BD25-C5BE286B2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8E794-14B9-969F-A0E3-01B34B4F3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D65CDE-6D04-F8FF-4E22-9AC7ED1311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4F38B8-547C-2FC2-B76A-F04AEDE2C830}"/>
              </a:ext>
            </a:extLst>
          </p:cNvPr>
          <p:cNvSpPr>
            <a:spLocks noGrp="1"/>
          </p:cNvSpPr>
          <p:nvPr>
            <p:ph type="sldNum" sz="quarter" idx="5"/>
          </p:nvPr>
        </p:nvSpPr>
        <p:spPr/>
        <p:txBody>
          <a:bodyPr/>
          <a:lstStyle/>
          <a:p>
            <a:fld id="{C738E571-E173-E741-8F29-757E3429C437}" type="slidenum">
              <a:rPr lang="en-US" smtClean="0"/>
              <a:t>6</a:t>
            </a:fld>
            <a:endParaRPr lang="en-US"/>
          </a:p>
        </p:txBody>
      </p:sp>
    </p:spTree>
    <p:extLst>
      <p:ext uri="{BB962C8B-B14F-4D97-AF65-F5344CB8AC3E}">
        <p14:creationId xmlns:p14="http://schemas.microsoft.com/office/powerpoint/2010/main" val="374774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8E571-E173-E741-8F29-757E3429C437}" type="slidenum">
              <a:rPr lang="en-US" smtClean="0"/>
              <a:t>7</a:t>
            </a:fld>
            <a:endParaRPr lang="en-US"/>
          </a:p>
        </p:txBody>
      </p:sp>
    </p:spTree>
    <p:extLst>
      <p:ext uri="{BB962C8B-B14F-4D97-AF65-F5344CB8AC3E}">
        <p14:creationId xmlns:p14="http://schemas.microsoft.com/office/powerpoint/2010/main" val="19418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provides details about foods that may contain allergens – ingredient lists may not always be straight forward (may have “hidden” ingredients).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Milk, specifically cow's milk is a common allergy for babies and young children, but it may also affect adults.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Milk allergy includes all products that are made from milk; cheese, creams, cottage cheese, yogurt, butter. Milk powder can also be added to foods for flavor and texture; things like salad dressings, potato chips, and even bread may contain dairy.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Eggs: One of the most common allergies in America. Baked goods, some salad dressings, meatballs, meatloaf, breaded foods, mayonnaise, eggnog, protein supplements.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Fish: Refers to fish with fins, not shellfish. Fish, some soups, imitation crab, Caesar salad dressing,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worcestershire</a:t>
            </a:r>
            <a:r>
              <a:rPr kumimoji="0" lang="en-US" sz="1200" b="0" i="0" u="none" strike="noStrike" kern="1200" cap="none" spc="0" normalizeH="0" baseline="0" noProof="0" dirty="0">
                <a:ln>
                  <a:noFill/>
                </a:ln>
                <a:solidFill>
                  <a:prstClr val="black"/>
                </a:solidFill>
                <a:effectLst/>
                <a:uLnTx/>
                <a:uFillTx/>
                <a:latin typeface="Calibri"/>
                <a:ea typeface="+mn-ea"/>
                <a:cs typeface="+mn-cs"/>
              </a:rPr>
              <a:t> sauce, fish sauce.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Shellfish: Crab, crawfish, prawns, shrimp, lobster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Tree Nuts: Cashews, pecans, almonds, hazelnuts, pistachios, pine nuts, walnuts. Pesto, marzipan, some chocolate spreads, cereal, baked goods, granola bars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Peanuts: Technically considered a legume, peanut is a common ingredient in other foods. Baked goods, ice cream, candy, peanut oil (salad dressings), egg rolls, meat substitutes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Soy: Also a legume, found in soymilk, soy sauce, edamame, tofu, miso, tempeh, some meat substitutes. Commonly used as a "filler ingredient"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Wheat: Breaded foods, wheatgrass juice, soy sauce, processed meats, gravy, cereal, vodka, beer, whiskey,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Sesame: Sesame seeds on or in breads, also used in salads, baked goods, crackers, as garnish, salad dressing, sesame oil, when ground in a paste as Tahini, hummus, sesame flour or sesame salt.</a:t>
            </a:r>
          </a:p>
          <a:p>
            <a:endParaRPr lang="en-US" dirty="0"/>
          </a:p>
        </p:txBody>
      </p:sp>
      <p:sp>
        <p:nvSpPr>
          <p:cNvPr id="4" name="Slide Number Placeholder 3"/>
          <p:cNvSpPr>
            <a:spLocks noGrp="1"/>
          </p:cNvSpPr>
          <p:nvPr>
            <p:ph type="sldNum" sz="quarter" idx="5"/>
          </p:nvPr>
        </p:nvSpPr>
        <p:spPr/>
        <p:txBody>
          <a:bodyPr/>
          <a:lstStyle/>
          <a:p>
            <a:fld id="{C738E571-E173-E741-8F29-757E3429C437}" type="slidenum">
              <a:rPr lang="en-US" smtClean="0"/>
              <a:t>8</a:t>
            </a:fld>
            <a:endParaRPr lang="en-US"/>
          </a:p>
        </p:txBody>
      </p:sp>
    </p:spTree>
    <p:extLst>
      <p:ext uri="{BB962C8B-B14F-4D97-AF65-F5344CB8AC3E}">
        <p14:creationId xmlns:p14="http://schemas.microsoft.com/office/powerpoint/2010/main" val="1532510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above!</a:t>
            </a:r>
          </a:p>
        </p:txBody>
      </p:sp>
      <p:sp>
        <p:nvSpPr>
          <p:cNvPr id="4" name="Slide Number Placeholder 3"/>
          <p:cNvSpPr>
            <a:spLocks noGrp="1"/>
          </p:cNvSpPr>
          <p:nvPr>
            <p:ph type="sldNum" sz="quarter" idx="5"/>
          </p:nvPr>
        </p:nvSpPr>
        <p:spPr/>
        <p:txBody>
          <a:bodyPr/>
          <a:lstStyle/>
          <a:p>
            <a:fld id="{C738E571-E173-E741-8F29-757E3429C437}" type="slidenum">
              <a:rPr lang="en-US" smtClean="0"/>
              <a:t>9</a:t>
            </a:fld>
            <a:endParaRPr lang="en-US"/>
          </a:p>
        </p:txBody>
      </p:sp>
    </p:spTree>
    <p:extLst>
      <p:ext uri="{BB962C8B-B14F-4D97-AF65-F5344CB8AC3E}">
        <p14:creationId xmlns:p14="http://schemas.microsoft.com/office/powerpoint/2010/main" val="4245301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8E571-E173-E741-8F29-757E3429C437}" type="slidenum">
              <a:rPr lang="en-US" smtClean="0"/>
              <a:t>10</a:t>
            </a:fld>
            <a:endParaRPr lang="en-US"/>
          </a:p>
        </p:txBody>
      </p:sp>
    </p:spTree>
    <p:extLst>
      <p:ext uri="{BB962C8B-B14F-4D97-AF65-F5344CB8AC3E}">
        <p14:creationId xmlns:p14="http://schemas.microsoft.com/office/powerpoint/2010/main" val="2519523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1F893F-BD40-3C51-B35F-0A43113FAF18}"/>
              </a:ext>
            </a:extLst>
          </p:cNvPr>
          <p:cNvSpPr/>
          <p:nvPr userDrawn="1"/>
        </p:nvSpPr>
        <p:spPr>
          <a:xfrm>
            <a:off x="0" y="5638800"/>
            <a:ext cx="12192000" cy="1219199"/>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0" y="0"/>
            <a:ext cx="12192000" cy="5638800"/>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and white logo&#10;&#10;Description automatically generated">
            <a:extLst>
              <a:ext uri="{FF2B5EF4-FFF2-40B4-BE49-F238E27FC236}">
                <a16:creationId xmlns:a16="http://schemas.microsoft.com/office/drawing/2014/main" id="{3CA1D73E-CEF3-7D53-74C9-4D5C524A8F6A}"/>
              </a:ext>
            </a:extLst>
          </p:cNvPr>
          <p:cNvPicPr>
            <a:picLocks noChangeAspect="1"/>
          </p:cNvPicPr>
          <p:nvPr userDrawn="1"/>
        </p:nvPicPr>
        <p:blipFill>
          <a:blip r:embed="rId2"/>
          <a:stretch>
            <a:fillRect/>
          </a:stretch>
        </p:blipFill>
        <p:spPr>
          <a:xfrm>
            <a:off x="1936750" y="1195564"/>
            <a:ext cx="8318500" cy="3234972"/>
          </a:xfrm>
          <a:prstGeom prst="rect">
            <a:avLst/>
          </a:prstGeom>
        </p:spPr>
      </p:pic>
      <p:sp>
        <p:nvSpPr>
          <p:cNvPr id="24" name="TextBox 23">
            <a:extLst>
              <a:ext uri="{FF2B5EF4-FFF2-40B4-BE49-F238E27FC236}">
                <a16:creationId xmlns:a16="http://schemas.microsoft.com/office/drawing/2014/main" id="{0A1FC7F2-8A25-05C9-3E96-7B9E60787837}"/>
              </a:ext>
            </a:extLst>
          </p:cNvPr>
          <p:cNvSpPr txBox="1"/>
          <p:nvPr userDrawn="1"/>
        </p:nvSpPr>
        <p:spPr>
          <a:xfrm>
            <a:off x="5524500" y="3642141"/>
            <a:ext cx="5156199" cy="692497"/>
          </a:xfrm>
          <a:prstGeom prst="rect">
            <a:avLst/>
          </a:prstGeom>
          <a:noFill/>
        </p:spPr>
        <p:txBody>
          <a:bodyPr wrap="square" rtlCol="0">
            <a:spAutoFit/>
          </a:bodyPr>
          <a:lstStyle/>
          <a:p>
            <a:r>
              <a:rPr lang="en-US" sz="3900" dirty="0">
                <a:solidFill>
                  <a:srgbClr val="85BC41"/>
                </a:solidFill>
              </a:rPr>
              <a:t>Your Partners in Aging.</a:t>
            </a:r>
          </a:p>
        </p:txBody>
      </p:sp>
    </p:spTree>
    <p:extLst>
      <p:ext uri="{BB962C8B-B14F-4D97-AF65-F5344CB8AC3E}">
        <p14:creationId xmlns:p14="http://schemas.microsoft.com/office/powerpoint/2010/main" val="316915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1805863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1" y="990599"/>
            <a:ext cx="5524500"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9F9738A8-226F-DA0D-2F98-E0E1C19D0127}"/>
              </a:ext>
            </a:extLst>
          </p:cNvPr>
          <p:cNvSpPr>
            <a:spLocks noGrp="1"/>
          </p:cNvSpPr>
          <p:nvPr>
            <p:ph type="pic" sz="quarter" idx="14"/>
          </p:nvPr>
        </p:nvSpPr>
        <p:spPr>
          <a:xfrm>
            <a:off x="6350000" y="990600"/>
            <a:ext cx="5286633" cy="5186361"/>
          </a:xfrm>
          <a:prstGeom prst="rect">
            <a:avLst/>
          </a:prstGeom>
        </p:spPr>
        <p:txBody>
          <a:bodyPr/>
          <a:lstStyle>
            <a:lvl1pPr marL="0" indent="0">
              <a:buNone/>
              <a:defRPr sz="2400">
                <a:solidFill>
                  <a:schemeClr val="accent3">
                    <a:lumMod val="75000"/>
                  </a:schemeClr>
                </a:solidFill>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49586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6095999" y="990599"/>
            <a:ext cx="5524500"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9F9738A8-226F-DA0D-2F98-E0E1C19D0127}"/>
              </a:ext>
            </a:extLst>
          </p:cNvPr>
          <p:cNvSpPr>
            <a:spLocks noGrp="1"/>
          </p:cNvSpPr>
          <p:nvPr>
            <p:ph type="pic" sz="quarter" idx="14"/>
          </p:nvPr>
        </p:nvSpPr>
        <p:spPr>
          <a:xfrm>
            <a:off x="571501" y="990600"/>
            <a:ext cx="5286633" cy="5186361"/>
          </a:xfrm>
          <a:prstGeom prst="rect">
            <a:avLst/>
          </a:prstGeom>
        </p:spPr>
        <p:txBody>
          <a:bodyPr/>
          <a:lstStyle>
            <a:lvl1pPr marL="0" indent="0">
              <a:buNone/>
              <a:defRPr sz="2400">
                <a:solidFill>
                  <a:schemeClr val="accent3">
                    <a:lumMod val="75000"/>
                  </a:schemeClr>
                </a:solidFill>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893953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8394700"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pic>
        <p:nvPicPr>
          <p:cNvPr id="5" name="Picture 4" descr="A group of colorful shapes&#10;&#10;Description automatically generated">
            <a:extLst>
              <a:ext uri="{FF2B5EF4-FFF2-40B4-BE49-F238E27FC236}">
                <a16:creationId xmlns:a16="http://schemas.microsoft.com/office/drawing/2014/main" id="{A4641E66-81CB-7447-BCC5-1FE747C939D7}"/>
              </a:ext>
            </a:extLst>
          </p:cNvPr>
          <p:cNvPicPr>
            <a:picLocks noChangeAspect="1"/>
          </p:cNvPicPr>
          <p:nvPr userDrawn="1"/>
        </p:nvPicPr>
        <p:blipFill rotWithShape="1">
          <a:blip r:embed="rId2"/>
          <a:srcRect l="4366" t="105" r="1690" b="-105"/>
          <a:stretch/>
        </p:blipFill>
        <p:spPr>
          <a:xfrm rot="10800000">
            <a:off x="9220200" y="241478"/>
            <a:ext cx="2971800" cy="6010388"/>
          </a:xfrm>
          <a:prstGeom prst="rect">
            <a:avLst/>
          </a:prstGeom>
        </p:spPr>
      </p:pic>
    </p:spTree>
    <p:extLst>
      <p:ext uri="{BB962C8B-B14F-4D97-AF65-F5344CB8AC3E}">
        <p14:creationId xmlns:p14="http://schemas.microsoft.com/office/powerpoint/2010/main" val="2149986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3555999" y="299811"/>
            <a:ext cx="11600556"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3555999" y="990599"/>
            <a:ext cx="8080633"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pic>
        <p:nvPicPr>
          <p:cNvPr id="5" name="Picture 4" descr="A group of colorful shapes&#10;&#10;Description automatically generated">
            <a:extLst>
              <a:ext uri="{FF2B5EF4-FFF2-40B4-BE49-F238E27FC236}">
                <a16:creationId xmlns:a16="http://schemas.microsoft.com/office/drawing/2014/main" id="{A4641E66-81CB-7447-BCC5-1FE747C939D7}"/>
              </a:ext>
            </a:extLst>
          </p:cNvPr>
          <p:cNvPicPr>
            <a:picLocks noChangeAspect="1"/>
          </p:cNvPicPr>
          <p:nvPr userDrawn="1"/>
        </p:nvPicPr>
        <p:blipFill rotWithShape="1">
          <a:blip r:embed="rId2"/>
          <a:srcRect l="4366" t="105" r="1690" b="-105"/>
          <a:stretch/>
        </p:blipFill>
        <p:spPr>
          <a:xfrm>
            <a:off x="-4283" y="194146"/>
            <a:ext cx="3001483" cy="6070421"/>
          </a:xfrm>
          <a:prstGeom prst="rect">
            <a:avLst/>
          </a:prstGeom>
        </p:spPr>
      </p:pic>
    </p:spTree>
    <p:extLst>
      <p:ext uri="{BB962C8B-B14F-4D97-AF65-F5344CB8AC3E}">
        <p14:creationId xmlns:p14="http://schemas.microsoft.com/office/powerpoint/2010/main" val="3691929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pic>
        <p:nvPicPr>
          <p:cNvPr id="5" name="Picture 4" descr="A group of colorful shapes&#10;&#10;Description automatically generated">
            <a:extLst>
              <a:ext uri="{FF2B5EF4-FFF2-40B4-BE49-F238E27FC236}">
                <a16:creationId xmlns:a16="http://schemas.microsoft.com/office/drawing/2014/main" id="{A4641E66-81CB-7447-BCC5-1FE747C939D7}"/>
              </a:ext>
            </a:extLst>
          </p:cNvPr>
          <p:cNvPicPr>
            <a:picLocks noChangeAspect="1"/>
          </p:cNvPicPr>
          <p:nvPr userDrawn="1"/>
        </p:nvPicPr>
        <p:blipFill rotWithShape="1">
          <a:blip r:embed="rId2">
            <a:alphaModFix amt="29000"/>
          </a:blip>
          <a:srcRect l="1555" t="105" r="1690" b="-105"/>
          <a:stretch/>
        </p:blipFill>
        <p:spPr>
          <a:xfrm rot="16200000">
            <a:off x="7591852" y="1869648"/>
            <a:ext cx="3104297" cy="6096000"/>
          </a:xfrm>
          <a:prstGeom prst="rect">
            <a:avLst/>
          </a:prstGeom>
        </p:spPr>
      </p:pic>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11049000"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5574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A white and green background&#10;&#10;Description automatically generated with medium confidence">
            <a:extLst>
              <a:ext uri="{FF2B5EF4-FFF2-40B4-BE49-F238E27FC236}">
                <a16:creationId xmlns:a16="http://schemas.microsoft.com/office/drawing/2014/main" id="{52D057C7-FB4F-EEB8-C9ED-7A1C4ECE1592}"/>
              </a:ext>
            </a:extLst>
          </p:cNvPr>
          <p:cNvPicPr>
            <a:picLocks noChangeAspect="1"/>
          </p:cNvPicPr>
          <p:nvPr userDrawn="1"/>
        </p:nvPicPr>
        <p:blipFill rotWithShape="1">
          <a:blip r:embed="rId2"/>
          <a:srcRect r="8081"/>
          <a:stretch/>
        </p:blipFill>
        <p:spPr>
          <a:xfrm>
            <a:off x="4925961" y="-2191"/>
            <a:ext cx="7266039" cy="6858000"/>
          </a:xfrm>
          <a:prstGeom prst="rect">
            <a:avLst/>
          </a:prstGeom>
        </p:spPr>
      </p:pic>
      <p:sp>
        <p:nvSpPr>
          <p:cNvPr id="2" name="Title 1"/>
          <p:cNvSpPr>
            <a:spLocks noGrp="1"/>
          </p:cNvSpPr>
          <p:nvPr>
            <p:ph type="title"/>
          </p:nvPr>
        </p:nvSpPr>
        <p:spPr>
          <a:xfrm>
            <a:off x="571499" y="299811"/>
            <a:ext cx="11049001" cy="398804"/>
          </a:xfrm>
        </p:spPr>
        <p:txBody>
          <a:bodyPr lIns="0" tIns="0" rIns="0" bIns="0">
            <a:noAutofit/>
          </a:bodyPr>
          <a:lstStyle>
            <a:lvl1pPr>
              <a:lnSpc>
                <a:spcPct val="100000"/>
              </a:lnSpc>
              <a:defRPr sz="2800" b="1">
                <a:solidFill>
                  <a:srgbClr val="8E9838"/>
                </a:solidFill>
              </a:defRPr>
            </a:lvl1pPr>
          </a:lstStyle>
          <a:p>
            <a:r>
              <a:rPr lang="en-US"/>
              <a:t>Click to edit Master title style</a:t>
            </a:r>
          </a:p>
        </p:txBody>
      </p:sp>
      <p:sp>
        <p:nvSpPr>
          <p:cNvPr id="3" name="Content Placeholder 2"/>
          <p:cNvSpPr>
            <a:spLocks noGrp="1"/>
          </p:cNvSpPr>
          <p:nvPr>
            <p:ph sz="half" idx="1"/>
          </p:nvPr>
        </p:nvSpPr>
        <p:spPr>
          <a:xfrm>
            <a:off x="587632" y="1165225"/>
            <a:ext cx="5270501" cy="4867274"/>
          </a:xfrm>
        </p:spPr>
        <p:txBody>
          <a:bodyPr>
            <a:noAutofit/>
          </a:bodyPr>
          <a:lstStyle>
            <a:lvl1pPr>
              <a:defRPr sz="2400" b="0" i="0">
                <a:solidFill>
                  <a:srgbClr val="91278F"/>
                </a:solidFill>
                <a:latin typeface="Corbel" panose="020B0503020204020204" pitchFamily="34" charset="0"/>
              </a:defRPr>
            </a:lvl1pPr>
            <a:lvl2pPr>
              <a:defRPr sz="2000" b="0" i="0">
                <a:latin typeface="Corbel" panose="020B0503020204020204" pitchFamily="34" charset="0"/>
              </a:defRPr>
            </a:lvl2pPr>
            <a:lvl3pPr>
              <a:defRPr b="0" i="0">
                <a:latin typeface="Corbel" panose="020B0503020204020204" pitchFamily="34" charset="0"/>
              </a:defRPr>
            </a:lvl3pPr>
            <a:lvl4pPr>
              <a:defRPr b="0" i="0">
                <a:latin typeface="Corbel" panose="020B0503020204020204" pitchFamily="34" charset="0"/>
              </a:defRPr>
            </a:lvl4pPr>
            <a:lvl5pPr>
              <a:defRPr b="0" i="0">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84847481-6370-2019-045E-396840255A81}"/>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6" name="Footer Placeholder 4">
            <a:extLst>
              <a:ext uri="{FF2B5EF4-FFF2-40B4-BE49-F238E27FC236}">
                <a16:creationId xmlns:a16="http://schemas.microsoft.com/office/drawing/2014/main" id="{EBA349E1-93B7-E5D2-8069-636725CDC8DA}"/>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Executive Office of Aging &amp; Independence</a:t>
            </a:r>
          </a:p>
        </p:txBody>
      </p:sp>
      <p:sp>
        <p:nvSpPr>
          <p:cNvPr id="7" name="Slide Number Placeholder 5">
            <a:extLst>
              <a:ext uri="{FF2B5EF4-FFF2-40B4-BE49-F238E27FC236}">
                <a16:creationId xmlns:a16="http://schemas.microsoft.com/office/drawing/2014/main" id="{E481B221-77E5-AA0C-B99E-068E4A8EFE16}"/>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8" name="Content Placeholder 2">
            <a:extLst>
              <a:ext uri="{FF2B5EF4-FFF2-40B4-BE49-F238E27FC236}">
                <a16:creationId xmlns:a16="http://schemas.microsoft.com/office/drawing/2014/main" id="{F40893C9-1D53-ABB3-116B-DF30DA9DEEAE}"/>
              </a:ext>
            </a:extLst>
          </p:cNvPr>
          <p:cNvSpPr>
            <a:spLocks noGrp="1"/>
          </p:cNvSpPr>
          <p:nvPr>
            <p:ph sz="half" idx="10"/>
          </p:nvPr>
        </p:nvSpPr>
        <p:spPr>
          <a:xfrm>
            <a:off x="6366132" y="1165224"/>
            <a:ext cx="5270501" cy="4867275"/>
          </a:xfrm>
        </p:spPr>
        <p:txBody>
          <a:bodyPr>
            <a:noAutofit/>
          </a:bodyPr>
          <a:lstStyle>
            <a:lvl1pPr>
              <a:defRPr sz="2400" b="0" i="0">
                <a:solidFill>
                  <a:srgbClr val="91278F"/>
                </a:solidFill>
                <a:latin typeface="Corbel" panose="020B0503020204020204" pitchFamily="34" charset="0"/>
              </a:defRPr>
            </a:lvl1pPr>
            <a:lvl2pPr>
              <a:defRPr sz="2000" b="0" i="0">
                <a:latin typeface="Corbel" panose="020B0503020204020204" pitchFamily="34" charset="0"/>
              </a:defRPr>
            </a:lvl2pPr>
            <a:lvl3pPr>
              <a:defRPr b="0" i="0">
                <a:latin typeface="Corbel" panose="020B0503020204020204" pitchFamily="34" charset="0"/>
              </a:defRPr>
            </a:lvl3pPr>
            <a:lvl4pPr>
              <a:defRPr b="0" i="0">
                <a:latin typeface="Corbel" panose="020B0503020204020204" pitchFamily="34" charset="0"/>
              </a:defRPr>
            </a:lvl4pPr>
            <a:lvl5pPr>
              <a:defRPr b="0" i="0">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622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2" name="Picture 1" descr="A diagram of a pyramid&#10;&#10;Description automatically generated">
            <a:extLst>
              <a:ext uri="{FF2B5EF4-FFF2-40B4-BE49-F238E27FC236}">
                <a16:creationId xmlns:a16="http://schemas.microsoft.com/office/drawing/2014/main" id="{B4331C9F-3581-1999-06FC-65B05C688446}"/>
              </a:ext>
            </a:extLst>
          </p:cNvPr>
          <p:cNvPicPr>
            <a:picLocks noChangeAspect="1"/>
          </p:cNvPicPr>
          <p:nvPr userDrawn="1"/>
        </p:nvPicPr>
        <p:blipFill rotWithShape="1">
          <a:blip r:embed="rId2"/>
          <a:srcRect l="9380" t="3677" r="8426" b="5845"/>
          <a:stretch/>
        </p:blipFill>
        <p:spPr>
          <a:xfrm>
            <a:off x="344384" y="1045219"/>
            <a:ext cx="6085975" cy="5309042"/>
          </a:xfrm>
          <a:prstGeom prst="rect">
            <a:avLst/>
          </a:prstGeom>
        </p:spPr>
      </p:pic>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8" name="Text Placeholder 8">
            <a:extLst>
              <a:ext uri="{FF2B5EF4-FFF2-40B4-BE49-F238E27FC236}">
                <a16:creationId xmlns:a16="http://schemas.microsoft.com/office/drawing/2014/main" id="{CE1C7DE5-EF32-6182-70EE-71663BD96BC9}"/>
              </a:ext>
            </a:extLst>
          </p:cNvPr>
          <p:cNvSpPr>
            <a:spLocks noGrp="1"/>
          </p:cNvSpPr>
          <p:nvPr>
            <p:ph type="body" sz="quarter" idx="37"/>
          </p:nvPr>
        </p:nvSpPr>
        <p:spPr>
          <a:xfrm>
            <a:off x="6106026" y="1356833"/>
            <a:ext cx="5535631" cy="4626864"/>
          </a:xfrm>
          <a:prstGeom prst="rect">
            <a:avLst/>
          </a:prstGeom>
        </p:spPr>
        <p:txBody>
          <a:bodyPr lIns="0" tIns="0" rIns="0" bIns="0">
            <a:noAutofit/>
          </a:bodyPr>
          <a:lstStyle>
            <a:lvl1pPr marL="0" indent="0">
              <a:buClr>
                <a:schemeClr val="accent2"/>
              </a:buClr>
              <a:buFont typeface="Arial" panose="020B0604020202020204" pitchFamily="34" charset="0"/>
              <a:buNone/>
              <a:tabLst/>
              <a:defRPr sz="2400" b="0">
                <a:solidFill>
                  <a:srgbClr val="91278F"/>
                </a:solidFill>
                <a:latin typeface="+mn-lt"/>
                <a:cs typeface="Arial" panose="020B0604020202020204" pitchFamily="34" charset="0"/>
              </a:defRPr>
            </a:lvl1pPr>
            <a:lvl2pPr marL="352425" indent="-169863">
              <a:buClr>
                <a:schemeClr val="accent2"/>
              </a:buClr>
              <a:buFont typeface="Arial" panose="020B0604020202020204" pitchFamily="34" charset="0"/>
              <a:buChar char="•"/>
              <a:tabLst/>
              <a:defRPr sz="2000">
                <a:solidFill>
                  <a:schemeClr val="accent3">
                    <a:lumMod val="75000"/>
                  </a:schemeClr>
                </a:solidFill>
                <a:latin typeface="+mn-lt"/>
                <a:cs typeface="Arial" panose="020B0604020202020204" pitchFamily="34" charset="0"/>
              </a:defRPr>
            </a:lvl2pPr>
            <a:lvl3pPr marL="520700" indent="-168275">
              <a:buClr>
                <a:schemeClr val="accent2"/>
              </a:buClr>
              <a:buFont typeface="Arial" panose="020B0604020202020204" pitchFamily="34" charset="0"/>
              <a:buChar char="•"/>
              <a:tabLst/>
              <a:defRPr sz="2000">
                <a:solidFill>
                  <a:schemeClr val="accent3">
                    <a:lumMod val="75000"/>
                  </a:schemeClr>
                </a:solidFill>
                <a:latin typeface="+mn-lt"/>
                <a:cs typeface="Arial" panose="020B0604020202020204" pitchFamily="34" charset="0"/>
              </a:defRPr>
            </a:lvl3pPr>
            <a:lvl4pPr marL="690563" indent="-169863">
              <a:buClr>
                <a:schemeClr val="accent2"/>
              </a:buClr>
              <a:buFont typeface="Arial" panose="020B0604020202020204" pitchFamily="34" charset="0"/>
              <a:buChar char="•"/>
              <a:tabLst/>
              <a:defRPr sz="1400">
                <a:solidFill>
                  <a:schemeClr val="accent3">
                    <a:lumMod val="75000"/>
                  </a:schemeClr>
                </a:solidFill>
                <a:latin typeface="Arial" panose="020B0604020202020204" pitchFamily="34" charset="0"/>
                <a:cs typeface="Arial" panose="020B0604020202020204" pitchFamily="34" charset="0"/>
              </a:defRPr>
            </a:lvl4pPr>
            <a:lvl5pPr marL="860425" indent="-169863">
              <a:buClr>
                <a:schemeClr val="accent2"/>
              </a:buClr>
              <a:buFont typeface="Arial" panose="020B0604020202020204" pitchFamily="34" charset="0"/>
              <a:buChar char="•"/>
              <a:tabLst/>
              <a:defRPr sz="1400">
                <a:solidFill>
                  <a:schemeClr val="accent3">
                    <a:lumMod val="7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44A1BA58-76EC-4896-4191-EE09F1265429}"/>
              </a:ext>
            </a:extLst>
          </p:cNvPr>
          <p:cNvSpPr>
            <a:spLocks noGrp="1"/>
          </p:cNvSpPr>
          <p:nvPr>
            <p:ph type="body" sz="quarter" idx="10" hasCustomPrompt="1"/>
          </p:nvPr>
        </p:nvSpPr>
        <p:spPr>
          <a:xfrm>
            <a:off x="571499" y="321053"/>
            <a:ext cx="11239501" cy="317626"/>
          </a:xfrm>
          <a:prstGeom prst="rect">
            <a:avLst/>
          </a:prstGeom>
        </p:spPr>
        <p:txBody>
          <a:bodyPr lIns="0" tIns="0" rIns="0" bIns="0">
            <a:noAutofit/>
          </a:bodyPr>
          <a:lstStyle>
            <a:lvl1pPr marL="0" indent="0">
              <a:buNone/>
              <a:defRPr sz="2800" b="1">
                <a:solidFill>
                  <a:srgbClr val="8E9838"/>
                </a:solidFill>
                <a:latin typeface="+mj-lt"/>
                <a:cs typeface="Arial" panose="020B0604020202020204" pitchFamily="34" charset="0"/>
              </a:defRPr>
            </a:lvl1pPr>
          </a:lstStyle>
          <a:p>
            <a:pPr lvl="0"/>
            <a:r>
              <a:rPr lang="en-US"/>
              <a:t>Slide Title</a:t>
            </a:r>
          </a:p>
        </p:txBody>
      </p:sp>
    </p:spTree>
    <p:extLst>
      <p:ext uri="{BB962C8B-B14F-4D97-AF65-F5344CB8AC3E}">
        <p14:creationId xmlns:p14="http://schemas.microsoft.com/office/powerpoint/2010/main" val="346501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descr="A group of colorful shapes&#10;&#10;Description automatically generated">
            <a:extLst>
              <a:ext uri="{FF2B5EF4-FFF2-40B4-BE49-F238E27FC236}">
                <a16:creationId xmlns:a16="http://schemas.microsoft.com/office/drawing/2014/main" id="{87CCB9B6-6388-4E87-56CA-F836410CC0EB}"/>
              </a:ext>
            </a:extLst>
          </p:cNvPr>
          <p:cNvPicPr>
            <a:picLocks noChangeAspect="1"/>
          </p:cNvPicPr>
          <p:nvPr userDrawn="1"/>
        </p:nvPicPr>
        <p:blipFill rotWithShape="1">
          <a:blip r:embed="rId2">
            <a:alphaModFix/>
          </a:blip>
          <a:srcRect l="4959" b="4509"/>
          <a:stretch/>
        </p:blipFill>
        <p:spPr>
          <a:xfrm rot="16200000">
            <a:off x="8901439" y="3631022"/>
            <a:ext cx="1869425" cy="3568697"/>
          </a:xfrm>
          <a:prstGeom prst="rect">
            <a:avLst/>
          </a:prstGeom>
        </p:spPr>
      </p:pic>
      <p:sp>
        <p:nvSpPr>
          <p:cNvPr id="8" name="Rectangle 7">
            <a:extLst>
              <a:ext uri="{FF2B5EF4-FFF2-40B4-BE49-F238E27FC236}">
                <a16:creationId xmlns:a16="http://schemas.microsoft.com/office/drawing/2014/main" id="{7DED0FDC-C39A-91B8-9717-2A844B8E6FF5}"/>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9" name="Footer Placeholder 4">
            <a:extLst>
              <a:ext uri="{FF2B5EF4-FFF2-40B4-BE49-F238E27FC236}">
                <a16:creationId xmlns:a16="http://schemas.microsoft.com/office/drawing/2014/main" id="{644201EA-469D-7CB9-217E-A6879F5DAE3A}"/>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CBE0DB18-ECE5-CE47-80A8-C088176BF4DF}"/>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17" name="Title 1">
            <a:extLst>
              <a:ext uri="{FF2B5EF4-FFF2-40B4-BE49-F238E27FC236}">
                <a16:creationId xmlns:a16="http://schemas.microsoft.com/office/drawing/2014/main" id="{14E01E41-0514-3550-A7ED-5C7655E22C1C}"/>
              </a:ext>
            </a:extLst>
          </p:cNvPr>
          <p:cNvSpPr>
            <a:spLocks noGrp="1"/>
          </p:cNvSpPr>
          <p:nvPr>
            <p:ph type="title" hasCustomPrompt="1"/>
          </p:nvPr>
        </p:nvSpPr>
        <p:spPr>
          <a:xfrm>
            <a:off x="587633" y="2577644"/>
            <a:ext cx="11049000" cy="1423311"/>
          </a:xfrm>
        </p:spPr>
        <p:txBody>
          <a:bodyPr lIns="0" tIns="0" rIns="0" bIns="0">
            <a:noAutofit/>
          </a:bodyPr>
          <a:lstStyle>
            <a:lvl1pPr algn="ctr">
              <a:defRPr b="1" i="0">
                <a:solidFill>
                  <a:srgbClr val="8E9838"/>
                </a:solidFill>
                <a:latin typeface="Corbel" panose="020B0503020204020204" pitchFamily="34" charset="0"/>
              </a:defRPr>
            </a:lvl1pPr>
          </a:lstStyle>
          <a:p>
            <a:r>
              <a:rPr lang="en-US" dirty="0"/>
              <a:t>Click to edit Divider Page</a:t>
            </a:r>
          </a:p>
        </p:txBody>
      </p:sp>
    </p:spTree>
    <p:extLst>
      <p:ext uri="{BB962C8B-B14F-4D97-AF65-F5344CB8AC3E}">
        <p14:creationId xmlns:p14="http://schemas.microsoft.com/office/powerpoint/2010/main" val="1521863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12EB62D-90CA-03AA-C06F-022E6488E01C}"/>
              </a:ext>
            </a:extLst>
          </p:cNvPr>
          <p:cNvSpPr txBox="1"/>
          <p:nvPr userDrawn="1"/>
        </p:nvSpPr>
        <p:spPr>
          <a:xfrm>
            <a:off x="4403559" y="2115650"/>
            <a:ext cx="7216942" cy="1015663"/>
          </a:xfrm>
          <a:prstGeom prst="rect">
            <a:avLst/>
          </a:prstGeom>
          <a:noFill/>
        </p:spPr>
        <p:txBody>
          <a:bodyPr wrap="square">
            <a:noAutofit/>
          </a:bodyPr>
          <a:lstStyle/>
          <a:p>
            <a:pPr algn="l"/>
            <a:r>
              <a:rPr lang="en-US" sz="6000" b="1" i="0" dirty="0">
                <a:solidFill>
                  <a:srgbClr val="8E9838"/>
                </a:solidFill>
                <a:latin typeface="+mj-lt"/>
              </a:rPr>
              <a:t>THANK YOU!</a:t>
            </a:r>
          </a:p>
        </p:txBody>
      </p:sp>
      <p:pic>
        <p:nvPicPr>
          <p:cNvPr id="18" name="Picture 17" descr="A group of colorful shapes&#10;&#10;Description automatically generated">
            <a:extLst>
              <a:ext uri="{FF2B5EF4-FFF2-40B4-BE49-F238E27FC236}">
                <a16:creationId xmlns:a16="http://schemas.microsoft.com/office/drawing/2014/main" id="{32FB901D-DACE-040E-E0FF-B50EFD1F0747}"/>
              </a:ext>
            </a:extLst>
          </p:cNvPr>
          <p:cNvPicPr>
            <a:picLocks noChangeAspect="1"/>
          </p:cNvPicPr>
          <p:nvPr userDrawn="1"/>
        </p:nvPicPr>
        <p:blipFill rotWithShape="1">
          <a:blip r:embed="rId2"/>
          <a:srcRect l="4959" b="4509"/>
          <a:stretch/>
        </p:blipFill>
        <p:spPr>
          <a:xfrm>
            <a:off x="-2" y="-11676"/>
            <a:ext cx="3598607" cy="6869676"/>
          </a:xfrm>
          <a:prstGeom prst="rect">
            <a:avLst/>
          </a:prstGeom>
        </p:spPr>
      </p:pic>
      <p:sp>
        <p:nvSpPr>
          <p:cNvPr id="21" name="Content Placeholder 3">
            <a:extLst>
              <a:ext uri="{FF2B5EF4-FFF2-40B4-BE49-F238E27FC236}">
                <a16:creationId xmlns:a16="http://schemas.microsoft.com/office/drawing/2014/main" id="{E6EAEBF2-DC73-F9E8-A089-79497A25FB69}"/>
              </a:ext>
            </a:extLst>
          </p:cNvPr>
          <p:cNvSpPr>
            <a:spLocks noGrp="1"/>
          </p:cNvSpPr>
          <p:nvPr>
            <p:ph sz="half" idx="2"/>
          </p:nvPr>
        </p:nvSpPr>
        <p:spPr>
          <a:xfrm>
            <a:off x="4403558" y="3548888"/>
            <a:ext cx="7216942" cy="2775712"/>
          </a:xfrm>
        </p:spPr>
        <p:txBody>
          <a:bodyPr>
            <a:noAutofit/>
          </a:bodyPr>
          <a:lstStyle>
            <a:lvl1pPr marL="0" indent="0">
              <a:buFontTx/>
              <a:buNone/>
              <a:defRPr>
                <a:solidFill>
                  <a:schemeClr val="bg1"/>
                </a:solidFill>
                <a:latin typeface="Corbel" panose="020B0503020204020204" pitchFamily="34" charset="0"/>
              </a:defRPr>
            </a:lvl1pPr>
            <a:lvl2pPr>
              <a:defRPr>
                <a:solidFill>
                  <a:srgbClr val="141D45"/>
                </a:solidFill>
                <a:latin typeface="Corbel" panose="020B0503020204020204" pitchFamily="34" charset="0"/>
              </a:defRPr>
            </a:lvl2pPr>
            <a:lvl3pPr>
              <a:defRPr>
                <a:solidFill>
                  <a:srgbClr val="141D45"/>
                </a:solidFill>
                <a:latin typeface="Corbel" panose="020B0503020204020204" pitchFamily="34" charset="0"/>
              </a:defRPr>
            </a:lvl3pPr>
            <a:lvl4pPr>
              <a:defRPr>
                <a:solidFill>
                  <a:srgbClr val="141D45"/>
                </a:solidFill>
                <a:latin typeface="Corbel" panose="020B0503020204020204" pitchFamily="34" charset="0"/>
              </a:defRPr>
            </a:lvl4pPr>
            <a:lvl5pPr>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56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1F893F-BD40-3C51-B35F-0A43113FAF18}"/>
              </a:ext>
            </a:extLst>
          </p:cNvPr>
          <p:cNvSpPr/>
          <p:nvPr userDrawn="1"/>
        </p:nvSpPr>
        <p:spPr>
          <a:xfrm>
            <a:off x="0" y="5638800"/>
            <a:ext cx="12192000" cy="1219199"/>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A1FC7F2-8A25-05C9-3E96-7B9E60787837}"/>
              </a:ext>
            </a:extLst>
          </p:cNvPr>
          <p:cNvSpPr txBox="1"/>
          <p:nvPr userDrawn="1"/>
        </p:nvSpPr>
        <p:spPr>
          <a:xfrm>
            <a:off x="5524500" y="3642141"/>
            <a:ext cx="5156199" cy="692497"/>
          </a:xfrm>
          <a:prstGeom prst="rect">
            <a:avLst/>
          </a:prstGeom>
          <a:noFill/>
        </p:spPr>
        <p:txBody>
          <a:bodyPr wrap="square" rtlCol="0">
            <a:spAutoFit/>
          </a:bodyPr>
          <a:lstStyle/>
          <a:p>
            <a:r>
              <a:rPr lang="en-US" sz="3900" dirty="0">
                <a:solidFill>
                  <a:srgbClr val="8E9838"/>
                </a:solidFill>
              </a:rPr>
              <a:t>Your Partners in Aging.</a:t>
            </a:r>
          </a:p>
        </p:txBody>
      </p:sp>
      <p:pic>
        <p:nvPicPr>
          <p:cNvPr id="4" name="Picture 3" descr="A black background with blue and yellow text&#10;&#10;Description automatically generated">
            <a:extLst>
              <a:ext uri="{FF2B5EF4-FFF2-40B4-BE49-F238E27FC236}">
                <a16:creationId xmlns:a16="http://schemas.microsoft.com/office/drawing/2014/main" id="{271EDE4B-C565-C57D-75AE-53599D501EB4}"/>
              </a:ext>
            </a:extLst>
          </p:cNvPr>
          <p:cNvPicPr>
            <a:picLocks noChangeAspect="1"/>
          </p:cNvPicPr>
          <p:nvPr userDrawn="1"/>
        </p:nvPicPr>
        <p:blipFill>
          <a:blip r:embed="rId2"/>
          <a:stretch>
            <a:fillRect/>
          </a:stretch>
        </p:blipFill>
        <p:spPr>
          <a:xfrm>
            <a:off x="2032653" y="1572777"/>
            <a:ext cx="8788603" cy="2480546"/>
          </a:xfrm>
          <a:prstGeom prst="rect">
            <a:avLst/>
          </a:prstGeom>
        </p:spPr>
      </p:pic>
    </p:spTree>
    <p:extLst>
      <p:ext uri="{BB962C8B-B14F-4D97-AF65-F5344CB8AC3E}">
        <p14:creationId xmlns:p14="http://schemas.microsoft.com/office/powerpoint/2010/main" val="76355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197475"/>
            <a:ext cx="12192000" cy="1660525"/>
          </a:xfrm>
          <a:prstGeom prst="rect">
            <a:avLst/>
          </a:prstGeom>
          <a:solidFill>
            <a:srgbClr val="E0EE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0" y="0"/>
            <a:ext cx="12192000" cy="5197475"/>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71500" y="2412544"/>
            <a:ext cx="11049000" cy="1423311"/>
          </a:xfrm>
        </p:spPr>
        <p:txBody>
          <a:bodyPr lIns="0" tIns="0" rIns="0" bIns="0">
            <a:noAutofit/>
          </a:bodyPr>
          <a:lstStyle>
            <a:lvl1pPr algn="ctr">
              <a:defRPr b="1" i="0">
                <a:solidFill>
                  <a:srgbClr val="85BC41"/>
                </a:solidFill>
                <a:latin typeface="Corbel" panose="020B0503020204020204" pitchFamily="34" charset="0"/>
              </a:defRPr>
            </a:lvl1pPr>
          </a:lstStyle>
          <a:p>
            <a:r>
              <a:rPr lang="en-US"/>
              <a:t>Click to edit Master title style</a:t>
            </a:r>
          </a:p>
        </p:txBody>
      </p:sp>
      <p:sp>
        <p:nvSpPr>
          <p:cNvPr id="8" name="TextBox 7">
            <a:extLst>
              <a:ext uri="{FF2B5EF4-FFF2-40B4-BE49-F238E27FC236}">
                <a16:creationId xmlns:a16="http://schemas.microsoft.com/office/drawing/2014/main" id="{58E00CAD-F0CE-D049-9EB4-E3AF61B69FF8}"/>
              </a:ext>
            </a:extLst>
          </p:cNvPr>
          <p:cNvSpPr txBox="1"/>
          <p:nvPr userDrawn="1"/>
        </p:nvSpPr>
        <p:spPr>
          <a:xfrm>
            <a:off x="6096000" y="5479147"/>
            <a:ext cx="5524500" cy="646331"/>
          </a:xfrm>
          <a:prstGeom prst="rect">
            <a:avLst/>
          </a:prstGeom>
          <a:noFill/>
        </p:spPr>
        <p:txBody>
          <a:bodyPr wrap="square" rtlCol="0">
            <a:spAutoFit/>
          </a:bodyPr>
          <a:lstStyle/>
          <a:p>
            <a:r>
              <a:rPr lang="en-US" sz="3600">
                <a:solidFill>
                  <a:srgbClr val="16A2A7"/>
                </a:solidFill>
              </a:rPr>
              <a:t>Your Partners in Aging.</a:t>
            </a:r>
          </a:p>
        </p:txBody>
      </p:sp>
      <p:pic>
        <p:nvPicPr>
          <p:cNvPr id="11" name="Picture 10" descr="A black and white logo&#10;&#10;Description automatically generated">
            <a:extLst>
              <a:ext uri="{FF2B5EF4-FFF2-40B4-BE49-F238E27FC236}">
                <a16:creationId xmlns:a16="http://schemas.microsoft.com/office/drawing/2014/main" id="{5F4CCF5E-0876-CB20-062F-2A6D80991BE9}"/>
              </a:ext>
            </a:extLst>
          </p:cNvPr>
          <p:cNvPicPr>
            <a:picLocks noChangeAspect="1"/>
          </p:cNvPicPr>
          <p:nvPr userDrawn="1"/>
        </p:nvPicPr>
        <p:blipFill>
          <a:blip r:embed="rId2"/>
          <a:stretch>
            <a:fillRect/>
          </a:stretch>
        </p:blipFill>
        <p:spPr>
          <a:xfrm>
            <a:off x="596899" y="139416"/>
            <a:ext cx="4165601" cy="1619956"/>
          </a:xfrm>
          <a:prstGeom prst="rect">
            <a:avLst/>
          </a:prstGeom>
        </p:spPr>
      </p:pic>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6127750" y="6338432"/>
            <a:ext cx="2717800" cy="365125"/>
          </a:xfrm>
          <a:prstGeom prst="rect">
            <a:avLst/>
          </a:prstGeom>
        </p:spPr>
        <p:txBody>
          <a:bodyPr vert="horz" lIns="91440" tIns="45720" rIns="91440" bIns="45720" rtlCol="0" anchor="ctr"/>
          <a:lstStyle>
            <a:lvl1pPr algn="l">
              <a:defRPr sz="1200" b="1" i="0">
                <a:solidFill>
                  <a:srgbClr val="141D45"/>
                </a:solidFill>
                <a:latin typeface="Corbel" panose="020B0503020204020204" pitchFamily="34" charset="0"/>
              </a:defRPr>
            </a:lvl1pPr>
          </a:lstStyle>
          <a:p>
            <a:r>
              <a:rPr lang="en-US"/>
              <a:t>Date</a:t>
            </a:r>
          </a:p>
        </p:txBody>
      </p:sp>
    </p:spTree>
    <p:extLst>
      <p:ext uri="{BB962C8B-B14F-4D97-AF65-F5344CB8AC3E}">
        <p14:creationId xmlns:p14="http://schemas.microsoft.com/office/powerpoint/2010/main" val="125591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197475"/>
            <a:ext cx="12192000" cy="1660525"/>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71500" y="2412544"/>
            <a:ext cx="11049000" cy="1423311"/>
          </a:xfrm>
        </p:spPr>
        <p:txBody>
          <a:bodyPr lIns="0" tIns="0" rIns="0" bIns="0">
            <a:noAutofit/>
          </a:bodyPr>
          <a:lstStyle>
            <a:lvl1pPr algn="ctr">
              <a:defRPr b="1" i="0">
                <a:solidFill>
                  <a:srgbClr val="8E9838"/>
                </a:solidFill>
                <a:latin typeface="Corbel" panose="020B0503020204020204" pitchFamily="34" charset="0"/>
              </a:defRPr>
            </a:lvl1pPr>
          </a:lstStyle>
          <a:p>
            <a:r>
              <a:rPr lang="en-US"/>
              <a:t>Click to edit Master title style</a:t>
            </a:r>
            <a:endParaRPr lang="en-US" dirty="0"/>
          </a:p>
        </p:txBody>
      </p:sp>
      <p:sp>
        <p:nvSpPr>
          <p:cNvPr id="8" name="TextBox 7">
            <a:extLst>
              <a:ext uri="{FF2B5EF4-FFF2-40B4-BE49-F238E27FC236}">
                <a16:creationId xmlns:a16="http://schemas.microsoft.com/office/drawing/2014/main" id="{58E00CAD-F0CE-D049-9EB4-E3AF61B69FF8}"/>
              </a:ext>
            </a:extLst>
          </p:cNvPr>
          <p:cNvSpPr txBox="1"/>
          <p:nvPr userDrawn="1"/>
        </p:nvSpPr>
        <p:spPr>
          <a:xfrm>
            <a:off x="6096000" y="5479147"/>
            <a:ext cx="5524500" cy="646331"/>
          </a:xfrm>
          <a:prstGeom prst="rect">
            <a:avLst/>
          </a:prstGeom>
          <a:noFill/>
        </p:spPr>
        <p:txBody>
          <a:bodyPr wrap="square" rtlCol="0">
            <a:spAutoFit/>
          </a:bodyPr>
          <a:lstStyle/>
          <a:p>
            <a:r>
              <a:rPr lang="en-US" sz="3600">
                <a:solidFill>
                  <a:srgbClr val="16A2A7"/>
                </a:solidFill>
              </a:rPr>
              <a:t>Your Partners in Aging.</a:t>
            </a:r>
          </a:p>
        </p:txBody>
      </p:sp>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6127750" y="6338432"/>
            <a:ext cx="2717800" cy="365125"/>
          </a:xfrm>
          <a:prstGeom prst="rect">
            <a:avLst/>
          </a:prstGeom>
        </p:spPr>
        <p:txBody>
          <a:bodyPr vert="horz" lIns="91440" tIns="45720" rIns="91440" bIns="45720" rtlCol="0" anchor="ctr"/>
          <a:lstStyle>
            <a:lvl1pPr algn="l">
              <a:defRPr sz="1200" b="1" i="0">
                <a:solidFill>
                  <a:srgbClr val="141D45"/>
                </a:solidFill>
                <a:latin typeface="Corbel" panose="020B0503020204020204" pitchFamily="34" charset="0"/>
              </a:defRPr>
            </a:lvl1pPr>
          </a:lstStyle>
          <a:p>
            <a:r>
              <a:rPr lang="en-US"/>
              <a:t>Date</a:t>
            </a:r>
          </a:p>
        </p:txBody>
      </p:sp>
      <p:pic>
        <p:nvPicPr>
          <p:cNvPr id="3" name="Picture 2" descr="A black background with blue and yellow text&#10;&#10;Description automatically generated">
            <a:extLst>
              <a:ext uri="{FF2B5EF4-FFF2-40B4-BE49-F238E27FC236}">
                <a16:creationId xmlns:a16="http://schemas.microsoft.com/office/drawing/2014/main" id="{298CD599-9B08-B4B0-9FEA-AEE223F27F61}"/>
              </a:ext>
            </a:extLst>
          </p:cNvPr>
          <p:cNvPicPr>
            <a:picLocks noChangeAspect="1"/>
          </p:cNvPicPr>
          <p:nvPr userDrawn="1"/>
        </p:nvPicPr>
        <p:blipFill>
          <a:blip r:embed="rId2"/>
          <a:stretch>
            <a:fillRect/>
          </a:stretch>
        </p:blipFill>
        <p:spPr>
          <a:xfrm>
            <a:off x="608051" y="361532"/>
            <a:ext cx="4165600" cy="1175723"/>
          </a:xfrm>
          <a:prstGeom prst="rect">
            <a:avLst/>
          </a:prstGeom>
        </p:spPr>
      </p:pic>
    </p:spTree>
    <p:extLst>
      <p:ext uri="{BB962C8B-B14F-4D97-AF65-F5344CB8AC3E}">
        <p14:creationId xmlns:p14="http://schemas.microsoft.com/office/powerpoint/2010/main" val="40000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850647"/>
            <a:ext cx="12192000" cy="1007353"/>
          </a:xfrm>
          <a:prstGeom prst="rect">
            <a:avLst/>
          </a:prstGeom>
          <a:solidFill>
            <a:srgbClr val="E0EE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0" y="0"/>
            <a:ext cx="12192000" cy="5850647"/>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96899" y="2925323"/>
            <a:ext cx="11049000" cy="1423311"/>
          </a:xfrm>
        </p:spPr>
        <p:txBody>
          <a:bodyPr lIns="0" tIns="0" rIns="0" bIns="0">
            <a:noAutofit/>
          </a:bodyPr>
          <a:lstStyle>
            <a:lvl1pPr algn="ctr">
              <a:defRPr b="1" i="0">
                <a:solidFill>
                  <a:srgbClr val="85BC41"/>
                </a:solidFill>
                <a:latin typeface="Corbel" panose="020B0503020204020204" pitchFamily="34" charset="0"/>
              </a:defRPr>
            </a:lvl1pPr>
          </a:lstStyle>
          <a:p>
            <a:r>
              <a:rPr lang="en-US"/>
              <a:t>Click to edit Master title style</a:t>
            </a:r>
          </a:p>
        </p:txBody>
      </p:sp>
      <p:pic>
        <p:nvPicPr>
          <p:cNvPr id="11" name="Picture 10" descr="A black and white logo&#10;&#10;Description automatically generated">
            <a:extLst>
              <a:ext uri="{FF2B5EF4-FFF2-40B4-BE49-F238E27FC236}">
                <a16:creationId xmlns:a16="http://schemas.microsoft.com/office/drawing/2014/main" id="{5F4CCF5E-0876-CB20-062F-2A6D80991BE9}"/>
              </a:ext>
            </a:extLst>
          </p:cNvPr>
          <p:cNvPicPr>
            <a:picLocks noChangeAspect="1"/>
          </p:cNvPicPr>
          <p:nvPr userDrawn="1"/>
        </p:nvPicPr>
        <p:blipFill>
          <a:blip r:embed="rId2"/>
          <a:stretch>
            <a:fillRect/>
          </a:stretch>
        </p:blipFill>
        <p:spPr>
          <a:xfrm>
            <a:off x="596899" y="139416"/>
            <a:ext cx="4165601" cy="1619956"/>
          </a:xfrm>
          <a:prstGeom prst="rect">
            <a:avLst/>
          </a:prstGeom>
        </p:spPr>
      </p:pic>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9080500" y="6318250"/>
            <a:ext cx="2540000" cy="365125"/>
          </a:xfrm>
          <a:prstGeom prst="rect">
            <a:avLst/>
          </a:prstGeom>
        </p:spPr>
        <p:txBody>
          <a:bodyPr vert="horz" lIns="91440" tIns="45720" rIns="91440" bIns="45720" rtlCol="0" anchor="ctr"/>
          <a:lstStyle>
            <a:lvl1pPr algn="l">
              <a:defRPr sz="1200" b="1" i="0">
                <a:solidFill>
                  <a:srgbClr val="141D45"/>
                </a:solidFill>
                <a:latin typeface="Corbel" panose="020B0503020204020204" pitchFamily="34" charset="0"/>
              </a:defRPr>
            </a:lvl1pPr>
          </a:lstStyle>
          <a:p>
            <a:r>
              <a:rPr lang="en-US"/>
              <a:t>Date</a:t>
            </a:r>
          </a:p>
        </p:txBody>
      </p:sp>
    </p:spTree>
    <p:extLst>
      <p:ext uri="{BB962C8B-B14F-4D97-AF65-F5344CB8AC3E}">
        <p14:creationId xmlns:p14="http://schemas.microsoft.com/office/powerpoint/2010/main" val="13509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BB2CD7-4745-D22A-CA2C-98DEF7B5EF04}"/>
              </a:ext>
            </a:extLst>
          </p:cNvPr>
          <p:cNvSpPr txBox="1"/>
          <p:nvPr userDrawn="1"/>
        </p:nvSpPr>
        <p:spPr>
          <a:xfrm>
            <a:off x="552496" y="1902911"/>
            <a:ext cx="11915752" cy="3539430"/>
          </a:xfrm>
          <a:prstGeom prst="rect">
            <a:avLst/>
          </a:prstGeom>
          <a:noFill/>
        </p:spPr>
        <p:txBody>
          <a:bodyPr wrap="square">
            <a:spAutoFit/>
          </a:bodyPr>
          <a:lstStyle/>
          <a:p>
            <a:pPr>
              <a:spcBef>
                <a:spcPts val="1400"/>
              </a:spcBef>
            </a:pPr>
            <a:r>
              <a:rPr lang="en-US" sz="2100" b="0" i="0" dirty="0">
                <a:solidFill>
                  <a:srgbClr val="8E9838"/>
                </a:solidFill>
                <a:effectLst/>
                <a:latin typeface="Corbel" panose="020B0503020204020204" pitchFamily="34" charset="0"/>
              </a:rPr>
              <a:t>Partnership</a:t>
            </a:r>
            <a:r>
              <a:rPr lang="en-US" sz="2100" b="0" i="0" dirty="0">
                <a:solidFill>
                  <a:schemeClr val="bg1"/>
                </a:solidFill>
                <a:effectLst/>
                <a:latin typeface="Corbel" panose="020B0503020204020204" pitchFamily="34" charset="0"/>
              </a:rPr>
              <a:t>  </a:t>
            </a:r>
            <a:r>
              <a:rPr lang="en-US" sz="2100" b="0" i="0" dirty="0">
                <a:solidFill>
                  <a:srgbClr val="141D45"/>
                </a:solidFill>
                <a:effectLst/>
                <a:latin typeface="Corbel" panose="020B0503020204020204" pitchFamily="34" charset="0"/>
              </a:rPr>
              <a:t>We value partnership—we can achieve more together. </a:t>
            </a:r>
          </a:p>
          <a:p>
            <a:pPr>
              <a:spcBef>
                <a:spcPts val="1400"/>
              </a:spcBef>
            </a:pPr>
            <a:r>
              <a:rPr lang="en-US" sz="2100" b="0" i="0" dirty="0">
                <a:solidFill>
                  <a:srgbClr val="8E9838"/>
                </a:solidFill>
                <a:effectLst/>
                <a:latin typeface="Corbel" panose="020B0503020204020204" pitchFamily="34" charset="0"/>
              </a:rPr>
              <a:t>Inclusion </a:t>
            </a:r>
            <a:r>
              <a:rPr lang="en-US" sz="2100" b="0" i="0" dirty="0">
                <a:solidFill>
                  <a:srgbClr val="85BC41"/>
                </a:solidFill>
                <a:effectLst/>
                <a:latin typeface="Corbel" panose="020B0503020204020204" pitchFamily="34" charset="0"/>
              </a:rPr>
              <a:t> </a:t>
            </a:r>
            <a:r>
              <a:rPr lang="en-US" sz="2100" b="0" i="0" dirty="0">
                <a:solidFill>
                  <a:srgbClr val="141D45"/>
                </a:solidFill>
                <a:effectLst/>
                <a:latin typeface="Corbel" panose="020B0503020204020204" pitchFamily="34" charset="0"/>
              </a:rPr>
              <a:t>We value inclusion—diversity strengthens our state and ourselves. </a:t>
            </a:r>
          </a:p>
          <a:p>
            <a:pPr>
              <a:spcBef>
                <a:spcPts val="1400"/>
              </a:spcBef>
            </a:pPr>
            <a:r>
              <a:rPr lang="en-US" sz="2100" b="0" i="0" dirty="0">
                <a:solidFill>
                  <a:srgbClr val="8E9838"/>
                </a:solidFill>
                <a:effectLst/>
                <a:latin typeface="Corbel" panose="020B0503020204020204" pitchFamily="34" charset="0"/>
              </a:rPr>
              <a:t>Justice</a:t>
            </a:r>
            <a:r>
              <a:rPr lang="en-US" sz="2100" b="0" i="0" dirty="0">
                <a:solidFill>
                  <a:schemeClr val="bg1"/>
                </a:solidFill>
                <a:effectLst/>
                <a:latin typeface="Corbel" panose="020B0503020204020204" pitchFamily="34" charset="0"/>
              </a:rPr>
              <a:t>  </a:t>
            </a:r>
            <a:r>
              <a:rPr lang="en-US" sz="2100" b="0" i="0" dirty="0">
                <a:solidFill>
                  <a:srgbClr val="141D45"/>
                </a:solidFill>
                <a:effectLst/>
                <a:latin typeface="Corbel" panose="020B0503020204020204" pitchFamily="34" charset="0"/>
              </a:rPr>
              <a:t>We value justice—combatting ageism is core to our work. </a:t>
            </a:r>
          </a:p>
          <a:p>
            <a:pPr>
              <a:spcBef>
                <a:spcPts val="1400"/>
              </a:spcBef>
            </a:pPr>
            <a:r>
              <a:rPr lang="en-US" sz="2100" b="0" i="0" dirty="0">
                <a:solidFill>
                  <a:srgbClr val="8E9838"/>
                </a:solidFill>
                <a:effectLst/>
                <a:latin typeface="Corbel" panose="020B0503020204020204" pitchFamily="34" charset="0"/>
              </a:rPr>
              <a:t>Humanity</a:t>
            </a:r>
            <a:r>
              <a:rPr lang="en-US" sz="2100" b="0" i="0" dirty="0">
                <a:solidFill>
                  <a:schemeClr val="bg1"/>
                </a:solidFill>
                <a:effectLst/>
                <a:latin typeface="Corbel" panose="020B0503020204020204" pitchFamily="34" charset="0"/>
              </a:rPr>
              <a:t>  </a:t>
            </a:r>
            <a:r>
              <a:rPr lang="en-US" sz="2100" b="0" i="0" dirty="0">
                <a:solidFill>
                  <a:srgbClr val="141D45"/>
                </a:solidFill>
                <a:effectLst/>
                <a:latin typeface="Corbel" panose="020B0503020204020204" pitchFamily="34" charset="0"/>
              </a:rPr>
              <a:t>We value humanity—caring for each other is why we are here. </a:t>
            </a:r>
          </a:p>
          <a:p>
            <a:pPr>
              <a:spcBef>
                <a:spcPts val="1400"/>
              </a:spcBef>
            </a:pPr>
            <a:r>
              <a:rPr lang="en-US" sz="2100" b="0" i="0" dirty="0">
                <a:solidFill>
                  <a:srgbClr val="8E9838"/>
                </a:solidFill>
                <a:effectLst/>
                <a:latin typeface="Corbel" panose="020B0503020204020204" pitchFamily="34" charset="0"/>
              </a:rPr>
              <a:t>Community</a:t>
            </a:r>
            <a:r>
              <a:rPr lang="en-US" sz="2100" b="0" i="0" dirty="0">
                <a:solidFill>
                  <a:schemeClr val="bg1"/>
                </a:solidFill>
                <a:effectLst/>
                <a:latin typeface="Corbel" panose="020B0503020204020204" pitchFamily="34" charset="0"/>
              </a:rPr>
              <a:t>  </a:t>
            </a:r>
            <a:r>
              <a:rPr lang="en-US" sz="2100" b="0" i="0" dirty="0">
                <a:solidFill>
                  <a:srgbClr val="141D45"/>
                </a:solidFill>
                <a:effectLst/>
                <a:latin typeface="Corbel" panose="020B0503020204020204" pitchFamily="34" charset="0"/>
              </a:rPr>
              <a:t>We value community—it supports and sustains us. </a:t>
            </a:r>
          </a:p>
          <a:p>
            <a:pPr>
              <a:spcBef>
                <a:spcPts val="1400"/>
              </a:spcBef>
            </a:pPr>
            <a:r>
              <a:rPr lang="en-US" sz="2100" b="0" i="0" dirty="0">
                <a:solidFill>
                  <a:srgbClr val="8E9838"/>
                </a:solidFill>
                <a:effectLst/>
                <a:latin typeface="Corbel" panose="020B0503020204020204" pitchFamily="34" charset="0"/>
              </a:rPr>
              <a:t>Connection</a:t>
            </a:r>
            <a:r>
              <a:rPr lang="en-US" sz="2100" b="0" i="0" dirty="0">
                <a:solidFill>
                  <a:schemeClr val="bg1"/>
                </a:solidFill>
                <a:effectLst/>
                <a:latin typeface="Corbel" panose="020B0503020204020204" pitchFamily="34" charset="0"/>
              </a:rPr>
              <a:t>  </a:t>
            </a:r>
            <a:r>
              <a:rPr lang="en-US" sz="2100" b="0" i="0" dirty="0">
                <a:solidFill>
                  <a:srgbClr val="141D45"/>
                </a:solidFill>
                <a:effectLst/>
                <a:latin typeface="Corbel" panose="020B0503020204020204" pitchFamily="34" charset="0"/>
              </a:rPr>
              <a:t>We value connection—it’s the heart of wellbeing and belonging</a:t>
            </a:r>
            <a:r>
              <a:rPr lang="en-US" sz="2100" b="0" i="0" dirty="0">
                <a:solidFill>
                  <a:schemeClr val="bg1"/>
                </a:solidFill>
                <a:effectLst/>
                <a:latin typeface="Corbel" panose="020B0503020204020204" pitchFamily="34" charset="0"/>
              </a:rPr>
              <a:t>. </a:t>
            </a:r>
          </a:p>
          <a:p>
            <a:pPr>
              <a:spcBef>
                <a:spcPts val="1400"/>
              </a:spcBef>
            </a:pPr>
            <a:r>
              <a:rPr lang="en-US" sz="2100" b="0" i="0" dirty="0">
                <a:solidFill>
                  <a:srgbClr val="8E9838"/>
                </a:solidFill>
                <a:effectLst/>
                <a:latin typeface="Corbel" panose="020B0503020204020204" pitchFamily="34" charset="0"/>
              </a:rPr>
              <a:t>Choice</a:t>
            </a:r>
            <a:r>
              <a:rPr lang="en-US" sz="2100" b="0" i="0" dirty="0">
                <a:solidFill>
                  <a:srgbClr val="85BC41"/>
                </a:solidFill>
                <a:effectLst/>
                <a:latin typeface="Corbel" panose="020B0503020204020204" pitchFamily="34" charset="0"/>
              </a:rPr>
              <a:t>  </a:t>
            </a:r>
            <a:r>
              <a:rPr lang="en-US" sz="2100" b="0" i="0" dirty="0">
                <a:solidFill>
                  <a:srgbClr val="141D45"/>
                </a:solidFill>
                <a:effectLst/>
                <a:latin typeface="Corbel" panose="020B0503020204020204" pitchFamily="34" charset="0"/>
              </a:rPr>
              <a:t>We value personal choice—autonomy is the foundation of independence.</a:t>
            </a:r>
            <a:endParaRPr lang="en-US" sz="2200" b="0" i="0" dirty="0">
              <a:solidFill>
                <a:srgbClr val="141D45"/>
              </a:solidFill>
              <a:effectLst/>
              <a:latin typeface="Corbel" panose="020B0503020204020204" pitchFamily="34" charset="0"/>
            </a:endParaRPr>
          </a:p>
        </p:txBody>
      </p:sp>
      <p:sp>
        <p:nvSpPr>
          <p:cNvPr id="12" name="TextBox 11">
            <a:extLst>
              <a:ext uri="{FF2B5EF4-FFF2-40B4-BE49-F238E27FC236}">
                <a16:creationId xmlns:a16="http://schemas.microsoft.com/office/drawing/2014/main" id="{8B76BD99-E7FC-E6BF-515E-CA7735B06A13}"/>
              </a:ext>
            </a:extLst>
          </p:cNvPr>
          <p:cNvSpPr txBox="1"/>
          <p:nvPr userDrawn="1"/>
        </p:nvSpPr>
        <p:spPr>
          <a:xfrm>
            <a:off x="552496" y="697114"/>
            <a:ext cx="12191999" cy="769441"/>
          </a:xfrm>
          <a:prstGeom prst="rect">
            <a:avLst/>
          </a:prstGeom>
          <a:noFill/>
        </p:spPr>
        <p:txBody>
          <a:bodyPr wrap="square" rtlCol="0">
            <a:spAutoFit/>
          </a:bodyPr>
          <a:lstStyle/>
          <a:p>
            <a:pPr algn="l"/>
            <a:r>
              <a:rPr lang="en-US" sz="4400" b="1" i="0" dirty="0">
                <a:solidFill>
                  <a:srgbClr val="8E9838"/>
                </a:solidFill>
                <a:latin typeface="Corbel" panose="020B0503020204020204" pitchFamily="34" charset="0"/>
              </a:rPr>
              <a:t>Brand Values</a:t>
            </a:r>
          </a:p>
        </p:txBody>
      </p:sp>
      <p:pic>
        <p:nvPicPr>
          <p:cNvPr id="18" name="Picture 17" descr="A group of colorful shapes&#10;&#10;Description automatically generated">
            <a:extLst>
              <a:ext uri="{FF2B5EF4-FFF2-40B4-BE49-F238E27FC236}">
                <a16:creationId xmlns:a16="http://schemas.microsoft.com/office/drawing/2014/main" id="{9D4D02E7-7EA5-9D14-DC8D-385FC7F5EF85}"/>
              </a:ext>
            </a:extLst>
          </p:cNvPr>
          <p:cNvPicPr>
            <a:picLocks noChangeAspect="1"/>
          </p:cNvPicPr>
          <p:nvPr userDrawn="1"/>
        </p:nvPicPr>
        <p:blipFill rotWithShape="1">
          <a:blip r:embed="rId2"/>
          <a:srcRect l="3245"/>
          <a:stretch/>
        </p:blipFill>
        <p:spPr>
          <a:xfrm rot="10800000">
            <a:off x="9935796" y="598876"/>
            <a:ext cx="2256203" cy="4430573"/>
          </a:xfrm>
          <a:prstGeom prst="rect">
            <a:avLst/>
          </a:prstGeom>
        </p:spPr>
      </p:pic>
      <p:sp>
        <p:nvSpPr>
          <p:cNvPr id="13" name="Slide Number Placeholder 5">
            <a:extLst>
              <a:ext uri="{FF2B5EF4-FFF2-40B4-BE49-F238E27FC236}">
                <a16:creationId xmlns:a16="http://schemas.microsoft.com/office/drawing/2014/main" id="{BED0A400-8B07-B188-E7AF-B46A44639D5D}"/>
              </a:ext>
            </a:extLst>
          </p:cNvPr>
          <p:cNvSpPr txBox="1">
            <a:spLocks/>
          </p:cNvSpPr>
          <p:nvPr userDrawn="1"/>
        </p:nvSpPr>
        <p:spPr>
          <a:xfrm>
            <a:off x="10822329" y="6354502"/>
            <a:ext cx="706056" cy="366974"/>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chemeClr val="bg1"/>
              </a:solidFill>
            </a:endParaRPr>
          </a:p>
        </p:txBody>
      </p:sp>
      <p:sp>
        <p:nvSpPr>
          <p:cNvPr id="2" name="Rectangle 1">
            <a:extLst>
              <a:ext uri="{FF2B5EF4-FFF2-40B4-BE49-F238E27FC236}">
                <a16:creationId xmlns:a16="http://schemas.microsoft.com/office/drawing/2014/main" id="{3C8ACB69-5BCF-D149-F72B-D9A0A5C2B601}"/>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91278F"/>
              </a:solidFill>
              <a:highlight>
                <a:srgbClr val="16A2A7"/>
              </a:highlight>
            </a:endParaRPr>
          </a:p>
        </p:txBody>
      </p:sp>
      <p:sp>
        <p:nvSpPr>
          <p:cNvPr id="3" name="Footer Placeholder 4">
            <a:extLst>
              <a:ext uri="{FF2B5EF4-FFF2-40B4-BE49-F238E27FC236}">
                <a16:creationId xmlns:a16="http://schemas.microsoft.com/office/drawing/2014/main" id="{A99849B0-9117-3E47-FC88-07036AF8EB65}"/>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Executive Office of Aging &amp; Independence</a:t>
            </a:r>
          </a:p>
        </p:txBody>
      </p:sp>
      <p:sp>
        <p:nvSpPr>
          <p:cNvPr id="5" name="Slide Number Placeholder 5">
            <a:extLst>
              <a:ext uri="{FF2B5EF4-FFF2-40B4-BE49-F238E27FC236}">
                <a16:creationId xmlns:a16="http://schemas.microsoft.com/office/drawing/2014/main" id="{9044A9CD-D665-A8EB-7D1B-FB3A03F95466}"/>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26864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5" name="Picture 4" descr="A white and green background&#10;&#10;Description automatically generated with medium confidence">
            <a:extLst>
              <a:ext uri="{FF2B5EF4-FFF2-40B4-BE49-F238E27FC236}">
                <a16:creationId xmlns:a16="http://schemas.microsoft.com/office/drawing/2014/main" id="{A329A832-82C8-59F3-9073-1BD6F357C832}"/>
              </a:ext>
            </a:extLst>
          </p:cNvPr>
          <p:cNvPicPr>
            <a:picLocks noChangeAspect="1"/>
          </p:cNvPicPr>
          <p:nvPr userDrawn="1"/>
        </p:nvPicPr>
        <p:blipFill rotWithShape="1">
          <a:blip r:embed="rId2"/>
          <a:srcRect l="-1" r="-8791"/>
          <a:stretch/>
        </p:blipFill>
        <p:spPr>
          <a:xfrm>
            <a:off x="4034117" y="-1354"/>
            <a:ext cx="8875059" cy="6858000"/>
          </a:xfrm>
          <a:prstGeom prst="rect">
            <a:avLst/>
          </a:prstGeom>
        </p:spPr>
      </p:pic>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11065133"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146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wo Content">
    <p:bg>
      <p:bgPr>
        <a:solidFill>
          <a:schemeClr val="bg1">
            <a:alpha val="35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11065133" cy="5186363"/>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231775" indent="0">
              <a:buClr>
                <a:srgbClr val="141D45"/>
              </a:buClr>
              <a:buSzPct val="110000"/>
              <a:buFont typeface="Arial" panose="020B0604020202020204" pitchFamily="34" charset="0"/>
              <a:buNone/>
              <a:tabLst/>
              <a:defRPr sz="2000">
                <a:solidFill>
                  <a:srgbClr val="141D45"/>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pic>
        <p:nvPicPr>
          <p:cNvPr id="8" name="Picture 7" descr="A black background with green leaves&#10;&#10;Description automatically generated">
            <a:extLst>
              <a:ext uri="{FF2B5EF4-FFF2-40B4-BE49-F238E27FC236}">
                <a16:creationId xmlns:a16="http://schemas.microsoft.com/office/drawing/2014/main" id="{8AD8D6A4-90D6-1BBE-3E90-DA02E0A2EA25}"/>
              </a:ext>
            </a:extLst>
          </p:cNvPr>
          <p:cNvPicPr>
            <a:picLocks noChangeAspect="1"/>
          </p:cNvPicPr>
          <p:nvPr userDrawn="1"/>
        </p:nvPicPr>
        <p:blipFill rotWithShape="1">
          <a:blip r:embed="rId2">
            <a:alphaModFix amt="72000"/>
          </a:blip>
          <a:srcRect l="9476" t="53360" r="42786"/>
          <a:stretch/>
        </p:blipFill>
        <p:spPr>
          <a:xfrm>
            <a:off x="6883400" y="1163616"/>
            <a:ext cx="5308600" cy="5186467"/>
          </a:xfrm>
          <a:prstGeom prst="rect">
            <a:avLst/>
          </a:prstGeom>
        </p:spPr>
      </p:pic>
    </p:spTree>
    <p:extLst>
      <p:ext uri="{BB962C8B-B14F-4D97-AF65-F5344CB8AC3E}">
        <p14:creationId xmlns:p14="http://schemas.microsoft.com/office/powerpoint/2010/main" val="315978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11" descr="A close-up of a blue and white background&#10;&#10;Description automatically generated">
            <a:extLst>
              <a:ext uri="{FF2B5EF4-FFF2-40B4-BE49-F238E27FC236}">
                <a16:creationId xmlns:a16="http://schemas.microsoft.com/office/drawing/2014/main" id="{1CF7945B-6098-AB98-D563-18DEB9C800DC}"/>
              </a:ext>
            </a:extLst>
          </p:cNvPr>
          <p:cNvPicPr>
            <a:picLocks noChangeAspect="1"/>
          </p:cNvPicPr>
          <p:nvPr userDrawn="1"/>
        </p:nvPicPr>
        <p:blipFill rotWithShape="1">
          <a:blip r:embed="rId2">
            <a:alphaModFix amt="66000"/>
          </a:blip>
          <a:srcRect r="5271"/>
          <a:stretch/>
        </p:blipFill>
        <p:spPr>
          <a:xfrm>
            <a:off x="1465000" y="-17225"/>
            <a:ext cx="10727000" cy="6875225"/>
          </a:xfrm>
          <a:prstGeom prst="rect">
            <a:avLst/>
          </a:prstGeom>
        </p:spPr>
      </p:pic>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043" y="299811"/>
            <a:ext cx="11049457"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87176" y="998425"/>
            <a:ext cx="11049457" cy="4351338"/>
          </a:xfrm>
        </p:spPr>
        <p:txBody>
          <a:bodyPr lIns="0" tIns="0" rIns="0" bIns="0">
            <a:noAutofit/>
          </a:bodyPr>
          <a:lstStyle>
            <a:lvl1pPr marL="0" indent="0">
              <a:buFontTx/>
              <a:buNone/>
              <a:defRPr sz="2400" b="0">
                <a:solidFill>
                  <a:srgbClr val="91278F"/>
                </a:solidFill>
                <a:latin typeface="Corbel" panose="020B0503020204020204" pitchFamily="34" charset="0"/>
              </a:defRPr>
            </a:lvl1pPr>
            <a:lvl2pPr marL="457200" indent="0">
              <a:buFontTx/>
              <a:buNone/>
              <a:defRPr sz="2000">
                <a:solidFill>
                  <a:srgbClr val="141D45"/>
                </a:solidFill>
                <a:latin typeface="Corbel" panose="020B0503020204020204" pitchFamily="34" charset="0"/>
              </a:defRPr>
            </a:lvl2pPr>
            <a:lvl3pPr marL="914400" indent="0">
              <a:buFontTx/>
              <a:buNone/>
              <a:defRPr sz="2000">
                <a:solidFill>
                  <a:srgbClr val="141D45"/>
                </a:solidFill>
                <a:latin typeface="Corbel" panose="020B0503020204020204" pitchFamily="34" charset="0"/>
              </a:defRPr>
            </a:lvl3pPr>
            <a:lvl4pPr marL="1371600" indent="0">
              <a:buFontTx/>
              <a:buNone/>
              <a:defRPr>
                <a:solidFill>
                  <a:srgbClr val="141D45"/>
                </a:solidFill>
                <a:latin typeface="Corbel" panose="020B0503020204020204" pitchFamily="34" charset="0"/>
              </a:defRPr>
            </a:lvl4pPr>
            <a:lvl5pPr marL="1828800" indent="0">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8FCA3318-C592-D052-97DB-44DFB591665F}"/>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8" name="Footer Placeholder 4">
            <a:extLst>
              <a:ext uri="{FF2B5EF4-FFF2-40B4-BE49-F238E27FC236}">
                <a16:creationId xmlns:a16="http://schemas.microsoft.com/office/drawing/2014/main" id="{71F0BABE-3E95-F431-A000-DF96822200E6}"/>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F55458FB-5CA5-3952-881D-85D1F2BBA7FF}"/>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mtClean="0">
                <a:solidFill>
                  <a:schemeClr val="bg1"/>
                </a:solidFill>
              </a:rPr>
              <a:pPr algn="r"/>
              <a:t>‹#›</a:t>
            </a:fld>
            <a:endParaRPr lang="en-US">
              <a:solidFill>
                <a:schemeClr val="bg1"/>
              </a:solidFill>
            </a:endParaRPr>
          </a:p>
        </p:txBody>
      </p:sp>
    </p:spTree>
    <p:extLst>
      <p:ext uri="{BB962C8B-B14F-4D97-AF65-F5344CB8AC3E}">
        <p14:creationId xmlns:p14="http://schemas.microsoft.com/office/powerpoint/2010/main" val="2022158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105A06B9-0E95-B540-99E9-3747407ACD93}" type="slidenum">
              <a:rPr lang="en-US" smtClean="0"/>
              <a:pPr/>
              <a:t>‹#›</a:t>
            </a:fld>
            <a:endParaRPr lang="en-US"/>
          </a:p>
        </p:txBody>
      </p:sp>
    </p:spTree>
    <p:extLst>
      <p:ext uri="{BB962C8B-B14F-4D97-AF65-F5344CB8AC3E}">
        <p14:creationId xmlns:p14="http://schemas.microsoft.com/office/powerpoint/2010/main" val="1784348618"/>
      </p:ext>
    </p:extLst>
  </p:cSld>
  <p:clrMap bg1="lt1" tx1="dk1" bg2="lt2" tx2="dk2" accent1="accent1" accent2="accent2" accent3="accent3" accent4="accent4" accent5="accent5" accent6="accent6" hlink="hlink" folHlink="folHlink"/>
  <p:sldLayoutIdLst>
    <p:sldLayoutId id="2147483751" r:id="rId1"/>
    <p:sldLayoutId id="2147483753" r:id="rId2"/>
    <p:sldLayoutId id="2147483743" r:id="rId3"/>
    <p:sldLayoutId id="2147483754" r:id="rId4"/>
    <p:sldLayoutId id="2147483741" r:id="rId5"/>
    <p:sldLayoutId id="2147483755" r:id="rId6"/>
    <p:sldLayoutId id="2147483748" r:id="rId7"/>
    <p:sldLayoutId id="2147483739" r:id="rId8"/>
    <p:sldLayoutId id="2147483704" r:id="rId9"/>
    <p:sldLayoutId id="2147483752" r:id="rId10"/>
    <p:sldLayoutId id="2147483745" r:id="rId11"/>
    <p:sldLayoutId id="2147483746" r:id="rId12"/>
    <p:sldLayoutId id="2147483747" r:id="rId13"/>
    <p:sldLayoutId id="2147483750" r:id="rId14"/>
    <p:sldLayoutId id="2147483749" r:id="rId15"/>
    <p:sldLayoutId id="2147483728" r:id="rId16"/>
    <p:sldLayoutId id="2147483744" r:id="rId17"/>
    <p:sldLayoutId id="2147483756" r:id="rId18"/>
    <p:sldLayoutId id="2147483757"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192" userDrawn="1">
          <p15:clr>
            <a:srgbClr val="F26B43"/>
          </p15:clr>
        </p15:guide>
        <p15:guide id="6" orient="horz" pos="624" userDrawn="1">
          <p15:clr>
            <a:srgbClr val="F26B43"/>
          </p15:clr>
        </p15:guide>
        <p15:guide id="7"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video" Target="https://www.youtube.com/embed/4GiX3Dpj-BY?feature=oembed" TargetMode="Externa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mass.gov/doc/food-allergen-awareness-poster/download" TargetMode="External"/><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www.mass.gov/lists/food-allergen-awareness-guidance" TargetMode="External"/><Relationship Id="rId2" Type="http://schemas.openxmlformats.org/officeDocument/2006/relationships/hyperlink" Target="https://www.mass.gov/info-details/senior-nutrition-program" TargetMode="External"/><Relationship Id="rId1" Type="http://schemas.openxmlformats.org/officeDocument/2006/relationships/slideLayout" Target="../slideLayouts/slideLayout9.xml"/><Relationship Id="rId5" Type="http://schemas.openxmlformats.org/officeDocument/2006/relationships/hyperlink" Target="https://www.foodallergy.org/our-initiatives/education-programs-training/farecheck" TargetMode="External"/><Relationship Id="rId4" Type="http://schemas.openxmlformats.org/officeDocument/2006/relationships/hyperlink" Target="https://www.fda.gov/food/nutrition-food-labeling-and-critical-foods/food-allergi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hyperlink" Target="https://youtu.be/ClArV2rGoXY?si=gdQ0ccGR91RGFXEz"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https://youtu.be/o1BuJaSEKW8?si=yZpLmqrwIlZiHcgB"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E7B0-721A-CCBC-0EF3-63F533217BC9}"/>
              </a:ext>
            </a:extLst>
          </p:cNvPr>
          <p:cNvSpPr>
            <a:spLocks noGrp="1"/>
          </p:cNvSpPr>
          <p:nvPr>
            <p:ph type="title"/>
          </p:nvPr>
        </p:nvSpPr>
        <p:spPr>
          <a:xfrm>
            <a:off x="770713" y="1622738"/>
            <a:ext cx="11049000" cy="2394784"/>
          </a:xfrm>
        </p:spPr>
        <p:txBody>
          <a:bodyPr/>
          <a:lstStyle/>
          <a:p>
            <a:r>
              <a:rPr lang="en-US" dirty="0"/>
              <a:t>Senior Nutrition Program: </a:t>
            </a:r>
            <a:br>
              <a:rPr lang="en-US" dirty="0"/>
            </a:br>
            <a:r>
              <a:rPr lang="en-US" dirty="0"/>
              <a:t>Food Allergy Awareness Training </a:t>
            </a:r>
            <a:br>
              <a:rPr lang="en-US" dirty="0"/>
            </a:br>
            <a:br>
              <a:rPr lang="en-US" sz="2800" dirty="0"/>
            </a:br>
            <a:r>
              <a:rPr lang="en-US" sz="3600" dirty="0"/>
              <a:t>Presented by:</a:t>
            </a:r>
            <a:endParaRPr lang="en-US" dirty="0"/>
          </a:p>
        </p:txBody>
      </p:sp>
      <p:pic>
        <p:nvPicPr>
          <p:cNvPr id="6" name="Picture 5">
            <a:extLst>
              <a:ext uri="{FF2B5EF4-FFF2-40B4-BE49-F238E27FC236}">
                <a16:creationId xmlns:a16="http://schemas.microsoft.com/office/drawing/2014/main" id="{B46F4D85-E037-D15E-4F8C-647C0B1F9A2E}"/>
              </a:ext>
            </a:extLst>
          </p:cNvPr>
          <p:cNvPicPr>
            <a:picLocks noChangeAspect="1"/>
          </p:cNvPicPr>
          <p:nvPr/>
        </p:nvPicPr>
        <p:blipFill>
          <a:blip r:embed="rId3"/>
          <a:stretch>
            <a:fillRect/>
          </a:stretch>
        </p:blipFill>
        <p:spPr>
          <a:xfrm>
            <a:off x="653981" y="3059209"/>
            <a:ext cx="2055606" cy="2052813"/>
          </a:xfrm>
          <a:prstGeom prst="rect">
            <a:avLst/>
          </a:prstGeom>
        </p:spPr>
      </p:pic>
    </p:spTree>
    <p:extLst>
      <p:ext uri="{BB962C8B-B14F-4D97-AF65-F5344CB8AC3E}">
        <p14:creationId xmlns:p14="http://schemas.microsoft.com/office/powerpoint/2010/main" val="2998286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A0754-1D53-594C-722E-4283C642F587}"/>
              </a:ext>
            </a:extLst>
          </p:cNvPr>
          <p:cNvSpPr>
            <a:spLocks noGrp="1"/>
          </p:cNvSpPr>
          <p:nvPr>
            <p:ph type="title"/>
          </p:nvPr>
        </p:nvSpPr>
        <p:spPr>
          <a:xfrm>
            <a:off x="388904" y="407670"/>
            <a:ext cx="11049001" cy="398804"/>
          </a:xfrm>
        </p:spPr>
        <p:txBody>
          <a:bodyPr anchor="ctr">
            <a:noAutofit/>
          </a:bodyPr>
          <a:lstStyle/>
          <a:p>
            <a:pPr>
              <a:lnSpc>
                <a:spcPct val="90000"/>
              </a:lnSpc>
            </a:pPr>
            <a:r>
              <a:rPr lang="en-US" sz="3600" dirty="0"/>
              <a:t>Common symptoms of an allergic reaction</a:t>
            </a:r>
          </a:p>
        </p:txBody>
      </p:sp>
      <p:sp>
        <p:nvSpPr>
          <p:cNvPr id="3" name="Content Placeholder 2">
            <a:extLst>
              <a:ext uri="{FF2B5EF4-FFF2-40B4-BE49-F238E27FC236}">
                <a16:creationId xmlns:a16="http://schemas.microsoft.com/office/drawing/2014/main" id="{CD8E382B-665B-00D9-C6C6-EF3F3204202B}"/>
              </a:ext>
            </a:extLst>
          </p:cNvPr>
          <p:cNvSpPr>
            <a:spLocks noGrp="1"/>
          </p:cNvSpPr>
          <p:nvPr>
            <p:ph sz="half" idx="10"/>
          </p:nvPr>
        </p:nvSpPr>
        <p:spPr>
          <a:xfrm>
            <a:off x="5656128" y="1294316"/>
            <a:ext cx="5270501" cy="4867275"/>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5F3C2103-5FAD-1587-6862-5C3D8056DDD9}"/>
              </a:ext>
            </a:extLst>
          </p:cNvPr>
          <p:cNvSpPr txBox="1"/>
          <p:nvPr/>
        </p:nvSpPr>
        <p:spPr>
          <a:xfrm>
            <a:off x="540156" y="1294316"/>
            <a:ext cx="4061027" cy="2616101"/>
          </a:xfrm>
          <a:prstGeom prst="rect">
            <a:avLst/>
          </a:prstGeom>
          <a:noFill/>
        </p:spPr>
        <p:txBody>
          <a:bodyPr wrap="square">
            <a:spAutoFit/>
          </a:bodyPr>
          <a:lstStyle/>
          <a:p>
            <a:pPr algn="l"/>
            <a:r>
              <a:rPr lang="en-US" sz="2000" b="1" dirty="0">
                <a:solidFill>
                  <a:srgbClr val="000000"/>
                </a:solidFill>
                <a:latin typeface="+mj-lt"/>
              </a:rPr>
              <a:t>Mouth</a:t>
            </a:r>
          </a:p>
          <a:p>
            <a:pPr marL="285750" indent="-285750" algn="l">
              <a:buFont typeface="Arial" panose="020B0604020202020204" pitchFamily="34" charset="0"/>
              <a:buChar char="•"/>
            </a:pPr>
            <a:r>
              <a:rPr lang="en-US" i="0" dirty="0">
                <a:solidFill>
                  <a:srgbClr val="000000"/>
                </a:solidFill>
                <a:effectLst/>
                <a:latin typeface="+mj-lt"/>
              </a:rPr>
              <a:t>Itchy mouth or ear canal</a:t>
            </a:r>
          </a:p>
          <a:p>
            <a:pPr marL="285750" indent="-285750" algn="l">
              <a:buFont typeface="Arial" panose="020B0604020202020204" pitchFamily="34" charset="0"/>
              <a:buChar char="•"/>
            </a:pPr>
            <a:r>
              <a:rPr lang="en-US" dirty="0">
                <a:solidFill>
                  <a:srgbClr val="000000"/>
                </a:solidFill>
                <a:latin typeface="+mj-lt"/>
              </a:rPr>
              <a:t>Nasal congestion or runny nose</a:t>
            </a:r>
          </a:p>
          <a:p>
            <a:pPr marL="285750" indent="-285750" algn="l">
              <a:buFont typeface="Arial" panose="020B0604020202020204" pitchFamily="34" charset="0"/>
              <a:buChar char="•"/>
            </a:pPr>
            <a:r>
              <a:rPr lang="en-US" i="0" dirty="0">
                <a:solidFill>
                  <a:srgbClr val="000000"/>
                </a:solidFill>
                <a:effectLst/>
                <a:latin typeface="+mj-lt"/>
              </a:rPr>
              <a:t>Sneezing</a:t>
            </a:r>
          </a:p>
          <a:p>
            <a:pPr marL="285750" indent="-285750" algn="l">
              <a:buFont typeface="Arial" panose="020B0604020202020204" pitchFamily="34" charset="0"/>
              <a:buChar char="•"/>
            </a:pPr>
            <a:r>
              <a:rPr lang="en-US" dirty="0">
                <a:solidFill>
                  <a:srgbClr val="000000"/>
                </a:solidFill>
                <a:latin typeface="+mj-lt"/>
              </a:rPr>
              <a:t>Slight dry cough</a:t>
            </a:r>
          </a:p>
          <a:p>
            <a:pPr marL="285750" indent="-285750" algn="l">
              <a:buFont typeface="Arial" panose="020B0604020202020204" pitchFamily="34" charset="0"/>
              <a:buChar char="•"/>
            </a:pPr>
            <a:r>
              <a:rPr lang="en-US" i="0" dirty="0">
                <a:solidFill>
                  <a:srgbClr val="000000"/>
                </a:solidFill>
                <a:effectLst/>
                <a:latin typeface="+mj-lt"/>
              </a:rPr>
              <a:t>Odd taste in mouth</a:t>
            </a:r>
          </a:p>
          <a:p>
            <a:pPr marL="285750" indent="-285750" algn="l">
              <a:buFont typeface="Arial" panose="020B0604020202020204" pitchFamily="34" charset="0"/>
              <a:buChar char="•"/>
            </a:pPr>
            <a:r>
              <a:rPr lang="en-US" dirty="0">
                <a:solidFill>
                  <a:srgbClr val="000000"/>
                </a:solidFill>
                <a:latin typeface="+mj-lt"/>
              </a:rPr>
              <a:t>Trouble swallowing</a:t>
            </a:r>
          </a:p>
          <a:p>
            <a:pPr marL="285750" indent="-285750" algn="l">
              <a:buFont typeface="Arial" panose="020B0604020202020204" pitchFamily="34" charset="0"/>
              <a:buChar char="•"/>
            </a:pPr>
            <a:r>
              <a:rPr lang="en-US" i="0" dirty="0">
                <a:solidFill>
                  <a:srgbClr val="000000"/>
                </a:solidFill>
                <a:effectLst/>
                <a:latin typeface="+mj-lt"/>
              </a:rPr>
              <a:t>Obstructive swelling of the lips, tongue, and</a:t>
            </a:r>
            <a:r>
              <a:rPr lang="en-US" dirty="0">
                <a:solidFill>
                  <a:srgbClr val="000000"/>
                </a:solidFill>
                <a:latin typeface="+mj-lt"/>
              </a:rPr>
              <a:t>/or throat</a:t>
            </a:r>
            <a:endParaRPr lang="en-US" i="0" dirty="0">
              <a:solidFill>
                <a:srgbClr val="000000"/>
              </a:solidFill>
              <a:effectLst/>
              <a:latin typeface="+mj-lt"/>
            </a:endParaRPr>
          </a:p>
        </p:txBody>
      </p:sp>
      <p:pic>
        <p:nvPicPr>
          <p:cNvPr id="9" name="Picture 8">
            <a:extLst>
              <a:ext uri="{FF2B5EF4-FFF2-40B4-BE49-F238E27FC236}">
                <a16:creationId xmlns:a16="http://schemas.microsoft.com/office/drawing/2014/main" id="{D112C521-FCC5-DA3F-901C-C9CF4A6FFC53}"/>
              </a:ext>
            </a:extLst>
          </p:cNvPr>
          <p:cNvPicPr>
            <a:picLocks noChangeAspect="1"/>
          </p:cNvPicPr>
          <p:nvPr/>
        </p:nvPicPr>
        <p:blipFill>
          <a:blip r:embed="rId3"/>
          <a:stretch>
            <a:fillRect/>
          </a:stretch>
        </p:blipFill>
        <p:spPr>
          <a:xfrm>
            <a:off x="4937154" y="1599944"/>
            <a:ext cx="1009791" cy="3658111"/>
          </a:xfrm>
          <a:prstGeom prst="rect">
            <a:avLst/>
          </a:prstGeom>
        </p:spPr>
      </p:pic>
      <p:sp>
        <p:nvSpPr>
          <p:cNvPr id="10" name="TextBox 9">
            <a:extLst>
              <a:ext uri="{FF2B5EF4-FFF2-40B4-BE49-F238E27FC236}">
                <a16:creationId xmlns:a16="http://schemas.microsoft.com/office/drawing/2014/main" id="{C362A857-CB12-30F8-7C77-7E9085463B59}"/>
              </a:ext>
            </a:extLst>
          </p:cNvPr>
          <p:cNvSpPr txBox="1"/>
          <p:nvPr/>
        </p:nvSpPr>
        <p:spPr>
          <a:xfrm>
            <a:off x="540157" y="3992245"/>
            <a:ext cx="4240482" cy="1785104"/>
          </a:xfrm>
          <a:prstGeom prst="rect">
            <a:avLst/>
          </a:prstGeom>
          <a:noFill/>
        </p:spPr>
        <p:txBody>
          <a:bodyPr wrap="square">
            <a:spAutoFit/>
          </a:bodyPr>
          <a:lstStyle/>
          <a:p>
            <a:pPr algn="l"/>
            <a:r>
              <a:rPr lang="en-US" sz="2000" b="1" dirty="0">
                <a:solidFill>
                  <a:srgbClr val="000000"/>
                </a:solidFill>
                <a:latin typeface="+mj-lt"/>
              </a:rPr>
              <a:t>Skin</a:t>
            </a:r>
          </a:p>
          <a:p>
            <a:pPr marL="285750" indent="-285750" algn="l">
              <a:buFont typeface="Arial" panose="020B0604020202020204" pitchFamily="34" charset="0"/>
              <a:buChar char="•"/>
            </a:pPr>
            <a:r>
              <a:rPr lang="en-US" i="0" dirty="0">
                <a:solidFill>
                  <a:srgbClr val="000000"/>
                </a:solidFill>
                <a:effectLst/>
                <a:latin typeface="+mj-lt"/>
              </a:rPr>
              <a:t>Hives (reddish, swollen, itchy areas on the skin)</a:t>
            </a:r>
          </a:p>
          <a:p>
            <a:pPr marL="285750" indent="-285750" algn="l">
              <a:buFont typeface="Arial" panose="020B0604020202020204" pitchFamily="34" charset="0"/>
              <a:buChar char="•"/>
            </a:pPr>
            <a:r>
              <a:rPr lang="en-US" dirty="0">
                <a:solidFill>
                  <a:srgbClr val="000000"/>
                </a:solidFill>
                <a:latin typeface="+mj-lt"/>
              </a:rPr>
              <a:t>Flushing</a:t>
            </a:r>
          </a:p>
          <a:p>
            <a:pPr marL="285750" indent="-285750" algn="l">
              <a:buFont typeface="Arial" panose="020B0604020202020204" pitchFamily="34" charset="0"/>
              <a:buChar char="•"/>
            </a:pPr>
            <a:r>
              <a:rPr lang="en-US" i="0" dirty="0">
                <a:solidFill>
                  <a:srgbClr val="000000"/>
                </a:solidFill>
                <a:effectLst/>
                <a:latin typeface="+mj-lt"/>
              </a:rPr>
              <a:t>Redness of the skin around the eyes</a:t>
            </a:r>
          </a:p>
          <a:p>
            <a:pPr marL="285750" indent="-285750" algn="l">
              <a:buFont typeface="Arial" panose="020B0604020202020204" pitchFamily="34" charset="0"/>
              <a:buChar char="•"/>
            </a:pPr>
            <a:r>
              <a:rPr lang="en-US" dirty="0">
                <a:solidFill>
                  <a:srgbClr val="000000"/>
                </a:solidFill>
                <a:latin typeface="+mj-lt"/>
              </a:rPr>
              <a:t>Turning blue</a:t>
            </a:r>
            <a:endParaRPr lang="en-US" i="0" dirty="0">
              <a:solidFill>
                <a:srgbClr val="000000"/>
              </a:solidFill>
              <a:effectLst/>
              <a:latin typeface="+mj-lt"/>
            </a:endParaRPr>
          </a:p>
        </p:txBody>
      </p:sp>
      <p:sp>
        <p:nvSpPr>
          <p:cNvPr id="11" name="TextBox 10">
            <a:extLst>
              <a:ext uri="{FF2B5EF4-FFF2-40B4-BE49-F238E27FC236}">
                <a16:creationId xmlns:a16="http://schemas.microsoft.com/office/drawing/2014/main" id="{E02F1E4C-F0C1-89E3-6DF6-7CE13E65DB4F}"/>
              </a:ext>
            </a:extLst>
          </p:cNvPr>
          <p:cNvSpPr txBox="1"/>
          <p:nvPr/>
        </p:nvSpPr>
        <p:spPr>
          <a:xfrm>
            <a:off x="6531617" y="1311206"/>
            <a:ext cx="5270501" cy="1231106"/>
          </a:xfrm>
          <a:prstGeom prst="rect">
            <a:avLst/>
          </a:prstGeom>
          <a:noFill/>
        </p:spPr>
        <p:txBody>
          <a:bodyPr wrap="square">
            <a:spAutoFit/>
          </a:bodyPr>
          <a:lstStyle/>
          <a:p>
            <a:pPr algn="l"/>
            <a:r>
              <a:rPr lang="en-US" sz="2000" b="1" dirty="0">
                <a:solidFill>
                  <a:srgbClr val="000000"/>
                </a:solidFill>
                <a:latin typeface="+mj-lt"/>
              </a:rPr>
              <a:t>Emotional</a:t>
            </a:r>
          </a:p>
          <a:p>
            <a:pPr marL="285750" indent="-285750" algn="l">
              <a:buFont typeface="Arial" panose="020B0604020202020204" pitchFamily="34" charset="0"/>
              <a:buChar char="•"/>
            </a:pPr>
            <a:r>
              <a:rPr lang="en-US" i="0" dirty="0">
                <a:solidFill>
                  <a:srgbClr val="000000"/>
                </a:solidFill>
                <a:effectLst/>
                <a:latin typeface="+mj-lt"/>
              </a:rPr>
              <a:t>Sense of impending doom</a:t>
            </a:r>
          </a:p>
          <a:p>
            <a:pPr marL="285750" indent="-285750" algn="l">
              <a:buFont typeface="Arial" panose="020B0604020202020204" pitchFamily="34" charset="0"/>
              <a:buChar char="•"/>
            </a:pPr>
            <a:r>
              <a:rPr lang="en-US" dirty="0">
                <a:solidFill>
                  <a:srgbClr val="000000"/>
                </a:solidFill>
                <a:latin typeface="+mj-lt"/>
              </a:rPr>
              <a:t>Change in alertness</a:t>
            </a:r>
          </a:p>
          <a:p>
            <a:pPr marL="285750" indent="-285750" algn="l">
              <a:buFont typeface="Arial" panose="020B0604020202020204" pitchFamily="34" charset="0"/>
              <a:buChar char="•"/>
            </a:pPr>
            <a:r>
              <a:rPr lang="en-US" i="0" dirty="0">
                <a:solidFill>
                  <a:srgbClr val="000000"/>
                </a:solidFill>
                <a:effectLst/>
                <a:latin typeface="+mj-lt"/>
              </a:rPr>
              <a:t>Mood change</a:t>
            </a:r>
          </a:p>
        </p:txBody>
      </p:sp>
      <p:sp>
        <p:nvSpPr>
          <p:cNvPr id="12" name="TextBox 11">
            <a:extLst>
              <a:ext uri="{FF2B5EF4-FFF2-40B4-BE49-F238E27FC236}">
                <a16:creationId xmlns:a16="http://schemas.microsoft.com/office/drawing/2014/main" id="{5799F388-49E0-027F-E7DA-682CFDBDE279}"/>
              </a:ext>
            </a:extLst>
          </p:cNvPr>
          <p:cNvSpPr txBox="1"/>
          <p:nvPr/>
        </p:nvSpPr>
        <p:spPr>
          <a:xfrm>
            <a:off x="6531617" y="2602366"/>
            <a:ext cx="5270501" cy="1785104"/>
          </a:xfrm>
          <a:prstGeom prst="rect">
            <a:avLst/>
          </a:prstGeom>
          <a:noFill/>
        </p:spPr>
        <p:txBody>
          <a:bodyPr wrap="square">
            <a:spAutoFit/>
          </a:bodyPr>
          <a:lstStyle/>
          <a:p>
            <a:pPr algn="l"/>
            <a:r>
              <a:rPr lang="en-US" sz="2000" b="1" dirty="0">
                <a:solidFill>
                  <a:srgbClr val="000000"/>
                </a:solidFill>
                <a:latin typeface="+mj-lt"/>
              </a:rPr>
              <a:t>Cardiovascular</a:t>
            </a:r>
            <a:endParaRPr lang="en-US" b="1" dirty="0">
              <a:solidFill>
                <a:srgbClr val="000000"/>
              </a:solidFill>
              <a:latin typeface="+mj-lt"/>
            </a:endParaRPr>
          </a:p>
          <a:p>
            <a:pPr marL="285750" indent="-285750" algn="l">
              <a:buFont typeface="Arial" panose="020B0604020202020204" pitchFamily="34" charset="0"/>
              <a:buChar char="•"/>
            </a:pPr>
            <a:r>
              <a:rPr lang="en-US" i="0" dirty="0">
                <a:solidFill>
                  <a:srgbClr val="000000"/>
                </a:solidFill>
                <a:effectLst/>
                <a:latin typeface="+mj-lt"/>
              </a:rPr>
              <a:t>Drop in blood pressure (feeling faint, confused, weak, passing out)</a:t>
            </a:r>
          </a:p>
          <a:p>
            <a:pPr marL="285750" indent="-285750" algn="l">
              <a:buFont typeface="Arial" panose="020B0604020202020204" pitchFamily="34" charset="0"/>
              <a:buChar char="•"/>
            </a:pPr>
            <a:r>
              <a:rPr lang="en-US" dirty="0">
                <a:solidFill>
                  <a:srgbClr val="000000"/>
                </a:solidFill>
                <a:latin typeface="+mj-lt"/>
              </a:rPr>
              <a:t>Loss of consciousness</a:t>
            </a:r>
          </a:p>
          <a:p>
            <a:pPr marL="285750" indent="-285750" algn="l">
              <a:buFont typeface="Arial" panose="020B0604020202020204" pitchFamily="34" charset="0"/>
              <a:buChar char="•"/>
            </a:pPr>
            <a:r>
              <a:rPr lang="en-US" i="0" dirty="0">
                <a:solidFill>
                  <a:srgbClr val="000000"/>
                </a:solidFill>
                <a:effectLst/>
                <a:latin typeface="+mj-lt"/>
              </a:rPr>
              <a:t>Chest pain</a:t>
            </a:r>
          </a:p>
          <a:p>
            <a:pPr marL="285750" indent="-285750" algn="l">
              <a:buFont typeface="Arial" panose="020B0604020202020204" pitchFamily="34" charset="0"/>
              <a:buChar char="•"/>
            </a:pPr>
            <a:r>
              <a:rPr lang="en-US" dirty="0">
                <a:solidFill>
                  <a:srgbClr val="000000"/>
                </a:solidFill>
                <a:latin typeface="+mj-lt"/>
              </a:rPr>
              <a:t>A weak or “thready” pulse</a:t>
            </a:r>
            <a:endParaRPr lang="en-US" i="0" dirty="0">
              <a:solidFill>
                <a:srgbClr val="000000"/>
              </a:solidFill>
              <a:effectLst/>
              <a:latin typeface="+mj-lt"/>
            </a:endParaRPr>
          </a:p>
        </p:txBody>
      </p:sp>
      <p:sp>
        <p:nvSpPr>
          <p:cNvPr id="13" name="TextBox 12">
            <a:extLst>
              <a:ext uri="{FF2B5EF4-FFF2-40B4-BE49-F238E27FC236}">
                <a16:creationId xmlns:a16="http://schemas.microsoft.com/office/drawing/2014/main" id="{BD5CC857-2D33-93E5-3F51-C11225BCB66A}"/>
              </a:ext>
            </a:extLst>
          </p:cNvPr>
          <p:cNvSpPr txBox="1"/>
          <p:nvPr/>
        </p:nvSpPr>
        <p:spPr>
          <a:xfrm>
            <a:off x="6665919" y="4520478"/>
            <a:ext cx="5270501" cy="1508105"/>
          </a:xfrm>
          <a:prstGeom prst="rect">
            <a:avLst/>
          </a:prstGeom>
          <a:noFill/>
        </p:spPr>
        <p:txBody>
          <a:bodyPr wrap="square">
            <a:spAutoFit/>
          </a:bodyPr>
          <a:lstStyle/>
          <a:p>
            <a:pPr algn="l"/>
            <a:r>
              <a:rPr lang="en-US" sz="2000" b="1" dirty="0">
                <a:solidFill>
                  <a:srgbClr val="000000"/>
                </a:solidFill>
                <a:latin typeface="+mj-lt"/>
              </a:rPr>
              <a:t>Abdomen</a:t>
            </a:r>
            <a:endParaRPr lang="en-US" b="1" dirty="0">
              <a:solidFill>
                <a:srgbClr val="000000"/>
              </a:solidFill>
              <a:latin typeface="+mj-lt"/>
            </a:endParaRPr>
          </a:p>
          <a:p>
            <a:pPr marL="285750" indent="-285750" algn="l">
              <a:buFont typeface="Arial" panose="020B0604020202020204" pitchFamily="34" charset="0"/>
              <a:buChar char="•"/>
            </a:pPr>
            <a:r>
              <a:rPr lang="en-US" i="0" dirty="0">
                <a:solidFill>
                  <a:srgbClr val="000000"/>
                </a:solidFill>
                <a:effectLst/>
                <a:latin typeface="+mj-lt"/>
              </a:rPr>
              <a:t>Nausea or vomiting</a:t>
            </a:r>
          </a:p>
          <a:p>
            <a:pPr marL="285750" indent="-285750" algn="l">
              <a:buFont typeface="Arial" panose="020B0604020202020204" pitchFamily="34" charset="0"/>
              <a:buChar char="•"/>
            </a:pPr>
            <a:r>
              <a:rPr lang="en-US" dirty="0">
                <a:solidFill>
                  <a:srgbClr val="000000"/>
                </a:solidFill>
                <a:latin typeface="+mj-lt"/>
              </a:rPr>
              <a:t>Diarrhea </a:t>
            </a:r>
          </a:p>
          <a:p>
            <a:pPr marL="285750" indent="-285750" algn="l">
              <a:buFont typeface="Arial" panose="020B0604020202020204" pitchFamily="34" charset="0"/>
              <a:buChar char="•"/>
            </a:pPr>
            <a:r>
              <a:rPr lang="en-US" i="0" dirty="0">
                <a:solidFill>
                  <a:srgbClr val="000000"/>
                </a:solidFill>
                <a:effectLst/>
                <a:latin typeface="+mj-lt"/>
              </a:rPr>
              <a:t>Stomach pain</a:t>
            </a:r>
          </a:p>
          <a:p>
            <a:pPr marL="285750" indent="-285750" algn="l">
              <a:buFont typeface="Arial" panose="020B0604020202020204" pitchFamily="34" charset="0"/>
              <a:buChar char="•"/>
            </a:pPr>
            <a:r>
              <a:rPr lang="en-US" dirty="0">
                <a:solidFill>
                  <a:srgbClr val="000000"/>
                </a:solidFill>
                <a:latin typeface="+mj-lt"/>
              </a:rPr>
              <a:t>Uterine contractions</a:t>
            </a:r>
            <a:endParaRPr lang="en-US" i="0" dirty="0">
              <a:solidFill>
                <a:srgbClr val="000000"/>
              </a:solidFill>
              <a:effectLst/>
              <a:latin typeface="+mj-lt"/>
            </a:endParaRPr>
          </a:p>
        </p:txBody>
      </p:sp>
    </p:spTree>
    <p:extLst>
      <p:ext uri="{BB962C8B-B14F-4D97-AF65-F5344CB8AC3E}">
        <p14:creationId xmlns:p14="http://schemas.microsoft.com/office/powerpoint/2010/main" val="3850066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B92B2-5BFE-E38A-7CDF-25B74658EC40}"/>
              </a:ext>
            </a:extLst>
          </p:cNvPr>
          <p:cNvSpPr>
            <a:spLocks noGrp="1"/>
          </p:cNvSpPr>
          <p:nvPr>
            <p:ph type="title"/>
          </p:nvPr>
        </p:nvSpPr>
        <p:spPr>
          <a:xfrm>
            <a:off x="571501" y="399742"/>
            <a:ext cx="11065132" cy="398803"/>
          </a:xfrm>
        </p:spPr>
        <p:txBody>
          <a:bodyPr/>
          <a:lstStyle/>
          <a:p>
            <a:r>
              <a:rPr lang="en-US" sz="3600" dirty="0"/>
              <a:t>Save A Life: Recognizing &amp; Responding to Anaphylaxis</a:t>
            </a:r>
          </a:p>
        </p:txBody>
      </p:sp>
      <p:pic>
        <p:nvPicPr>
          <p:cNvPr id="7" name="Online Media 6" title="Save A Life: Recognizing &amp; Responding to Anaphylaxis (2025)">
            <a:hlinkClick r:id="" action="ppaction://media"/>
            <a:extLst>
              <a:ext uri="{FF2B5EF4-FFF2-40B4-BE49-F238E27FC236}">
                <a16:creationId xmlns:a16="http://schemas.microsoft.com/office/drawing/2014/main" id="{4369C052-1D73-610B-7EFE-10527D7B5926}"/>
              </a:ext>
            </a:extLst>
          </p:cNvPr>
          <p:cNvPicPr>
            <a:picLocks noGrp="1" noRot="1" noChangeAspect="1"/>
          </p:cNvPicPr>
          <p:nvPr>
            <p:ph sz="half" idx="1"/>
            <a:videoFile r:link="rId1"/>
          </p:nvPr>
        </p:nvPicPr>
        <p:blipFill>
          <a:blip r:embed="rId4"/>
          <a:stretch>
            <a:fillRect/>
          </a:stretch>
        </p:blipFill>
        <p:spPr>
          <a:xfrm>
            <a:off x="1931670" y="1266825"/>
            <a:ext cx="7653338" cy="4324350"/>
          </a:xfrm>
          <a:prstGeom prst="rect">
            <a:avLst/>
          </a:prstGeom>
        </p:spPr>
      </p:pic>
      <p:sp>
        <p:nvSpPr>
          <p:cNvPr id="8" name="TextBox 7">
            <a:extLst>
              <a:ext uri="{FF2B5EF4-FFF2-40B4-BE49-F238E27FC236}">
                <a16:creationId xmlns:a16="http://schemas.microsoft.com/office/drawing/2014/main" id="{53B1FCF7-49CE-AF02-EB97-8AFEEAE4AFC4}"/>
              </a:ext>
            </a:extLst>
          </p:cNvPr>
          <p:cNvSpPr txBox="1"/>
          <p:nvPr/>
        </p:nvSpPr>
        <p:spPr>
          <a:xfrm>
            <a:off x="438473" y="4292746"/>
            <a:ext cx="10013331" cy="424732"/>
          </a:xfrm>
          <a:prstGeom prst="rect">
            <a:avLst/>
          </a:prstGeom>
          <a:noFill/>
        </p:spPr>
        <p:txBody>
          <a:bodyPr wrap="square">
            <a:spAutoFit/>
          </a:bodyPr>
          <a:lstStyle/>
          <a:p>
            <a:pPr marR="0" lvl="1" algn="l" defTabSz="914400" rtl="0" eaLnBrk="1" fontAlgn="auto" latinLnBrk="0" hangingPunct="1">
              <a:lnSpc>
                <a:spcPct val="90000"/>
              </a:lnSpc>
              <a:spcBef>
                <a:spcPts val="500"/>
              </a:spcBef>
              <a:spcAft>
                <a:spcPts val="120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400" dirty="0"/>
          </a:p>
        </p:txBody>
      </p:sp>
      <p:sp>
        <p:nvSpPr>
          <p:cNvPr id="6" name="TextBox 5">
            <a:extLst>
              <a:ext uri="{FF2B5EF4-FFF2-40B4-BE49-F238E27FC236}">
                <a16:creationId xmlns:a16="http://schemas.microsoft.com/office/drawing/2014/main" id="{A06AB0BC-C7B3-8DF7-0FD0-EDA036D843FD}"/>
              </a:ext>
            </a:extLst>
          </p:cNvPr>
          <p:cNvSpPr txBox="1"/>
          <p:nvPr/>
        </p:nvSpPr>
        <p:spPr>
          <a:xfrm>
            <a:off x="571501" y="5797191"/>
            <a:ext cx="4564380" cy="461665"/>
          </a:xfrm>
          <a:prstGeom prst="rect">
            <a:avLst/>
          </a:prstGeom>
          <a:noFill/>
        </p:spPr>
        <p:txBody>
          <a:bodyPr wrap="square" rtlCol="0">
            <a:spAutoFit/>
          </a:bodyPr>
          <a:lstStyle/>
          <a:p>
            <a:r>
              <a:rPr lang="en-US" sz="2400" b="1" dirty="0"/>
              <a:t>Watch through 6:17</a:t>
            </a:r>
          </a:p>
        </p:txBody>
      </p:sp>
      <p:sp>
        <p:nvSpPr>
          <p:cNvPr id="4" name="TextBox 3">
            <a:extLst>
              <a:ext uri="{FF2B5EF4-FFF2-40B4-BE49-F238E27FC236}">
                <a16:creationId xmlns:a16="http://schemas.microsoft.com/office/drawing/2014/main" id="{B9B6411C-51FD-EF8C-E040-0D82DB0FB749}"/>
              </a:ext>
            </a:extLst>
          </p:cNvPr>
          <p:cNvSpPr txBox="1"/>
          <p:nvPr/>
        </p:nvSpPr>
        <p:spPr>
          <a:xfrm>
            <a:off x="5526121" y="5735636"/>
            <a:ext cx="6094378" cy="584775"/>
          </a:xfrm>
          <a:prstGeom prst="rect">
            <a:avLst/>
          </a:prstGeom>
          <a:noFill/>
        </p:spPr>
        <p:txBody>
          <a:bodyPr wrap="square">
            <a:spAutoFit/>
          </a:bodyPr>
          <a:lstStyle/>
          <a:p>
            <a:r>
              <a:rPr lang="en-US" sz="1600" dirty="0"/>
              <a:t>Please note: this information is being presented for educational and awareness purposes. No one is required to administer epinephrine. </a:t>
            </a:r>
          </a:p>
        </p:txBody>
      </p:sp>
    </p:spTree>
    <p:extLst>
      <p:ext uri="{BB962C8B-B14F-4D97-AF65-F5344CB8AC3E}">
        <p14:creationId xmlns:p14="http://schemas.microsoft.com/office/powerpoint/2010/main" val="350736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A7016-567F-7F16-B282-1EE39B3D8A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A2F51-09C7-B1AD-FFF2-1F134B0B5017}"/>
              </a:ext>
            </a:extLst>
          </p:cNvPr>
          <p:cNvSpPr>
            <a:spLocks noGrp="1"/>
          </p:cNvSpPr>
          <p:nvPr>
            <p:ph type="title"/>
          </p:nvPr>
        </p:nvSpPr>
        <p:spPr>
          <a:xfrm>
            <a:off x="2875017" y="412579"/>
            <a:ext cx="11600556" cy="398803"/>
          </a:xfrm>
        </p:spPr>
        <p:txBody>
          <a:bodyPr/>
          <a:lstStyle/>
          <a:p>
            <a:r>
              <a:rPr lang="en-US" sz="3600" dirty="0"/>
              <a:t>Anaphylaxis</a:t>
            </a:r>
          </a:p>
        </p:txBody>
      </p:sp>
      <p:sp>
        <p:nvSpPr>
          <p:cNvPr id="3" name="Content Placeholder 2">
            <a:extLst>
              <a:ext uri="{FF2B5EF4-FFF2-40B4-BE49-F238E27FC236}">
                <a16:creationId xmlns:a16="http://schemas.microsoft.com/office/drawing/2014/main" id="{AFC82DDB-3F55-1FF0-D33B-F9121DE975C0}"/>
              </a:ext>
            </a:extLst>
          </p:cNvPr>
          <p:cNvSpPr>
            <a:spLocks noGrp="1"/>
          </p:cNvSpPr>
          <p:nvPr>
            <p:ph sz="half" idx="1"/>
          </p:nvPr>
        </p:nvSpPr>
        <p:spPr>
          <a:xfrm>
            <a:off x="3086098" y="1179344"/>
            <a:ext cx="8572501" cy="4867274"/>
          </a:xfrm>
        </p:spPr>
        <p:txBody>
          <a:bodyPr>
            <a:normAutofit/>
          </a:bodyPr>
          <a:lstStyle/>
          <a:p>
            <a:pPr>
              <a:spcAft>
                <a:spcPts val="1200"/>
              </a:spcAft>
            </a:pPr>
            <a:r>
              <a:rPr lang="en-US" sz="2800" b="1" dirty="0">
                <a:solidFill>
                  <a:schemeClr val="tx1"/>
                </a:solidFill>
              </a:rPr>
              <a:t>A severe allergic reaction that is rapid in onset and may cause death!</a:t>
            </a:r>
          </a:p>
          <a:p>
            <a:pPr marL="800100" lvl="1" indent="-342900">
              <a:spcAft>
                <a:spcPts val="1200"/>
              </a:spcAft>
            </a:pPr>
            <a:r>
              <a:rPr lang="en-US" sz="2800" dirty="0"/>
              <a:t>It’s not possible to predict if a reaction will be mild or severe</a:t>
            </a:r>
          </a:p>
          <a:p>
            <a:pPr marL="800100" lvl="1" indent="-342900">
              <a:spcAft>
                <a:spcPts val="1200"/>
              </a:spcAft>
            </a:pPr>
            <a:r>
              <a:rPr lang="en-US" sz="2800" dirty="0"/>
              <a:t>Severity of reactions and symptoms can vary from one reaction to the next</a:t>
            </a:r>
          </a:p>
          <a:p>
            <a:pPr marL="800100" lvl="1" indent="-342900">
              <a:spcAft>
                <a:spcPts val="1200"/>
              </a:spcAft>
            </a:pPr>
            <a:r>
              <a:rPr lang="en-US" sz="2800" dirty="0">
                <a:solidFill>
                  <a:schemeClr val="tx1"/>
                </a:solidFill>
              </a:rPr>
              <a:t>A seemingly mild reaction can turn life-threatening in minutes</a:t>
            </a:r>
          </a:p>
          <a:p>
            <a:pPr marL="800100" lvl="1" indent="-342900">
              <a:spcAft>
                <a:spcPts val="1200"/>
              </a:spcAft>
            </a:pPr>
            <a:r>
              <a:rPr lang="en-US" sz="2800" dirty="0">
                <a:solidFill>
                  <a:schemeClr val="tx1"/>
                </a:solidFill>
              </a:rPr>
              <a:t>Symptoms can vary widely from one person to another</a:t>
            </a:r>
          </a:p>
          <a:p>
            <a:pPr marL="800100" lvl="1" indent="-342900">
              <a:spcAft>
                <a:spcPts val="1200"/>
              </a:spcAft>
            </a:pPr>
            <a:endParaRPr lang="en-US" sz="2400" dirty="0">
              <a:solidFill>
                <a:schemeClr val="tx1"/>
              </a:solidFill>
            </a:endParaRPr>
          </a:p>
        </p:txBody>
      </p:sp>
    </p:spTree>
    <p:extLst>
      <p:ext uri="{BB962C8B-B14F-4D97-AF65-F5344CB8AC3E}">
        <p14:creationId xmlns:p14="http://schemas.microsoft.com/office/powerpoint/2010/main" val="415947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AF1B-F597-2534-65DB-46B3E324135C}"/>
              </a:ext>
            </a:extLst>
          </p:cNvPr>
          <p:cNvSpPr>
            <a:spLocks noGrp="1"/>
          </p:cNvSpPr>
          <p:nvPr>
            <p:ph type="title"/>
          </p:nvPr>
        </p:nvSpPr>
        <p:spPr>
          <a:xfrm>
            <a:off x="571501" y="312634"/>
            <a:ext cx="11065132" cy="398803"/>
          </a:xfrm>
        </p:spPr>
        <p:txBody>
          <a:bodyPr/>
          <a:lstStyle/>
          <a:p>
            <a:r>
              <a:rPr lang="en-US" sz="3600" dirty="0"/>
              <a:t>What to do if someone is having an allergic reaction</a:t>
            </a:r>
          </a:p>
        </p:txBody>
      </p:sp>
      <p:sp>
        <p:nvSpPr>
          <p:cNvPr id="3" name="Content Placeholder 2">
            <a:extLst>
              <a:ext uri="{FF2B5EF4-FFF2-40B4-BE49-F238E27FC236}">
                <a16:creationId xmlns:a16="http://schemas.microsoft.com/office/drawing/2014/main" id="{AFD406C3-3AF7-A5C3-E87C-8772856EB510}"/>
              </a:ext>
            </a:extLst>
          </p:cNvPr>
          <p:cNvSpPr>
            <a:spLocks noGrp="1"/>
          </p:cNvSpPr>
          <p:nvPr>
            <p:ph sz="half" idx="1"/>
          </p:nvPr>
        </p:nvSpPr>
        <p:spPr>
          <a:xfrm>
            <a:off x="563433" y="931017"/>
            <a:ext cx="11065133" cy="5186363"/>
          </a:xfrm>
        </p:spPr>
        <p:txBody>
          <a:bodyPr/>
          <a:lstStyle/>
          <a:p>
            <a:pPr marL="457200" indent="-457200">
              <a:spcAft>
                <a:spcPts val="600"/>
              </a:spcAft>
              <a:buFont typeface="Arial" panose="020B0604020202020204" pitchFamily="34" charset="0"/>
              <a:buChar char="•"/>
            </a:pPr>
            <a:r>
              <a:rPr lang="en-US" dirty="0">
                <a:solidFill>
                  <a:schemeClr val="tx1"/>
                </a:solidFill>
              </a:rPr>
              <a:t>If you suspect anaphylaxis, ask the consumer or accompanying person if they have epinephrine – immediate treatment is critical! Epi-pens are designed to be self-administered. </a:t>
            </a:r>
          </a:p>
          <a:p>
            <a:pPr marL="457200" indent="-457200">
              <a:spcAft>
                <a:spcPts val="600"/>
              </a:spcAft>
              <a:buFont typeface="Arial" panose="020B0604020202020204" pitchFamily="34" charset="0"/>
              <a:buChar char="•"/>
            </a:pPr>
            <a:r>
              <a:rPr lang="en-US" dirty="0">
                <a:solidFill>
                  <a:schemeClr val="tx1"/>
                </a:solidFill>
              </a:rPr>
              <a:t>Call 911 and tell the operator that it is an anaphylactic reaction (give details of symptoms).</a:t>
            </a:r>
          </a:p>
          <a:p>
            <a:pPr marL="457200" indent="-457200">
              <a:spcAft>
                <a:spcPts val="600"/>
              </a:spcAft>
              <a:buFont typeface="Arial" panose="020B0604020202020204" pitchFamily="34" charset="0"/>
              <a:buChar char="•"/>
            </a:pPr>
            <a:r>
              <a:rPr lang="en-US" dirty="0">
                <a:solidFill>
                  <a:schemeClr val="tx1"/>
                </a:solidFill>
              </a:rPr>
              <a:t>Notify your supervisor.</a:t>
            </a:r>
          </a:p>
          <a:p>
            <a:pPr marL="457200" indent="-457200">
              <a:spcAft>
                <a:spcPts val="600"/>
              </a:spcAft>
              <a:buFont typeface="Arial" panose="020B0604020202020204" pitchFamily="34" charset="0"/>
              <a:buChar char="•"/>
            </a:pPr>
            <a:r>
              <a:rPr lang="en-US" dirty="0">
                <a:solidFill>
                  <a:schemeClr val="tx1"/>
                </a:solidFill>
              </a:rPr>
              <a:t>Do not leave the consumer alone.</a:t>
            </a:r>
          </a:p>
          <a:p>
            <a:pPr marL="457200" indent="-457200">
              <a:spcAft>
                <a:spcPts val="600"/>
              </a:spcAft>
              <a:buFont typeface="Arial" panose="020B0604020202020204" pitchFamily="34" charset="0"/>
              <a:buChar char="•"/>
            </a:pPr>
            <a:r>
              <a:rPr lang="en-US" dirty="0">
                <a:solidFill>
                  <a:schemeClr val="tx1"/>
                </a:solidFill>
              </a:rPr>
              <a:t>Have them lay flat and raise their legs, keep them warm if possible.</a:t>
            </a:r>
          </a:p>
          <a:p>
            <a:pPr marL="457200" indent="-457200">
              <a:spcAft>
                <a:spcPts val="600"/>
              </a:spcAft>
              <a:buFont typeface="Arial" panose="020B0604020202020204" pitchFamily="34" charset="0"/>
              <a:buChar char="•"/>
            </a:pPr>
            <a:r>
              <a:rPr lang="en-US" dirty="0">
                <a:solidFill>
                  <a:schemeClr val="tx1"/>
                </a:solidFill>
              </a:rPr>
              <a:t>If vomiting or breathing is difficult, they can sit up or lay on their side (should not stand).</a:t>
            </a:r>
          </a:p>
          <a:p>
            <a:pPr marL="457200" indent="-457200">
              <a:buFont typeface="Arial" panose="020B0604020202020204" pitchFamily="34" charset="0"/>
              <a:buChar char="•"/>
            </a:pPr>
            <a:r>
              <a:rPr lang="en-US" dirty="0">
                <a:solidFill>
                  <a:schemeClr val="tx1"/>
                </a:solidFill>
              </a:rPr>
              <a:t>They should be taken to the emergency room even if they feel better because there is a chance symptoms will return.</a:t>
            </a:r>
          </a:p>
        </p:txBody>
      </p:sp>
    </p:spTree>
    <p:extLst>
      <p:ext uri="{BB962C8B-B14F-4D97-AF65-F5344CB8AC3E}">
        <p14:creationId xmlns:p14="http://schemas.microsoft.com/office/powerpoint/2010/main" val="1920277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17F3C-4A0B-0EDF-17A6-F1165BC73D97}"/>
              </a:ext>
            </a:extLst>
          </p:cNvPr>
          <p:cNvSpPr>
            <a:spLocks noGrp="1"/>
          </p:cNvSpPr>
          <p:nvPr>
            <p:ph type="title"/>
          </p:nvPr>
        </p:nvSpPr>
        <p:spPr>
          <a:xfrm>
            <a:off x="563434" y="406815"/>
            <a:ext cx="11065132" cy="398803"/>
          </a:xfrm>
        </p:spPr>
        <p:txBody>
          <a:bodyPr/>
          <a:lstStyle/>
          <a:p>
            <a:r>
              <a:rPr lang="en-US" sz="3600" dirty="0"/>
              <a:t>Preventing allergic reactions</a:t>
            </a:r>
          </a:p>
        </p:txBody>
      </p:sp>
      <p:sp>
        <p:nvSpPr>
          <p:cNvPr id="3" name="Content Placeholder 2">
            <a:extLst>
              <a:ext uri="{FF2B5EF4-FFF2-40B4-BE49-F238E27FC236}">
                <a16:creationId xmlns:a16="http://schemas.microsoft.com/office/drawing/2014/main" id="{2A43FCE5-F5A8-6BEE-4953-CAB35EEC11E8}"/>
              </a:ext>
            </a:extLst>
          </p:cNvPr>
          <p:cNvSpPr>
            <a:spLocks noGrp="1"/>
          </p:cNvSpPr>
          <p:nvPr>
            <p:ph sz="half" idx="1"/>
          </p:nvPr>
        </p:nvSpPr>
        <p:spPr>
          <a:xfrm>
            <a:off x="563435" y="1014432"/>
            <a:ext cx="11065131" cy="5006990"/>
          </a:xfrm>
        </p:spPr>
        <p:txBody>
          <a:bodyPr/>
          <a:lstStyle/>
          <a:p>
            <a:pPr marL="342900" indent="-342900">
              <a:spcAft>
                <a:spcPts val="600"/>
              </a:spcAft>
              <a:buFont typeface="Arial" panose="020B0604020202020204" pitchFamily="34" charset="0"/>
              <a:buChar char="•"/>
            </a:pPr>
            <a:r>
              <a:rPr lang="en-US" sz="2800" dirty="0">
                <a:solidFill>
                  <a:schemeClr val="tx1"/>
                </a:solidFill>
              </a:rPr>
              <a:t>Post food allergy poster at meal site</a:t>
            </a:r>
          </a:p>
          <a:p>
            <a:pPr marL="342900" indent="-342900">
              <a:spcAft>
                <a:spcPts val="600"/>
              </a:spcAft>
              <a:buFont typeface="Arial" panose="020B0604020202020204" pitchFamily="34" charset="0"/>
              <a:buChar char="•"/>
            </a:pPr>
            <a:r>
              <a:rPr lang="en-US" sz="2800" dirty="0">
                <a:solidFill>
                  <a:schemeClr val="tx1"/>
                </a:solidFill>
              </a:rPr>
              <a:t>Ask new consumers if they have a food allergy at intake</a:t>
            </a:r>
          </a:p>
          <a:p>
            <a:pPr marL="342900" indent="-342900">
              <a:spcAft>
                <a:spcPts val="600"/>
              </a:spcAft>
              <a:buFont typeface="Arial" panose="020B0604020202020204" pitchFamily="34" charset="0"/>
              <a:buChar char="•"/>
            </a:pPr>
            <a:r>
              <a:rPr lang="en-US" sz="2800" b="1" dirty="0">
                <a:solidFill>
                  <a:schemeClr val="tx1"/>
                </a:solidFill>
              </a:rPr>
              <a:t>If a client states they have a food allergy, be sure to notify the Nutrition Director / Dietitian to ensure they can be served safely</a:t>
            </a:r>
          </a:p>
          <a:p>
            <a:pPr marL="744538" lvl="1" indent="-342900"/>
            <a:r>
              <a:rPr lang="en-US" sz="2400" dirty="0">
                <a:solidFill>
                  <a:schemeClr val="tx1"/>
                </a:solidFill>
              </a:rPr>
              <a:t>Gather more information – what is the allergen and is it life-threatening (e.g., do they carry epinephrine) </a:t>
            </a:r>
          </a:p>
          <a:p>
            <a:pPr marL="744538" lvl="1" indent="-342900">
              <a:spcAft>
                <a:spcPts val="600"/>
              </a:spcAft>
            </a:pPr>
            <a:r>
              <a:rPr lang="en-US" sz="2400" dirty="0">
                <a:solidFill>
                  <a:schemeClr val="tx1"/>
                </a:solidFill>
              </a:rPr>
              <a:t>Since food is arriving already prepared, there is no way for you to know all the ingredients that may be contained in the meal (some may be “hidden” and not obvious). Therefore, it is critical to inform your supervisor.</a:t>
            </a:r>
          </a:p>
          <a:p>
            <a:pPr marL="744538" lvl="1" indent="-342900">
              <a:spcAft>
                <a:spcPts val="600"/>
              </a:spcAft>
            </a:pPr>
            <a:r>
              <a:rPr lang="en-US" sz="2400" dirty="0">
                <a:solidFill>
                  <a:schemeClr val="tx1"/>
                </a:solidFill>
              </a:rPr>
              <a:t>If it is a truly a life-threatening allergy, it is not safe to serve them the regular meal (ingredients are subject to change and there is a risk of cross-contact). </a:t>
            </a:r>
          </a:p>
        </p:txBody>
      </p:sp>
    </p:spTree>
    <p:extLst>
      <p:ext uri="{BB962C8B-B14F-4D97-AF65-F5344CB8AC3E}">
        <p14:creationId xmlns:p14="http://schemas.microsoft.com/office/powerpoint/2010/main" val="3628417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9DC24-6E16-682D-BADB-D0AEAEAE76F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852188F-8EE0-F60A-8AC1-35C4B6AD9719}"/>
              </a:ext>
            </a:extLst>
          </p:cNvPr>
          <p:cNvPicPr>
            <a:picLocks noChangeAspect="1"/>
          </p:cNvPicPr>
          <p:nvPr/>
        </p:nvPicPr>
        <p:blipFill>
          <a:blip r:embed="rId3"/>
          <a:stretch>
            <a:fillRect/>
          </a:stretch>
        </p:blipFill>
        <p:spPr>
          <a:xfrm>
            <a:off x="8955970" y="4582262"/>
            <a:ext cx="2921181" cy="1587174"/>
          </a:xfrm>
          <a:prstGeom prst="rect">
            <a:avLst/>
          </a:prstGeom>
        </p:spPr>
      </p:pic>
      <p:sp>
        <p:nvSpPr>
          <p:cNvPr id="2" name="Title 1">
            <a:extLst>
              <a:ext uri="{FF2B5EF4-FFF2-40B4-BE49-F238E27FC236}">
                <a16:creationId xmlns:a16="http://schemas.microsoft.com/office/drawing/2014/main" id="{E5F11EB6-638E-E148-E80B-46C0F64035F3}"/>
              </a:ext>
            </a:extLst>
          </p:cNvPr>
          <p:cNvSpPr>
            <a:spLocks noGrp="1"/>
          </p:cNvSpPr>
          <p:nvPr>
            <p:ph type="title"/>
          </p:nvPr>
        </p:nvSpPr>
        <p:spPr>
          <a:xfrm>
            <a:off x="2875017" y="412579"/>
            <a:ext cx="11600556" cy="398803"/>
          </a:xfrm>
        </p:spPr>
        <p:txBody>
          <a:bodyPr/>
          <a:lstStyle/>
          <a:p>
            <a:r>
              <a:rPr lang="en-US" sz="3600" dirty="0"/>
              <a:t>What is cross-contact</a:t>
            </a:r>
          </a:p>
        </p:txBody>
      </p:sp>
      <p:sp>
        <p:nvSpPr>
          <p:cNvPr id="3" name="Content Placeholder 2">
            <a:extLst>
              <a:ext uri="{FF2B5EF4-FFF2-40B4-BE49-F238E27FC236}">
                <a16:creationId xmlns:a16="http://schemas.microsoft.com/office/drawing/2014/main" id="{0339ADF0-0770-7F56-161A-A71F77588FA2}"/>
              </a:ext>
            </a:extLst>
          </p:cNvPr>
          <p:cNvSpPr>
            <a:spLocks noGrp="1"/>
          </p:cNvSpPr>
          <p:nvPr>
            <p:ph sz="half" idx="1"/>
          </p:nvPr>
        </p:nvSpPr>
        <p:spPr>
          <a:xfrm>
            <a:off x="2770455" y="1137769"/>
            <a:ext cx="7810459" cy="4867274"/>
          </a:xfrm>
        </p:spPr>
        <p:txBody>
          <a:bodyPr>
            <a:normAutofit/>
          </a:bodyPr>
          <a:lstStyle/>
          <a:p>
            <a:pPr marL="800100" lvl="1" indent="-342900">
              <a:spcAft>
                <a:spcPts val="1800"/>
              </a:spcAft>
            </a:pPr>
            <a:r>
              <a:rPr lang="en-US" sz="2800" dirty="0"/>
              <a:t>Cross-contact occurs when an allergen is inadvertently transferred from a food containing an allergen to a food that does not contain the allergen.</a:t>
            </a:r>
          </a:p>
          <a:p>
            <a:pPr marL="800100" lvl="1" indent="-342900">
              <a:spcAft>
                <a:spcPts val="1200"/>
              </a:spcAft>
            </a:pPr>
            <a:r>
              <a:rPr lang="en-US" sz="2800" dirty="0"/>
              <a:t>Cooking does not reduce or eliminate the chances of a person with a food allergy having a reaction to the food eaten.</a:t>
            </a:r>
          </a:p>
          <a:p>
            <a:pPr marL="800100" lvl="1" indent="-342900">
              <a:spcAft>
                <a:spcPts val="1200"/>
              </a:spcAft>
            </a:pPr>
            <a:r>
              <a:rPr lang="en-US" sz="2800" dirty="0">
                <a:solidFill>
                  <a:schemeClr val="tx1"/>
                </a:solidFill>
              </a:rPr>
              <a:t>Prevent cross-contact during meal holding, serving, and clean up</a:t>
            </a:r>
          </a:p>
          <a:p>
            <a:pPr marL="457200" lvl="1" indent="0">
              <a:spcAft>
                <a:spcPts val="1200"/>
              </a:spcAft>
              <a:buNone/>
            </a:pPr>
            <a:endParaRPr lang="en-US" sz="2400" dirty="0">
              <a:solidFill>
                <a:schemeClr val="tx1"/>
              </a:solidFill>
            </a:endParaRPr>
          </a:p>
        </p:txBody>
      </p:sp>
    </p:spTree>
    <p:extLst>
      <p:ext uri="{BB962C8B-B14F-4D97-AF65-F5344CB8AC3E}">
        <p14:creationId xmlns:p14="http://schemas.microsoft.com/office/powerpoint/2010/main" val="363525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82209-9489-E875-7325-58F9FFA455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C5B60-65A9-E7FE-DB67-985D68613849}"/>
              </a:ext>
            </a:extLst>
          </p:cNvPr>
          <p:cNvSpPr>
            <a:spLocks noGrp="1"/>
          </p:cNvSpPr>
          <p:nvPr>
            <p:ph type="title"/>
          </p:nvPr>
        </p:nvSpPr>
        <p:spPr>
          <a:xfrm>
            <a:off x="571499" y="499213"/>
            <a:ext cx="11049001" cy="398804"/>
          </a:xfrm>
        </p:spPr>
        <p:txBody>
          <a:bodyPr anchor="ctr">
            <a:noAutofit/>
          </a:bodyPr>
          <a:lstStyle/>
          <a:p>
            <a:pPr>
              <a:lnSpc>
                <a:spcPct val="90000"/>
              </a:lnSpc>
            </a:pPr>
            <a:r>
              <a:rPr lang="en-US" sz="3600" dirty="0"/>
              <a:t>Cross-contact</a:t>
            </a:r>
          </a:p>
        </p:txBody>
      </p:sp>
      <p:sp>
        <p:nvSpPr>
          <p:cNvPr id="3" name="Content Placeholder 2">
            <a:extLst>
              <a:ext uri="{FF2B5EF4-FFF2-40B4-BE49-F238E27FC236}">
                <a16:creationId xmlns:a16="http://schemas.microsoft.com/office/drawing/2014/main" id="{AED55266-B98B-E672-15B0-18BB7B779730}"/>
              </a:ext>
            </a:extLst>
          </p:cNvPr>
          <p:cNvSpPr>
            <a:spLocks noGrp="1"/>
          </p:cNvSpPr>
          <p:nvPr>
            <p:ph sz="half" idx="1"/>
          </p:nvPr>
        </p:nvSpPr>
        <p:spPr>
          <a:xfrm>
            <a:off x="571498" y="1305074"/>
            <a:ext cx="10538461" cy="4867274"/>
          </a:xfrm>
        </p:spPr>
        <p:txBody>
          <a:bodyPr>
            <a:normAutofit/>
          </a:bodyPr>
          <a:lstStyle/>
          <a:p>
            <a:pPr marL="457200" lvl="1" indent="0">
              <a:spcAft>
                <a:spcPts val="1200"/>
              </a:spcAft>
              <a:buNone/>
            </a:pPr>
            <a:r>
              <a:rPr lang="en-US" sz="2800" u="sng" dirty="0"/>
              <a:t>Direct cross-contact: </a:t>
            </a:r>
          </a:p>
          <a:p>
            <a:pPr marL="457200" lvl="1" indent="0">
              <a:spcAft>
                <a:spcPts val="1200"/>
              </a:spcAft>
              <a:buNone/>
            </a:pPr>
            <a:r>
              <a:rPr lang="en-US" sz="2800" dirty="0"/>
              <a:t>For example, if croutons are added to a salad, then taken out, direct cross-contact has occurred, and the food allergen remains on the other ingredients. </a:t>
            </a:r>
          </a:p>
          <a:p>
            <a:pPr marL="457200" lvl="1" indent="0">
              <a:spcAft>
                <a:spcPts val="1200"/>
              </a:spcAft>
              <a:buNone/>
            </a:pPr>
            <a:endParaRPr lang="en-US" sz="500" dirty="0"/>
          </a:p>
          <a:p>
            <a:pPr marL="457200" lvl="1" indent="0">
              <a:spcAft>
                <a:spcPts val="1200"/>
              </a:spcAft>
              <a:buNone/>
            </a:pPr>
            <a:r>
              <a:rPr lang="en-US" sz="2800" u="sng" dirty="0"/>
              <a:t>Indirect cross-contact: </a:t>
            </a:r>
          </a:p>
          <a:p>
            <a:pPr marL="457200" lvl="1" indent="0">
              <a:spcAft>
                <a:spcPts val="1200"/>
              </a:spcAft>
              <a:buNone/>
            </a:pPr>
            <a:r>
              <a:rPr lang="en-US" sz="2800" dirty="0"/>
              <a:t>A cooking utensil, hands, or a food-preparation surface that has or had the food allergen on it, is then used to prepare a safe food—one that does not contain the allergen. Now the safe food has unsafe food in it.</a:t>
            </a:r>
            <a:endParaRPr lang="en-US" sz="2800" dirty="0">
              <a:solidFill>
                <a:schemeClr val="tx1"/>
              </a:solidFill>
            </a:endParaRPr>
          </a:p>
        </p:txBody>
      </p:sp>
      <p:pic>
        <p:nvPicPr>
          <p:cNvPr id="4" name="Picture 3">
            <a:extLst>
              <a:ext uri="{FF2B5EF4-FFF2-40B4-BE49-F238E27FC236}">
                <a16:creationId xmlns:a16="http://schemas.microsoft.com/office/drawing/2014/main" id="{C340F87B-57C9-B8E3-F9D2-590E45117A10}"/>
              </a:ext>
            </a:extLst>
          </p:cNvPr>
          <p:cNvPicPr>
            <a:picLocks noChangeAspect="1"/>
          </p:cNvPicPr>
          <p:nvPr/>
        </p:nvPicPr>
        <p:blipFill>
          <a:blip r:embed="rId3"/>
          <a:stretch>
            <a:fillRect/>
          </a:stretch>
        </p:blipFill>
        <p:spPr>
          <a:xfrm>
            <a:off x="6247838" y="2929084"/>
            <a:ext cx="999831" cy="999831"/>
          </a:xfrm>
          <a:prstGeom prst="rect">
            <a:avLst/>
          </a:prstGeom>
        </p:spPr>
      </p:pic>
    </p:spTree>
    <p:extLst>
      <p:ext uri="{BB962C8B-B14F-4D97-AF65-F5344CB8AC3E}">
        <p14:creationId xmlns:p14="http://schemas.microsoft.com/office/powerpoint/2010/main" val="3533580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5E02A-267B-F7AF-1665-D4BB945407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033C69-D6FB-0858-1E75-C810CFA68A79}"/>
              </a:ext>
            </a:extLst>
          </p:cNvPr>
          <p:cNvSpPr>
            <a:spLocks noGrp="1"/>
          </p:cNvSpPr>
          <p:nvPr>
            <p:ph type="title"/>
          </p:nvPr>
        </p:nvSpPr>
        <p:spPr>
          <a:xfrm>
            <a:off x="458485" y="548246"/>
            <a:ext cx="11065132" cy="398803"/>
          </a:xfrm>
        </p:spPr>
        <p:txBody>
          <a:bodyPr anchor="ctr">
            <a:noAutofit/>
          </a:bodyPr>
          <a:lstStyle/>
          <a:p>
            <a:pPr>
              <a:lnSpc>
                <a:spcPct val="90000"/>
              </a:lnSpc>
            </a:pPr>
            <a:r>
              <a:rPr lang="en-US" sz="4000" dirty="0"/>
              <a:t>Sources of cross-contact</a:t>
            </a:r>
          </a:p>
        </p:txBody>
      </p:sp>
      <p:sp>
        <p:nvSpPr>
          <p:cNvPr id="3" name="Content Placeholder 2">
            <a:extLst>
              <a:ext uri="{FF2B5EF4-FFF2-40B4-BE49-F238E27FC236}">
                <a16:creationId xmlns:a16="http://schemas.microsoft.com/office/drawing/2014/main" id="{B1A13833-0B57-BB17-86D6-27EE20504731}"/>
              </a:ext>
            </a:extLst>
          </p:cNvPr>
          <p:cNvSpPr>
            <a:spLocks noGrp="1"/>
          </p:cNvSpPr>
          <p:nvPr>
            <p:ph sz="half" idx="1"/>
          </p:nvPr>
        </p:nvSpPr>
        <p:spPr>
          <a:xfrm>
            <a:off x="458485" y="1404446"/>
            <a:ext cx="5727162" cy="4827846"/>
          </a:xfrm>
        </p:spPr>
        <p:txBody>
          <a:bodyPr>
            <a:normAutofit/>
          </a:bodyPr>
          <a:lstStyle/>
          <a:p>
            <a:pPr marL="342900" indent="-342900">
              <a:spcAft>
                <a:spcPts val="1200"/>
              </a:spcAft>
              <a:buClrTx/>
              <a:buSzPct val="100000"/>
              <a:buFont typeface="Arial" panose="020B0604020202020204" pitchFamily="34" charset="0"/>
              <a:buChar char="•"/>
              <a:defRPr/>
            </a:pPr>
            <a:r>
              <a:rPr lang="en-US" sz="3200" dirty="0">
                <a:solidFill>
                  <a:srgbClr val="141D45"/>
                </a:solidFill>
              </a:rPr>
              <a:t>Hands</a:t>
            </a:r>
          </a:p>
          <a:p>
            <a:pPr marL="342900" indent="-342900">
              <a:spcAft>
                <a:spcPts val="1200"/>
              </a:spcAft>
              <a:buClrTx/>
              <a:buSzPct val="100000"/>
              <a:buFont typeface="Arial" panose="020B0604020202020204" pitchFamily="34" charset="0"/>
              <a:buChar char="•"/>
              <a:defRPr/>
            </a:pPr>
            <a:r>
              <a:rPr lang="en-US" sz="3200" dirty="0">
                <a:solidFill>
                  <a:srgbClr val="141D45"/>
                </a:solidFill>
              </a:rPr>
              <a:t>Food preparation surfaces</a:t>
            </a:r>
          </a:p>
          <a:p>
            <a:pPr marL="342900" indent="-342900">
              <a:spcAft>
                <a:spcPts val="1200"/>
              </a:spcAft>
              <a:buClrTx/>
              <a:buSzPct val="100000"/>
              <a:buFont typeface="Arial" panose="020B0604020202020204" pitchFamily="34" charset="0"/>
              <a:buChar char="•"/>
              <a:defRPr/>
            </a:pPr>
            <a:r>
              <a:rPr lang="en-US" sz="3200" dirty="0">
                <a:solidFill>
                  <a:srgbClr val="141D45"/>
                </a:solidFill>
              </a:rPr>
              <a:t>Cooking surfaces</a:t>
            </a:r>
          </a:p>
          <a:p>
            <a:pPr marL="342900" indent="-342900">
              <a:spcAft>
                <a:spcPts val="1200"/>
              </a:spcAft>
              <a:buClrTx/>
              <a:buSzPct val="100000"/>
              <a:buFont typeface="Arial" panose="020B0604020202020204" pitchFamily="34" charset="0"/>
              <a:buChar char="•"/>
              <a:defRPr/>
            </a:pPr>
            <a:r>
              <a:rPr lang="en-US" sz="3200" dirty="0">
                <a:solidFill>
                  <a:srgbClr val="141D45"/>
                </a:solidFill>
              </a:rPr>
              <a:t>Utensils</a:t>
            </a:r>
          </a:p>
          <a:p>
            <a:pPr marL="342900" indent="-342900">
              <a:spcAft>
                <a:spcPts val="1200"/>
              </a:spcAft>
              <a:buClrTx/>
              <a:buSzPct val="100000"/>
              <a:buFont typeface="Arial" panose="020B0604020202020204" pitchFamily="34" charset="0"/>
              <a:buChar char="•"/>
              <a:defRPr/>
            </a:pPr>
            <a:r>
              <a:rPr lang="en-US" sz="3200" dirty="0">
                <a:solidFill>
                  <a:srgbClr val="141D45"/>
                </a:solidFill>
              </a:rPr>
              <a:t>Insufficient cleaning</a:t>
            </a:r>
          </a:p>
          <a:p>
            <a:pPr marL="342900" indent="-342900">
              <a:spcAft>
                <a:spcPts val="600"/>
              </a:spcAft>
              <a:buClrTx/>
              <a:buSzPct val="100000"/>
              <a:buFont typeface="Arial" panose="020B0604020202020204" pitchFamily="34" charset="0"/>
              <a:buChar char="•"/>
              <a:defRPr/>
            </a:pPr>
            <a:endParaRPr lang="en-US" sz="2800" dirty="0">
              <a:solidFill>
                <a:srgbClr val="141D45"/>
              </a:solidFill>
            </a:endParaRPr>
          </a:p>
        </p:txBody>
      </p:sp>
      <p:pic>
        <p:nvPicPr>
          <p:cNvPr id="5" name="Picture 4">
            <a:extLst>
              <a:ext uri="{FF2B5EF4-FFF2-40B4-BE49-F238E27FC236}">
                <a16:creationId xmlns:a16="http://schemas.microsoft.com/office/drawing/2014/main" id="{278CB082-4471-6E8C-862B-BF86546ACE15}"/>
              </a:ext>
            </a:extLst>
          </p:cNvPr>
          <p:cNvPicPr>
            <a:picLocks noChangeAspect="1"/>
          </p:cNvPicPr>
          <p:nvPr/>
        </p:nvPicPr>
        <p:blipFill>
          <a:blip r:embed="rId3"/>
          <a:stretch>
            <a:fillRect/>
          </a:stretch>
        </p:blipFill>
        <p:spPr>
          <a:xfrm>
            <a:off x="6185647" y="947049"/>
            <a:ext cx="4804611" cy="4804611"/>
          </a:xfrm>
          <a:prstGeom prst="rect">
            <a:avLst/>
          </a:prstGeom>
        </p:spPr>
      </p:pic>
    </p:spTree>
    <p:extLst>
      <p:ext uri="{BB962C8B-B14F-4D97-AF65-F5344CB8AC3E}">
        <p14:creationId xmlns:p14="http://schemas.microsoft.com/office/powerpoint/2010/main" val="2242818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DC572-0146-C793-ABD8-1C9A9A3BB2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BDB358-F012-BA12-0A54-6E2902FBC136}"/>
              </a:ext>
            </a:extLst>
          </p:cNvPr>
          <p:cNvSpPr>
            <a:spLocks noGrp="1"/>
          </p:cNvSpPr>
          <p:nvPr>
            <p:ph type="title"/>
          </p:nvPr>
        </p:nvSpPr>
        <p:spPr>
          <a:xfrm>
            <a:off x="571501" y="367336"/>
            <a:ext cx="11065132" cy="398803"/>
          </a:xfrm>
        </p:spPr>
        <p:txBody>
          <a:bodyPr/>
          <a:lstStyle/>
          <a:p>
            <a:r>
              <a:rPr lang="en-US" sz="3600" dirty="0"/>
              <a:t>Preventing cross-contact</a:t>
            </a:r>
          </a:p>
        </p:txBody>
      </p:sp>
      <p:sp>
        <p:nvSpPr>
          <p:cNvPr id="3" name="Content Placeholder 2">
            <a:extLst>
              <a:ext uri="{FF2B5EF4-FFF2-40B4-BE49-F238E27FC236}">
                <a16:creationId xmlns:a16="http://schemas.microsoft.com/office/drawing/2014/main" id="{94979732-86BE-747C-48F2-03E5EB65ADEF}"/>
              </a:ext>
            </a:extLst>
          </p:cNvPr>
          <p:cNvSpPr>
            <a:spLocks noGrp="1"/>
          </p:cNvSpPr>
          <p:nvPr>
            <p:ph sz="half" idx="1"/>
          </p:nvPr>
        </p:nvSpPr>
        <p:spPr>
          <a:xfrm>
            <a:off x="563433" y="978439"/>
            <a:ext cx="11065133" cy="5186363"/>
          </a:xfrm>
        </p:spPr>
        <p:txBody>
          <a:bodyPr/>
          <a:lstStyle/>
          <a:p>
            <a:pPr marL="342900" indent="-342900">
              <a:spcAft>
                <a:spcPts val="600"/>
              </a:spcAft>
              <a:buFont typeface="Arial" panose="020B0604020202020204" pitchFamily="34" charset="0"/>
              <a:buChar char="•"/>
            </a:pPr>
            <a:r>
              <a:rPr lang="en-US" sz="2800" dirty="0">
                <a:solidFill>
                  <a:schemeClr val="tx1"/>
                </a:solidFill>
              </a:rPr>
              <a:t>Wash hands frequently (change gloves).</a:t>
            </a:r>
          </a:p>
          <a:p>
            <a:pPr marL="342900" indent="-342900">
              <a:spcAft>
                <a:spcPts val="600"/>
              </a:spcAft>
              <a:buFont typeface="Arial" panose="020B0604020202020204" pitchFamily="34" charset="0"/>
              <a:buChar char="•"/>
            </a:pPr>
            <a:r>
              <a:rPr lang="en-US" sz="2800" dirty="0">
                <a:solidFill>
                  <a:schemeClr val="tx1"/>
                </a:solidFill>
              </a:rPr>
              <a:t>Use clean utensils and cooking and holding equipment</a:t>
            </a:r>
          </a:p>
          <a:p>
            <a:pPr marL="342900" indent="-342900">
              <a:spcAft>
                <a:spcPts val="600"/>
              </a:spcAft>
              <a:buFont typeface="Arial" panose="020B0604020202020204" pitchFamily="34" charset="0"/>
              <a:buChar char="•"/>
            </a:pPr>
            <a:r>
              <a:rPr lang="en-US" sz="2800" dirty="0">
                <a:solidFill>
                  <a:schemeClr val="tx1"/>
                </a:solidFill>
              </a:rPr>
              <a:t>Maintain separation between food items and use designated serving utensils for each food </a:t>
            </a:r>
          </a:p>
          <a:p>
            <a:pPr marL="342900" indent="-342900">
              <a:spcAft>
                <a:spcPts val="600"/>
              </a:spcAft>
              <a:buFont typeface="Arial" panose="020B0604020202020204" pitchFamily="34" charset="0"/>
              <a:buChar char="•"/>
            </a:pPr>
            <a:r>
              <a:rPr lang="en-US" sz="2800" dirty="0">
                <a:solidFill>
                  <a:schemeClr val="tx1"/>
                </a:solidFill>
              </a:rPr>
              <a:t>Properly clean to remove allergens (surfaces, dishes, serving utensils, cooking and holding equipment)</a:t>
            </a:r>
          </a:p>
          <a:p>
            <a:pPr marL="744538" lvl="1" indent="-342900">
              <a:spcAft>
                <a:spcPts val="600"/>
              </a:spcAft>
            </a:pPr>
            <a:r>
              <a:rPr lang="en-US" sz="2400" dirty="0">
                <a:solidFill>
                  <a:schemeClr val="tx1"/>
                </a:solidFill>
              </a:rPr>
              <a:t>Wash with warm, soapy water</a:t>
            </a:r>
          </a:p>
          <a:p>
            <a:pPr marL="744538" lvl="1" indent="-342900">
              <a:spcAft>
                <a:spcPts val="600"/>
              </a:spcAft>
            </a:pPr>
            <a:r>
              <a:rPr lang="en-US" sz="2400" dirty="0">
                <a:solidFill>
                  <a:schemeClr val="tx1"/>
                </a:solidFill>
              </a:rPr>
              <a:t>Rinse with clean water &amp; air dry</a:t>
            </a:r>
          </a:p>
          <a:p>
            <a:pPr marL="744538" lvl="1" indent="-342900">
              <a:spcAft>
                <a:spcPts val="600"/>
              </a:spcAft>
            </a:pPr>
            <a:r>
              <a:rPr lang="en-US" sz="2400" dirty="0">
                <a:solidFill>
                  <a:schemeClr val="tx1"/>
                </a:solidFill>
              </a:rPr>
              <a:t>Use fresh or disposable cloths and buckets</a:t>
            </a:r>
          </a:p>
          <a:p>
            <a:pPr marL="457200" indent="-457200">
              <a:spcAft>
                <a:spcPts val="600"/>
              </a:spcAft>
              <a:buFont typeface="Arial" panose="020B0604020202020204" pitchFamily="34" charset="0"/>
              <a:buChar char="•"/>
            </a:pPr>
            <a:r>
              <a:rPr lang="en-US" sz="2800" i="1" dirty="0">
                <a:solidFill>
                  <a:schemeClr val="tx1"/>
                </a:solidFill>
              </a:rPr>
              <a:t>Sanitizing solutions alone will not remove allergens</a:t>
            </a:r>
          </a:p>
          <a:p>
            <a:pPr marL="744538" lvl="1" indent="-342900">
              <a:spcAft>
                <a:spcPts val="600"/>
              </a:spcAft>
            </a:pPr>
            <a:endParaRPr lang="en-US" sz="2800" dirty="0">
              <a:solidFill>
                <a:schemeClr val="tx1"/>
              </a:solidFill>
            </a:endParaRPr>
          </a:p>
        </p:txBody>
      </p:sp>
      <p:pic>
        <p:nvPicPr>
          <p:cNvPr id="5" name="Picture 4">
            <a:extLst>
              <a:ext uri="{FF2B5EF4-FFF2-40B4-BE49-F238E27FC236}">
                <a16:creationId xmlns:a16="http://schemas.microsoft.com/office/drawing/2014/main" id="{CACE30B7-5171-05CD-68A4-2EE172A303BD}"/>
              </a:ext>
            </a:extLst>
          </p:cNvPr>
          <p:cNvPicPr>
            <a:picLocks noChangeAspect="1"/>
          </p:cNvPicPr>
          <p:nvPr/>
        </p:nvPicPr>
        <p:blipFill>
          <a:blip r:embed="rId3"/>
          <a:stretch>
            <a:fillRect/>
          </a:stretch>
        </p:blipFill>
        <p:spPr>
          <a:xfrm>
            <a:off x="8631115" y="4038037"/>
            <a:ext cx="999831" cy="999831"/>
          </a:xfrm>
          <a:prstGeom prst="rect">
            <a:avLst/>
          </a:prstGeom>
        </p:spPr>
      </p:pic>
    </p:spTree>
    <p:extLst>
      <p:ext uri="{BB962C8B-B14F-4D97-AF65-F5344CB8AC3E}">
        <p14:creationId xmlns:p14="http://schemas.microsoft.com/office/powerpoint/2010/main" val="1932714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9330-20C0-7DEE-3344-65A7CEFF9017}"/>
              </a:ext>
            </a:extLst>
          </p:cNvPr>
          <p:cNvSpPr>
            <a:spLocks noGrp="1"/>
          </p:cNvSpPr>
          <p:nvPr>
            <p:ph type="title"/>
          </p:nvPr>
        </p:nvSpPr>
        <p:spPr>
          <a:xfrm>
            <a:off x="294775" y="2921913"/>
            <a:ext cx="11065132" cy="398803"/>
          </a:xfrm>
        </p:spPr>
        <p:txBody>
          <a:bodyPr/>
          <a:lstStyle/>
          <a:p>
            <a:r>
              <a:rPr lang="en-US" sz="3200" dirty="0"/>
              <a:t>Required poster for meal sites</a:t>
            </a:r>
          </a:p>
        </p:txBody>
      </p:sp>
      <p:pic>
        <p:nvPicPr>
          <p:cNvPr id="4" name="Picture 3">
            <a:extLst>
              <a:ext uri="{FF2B5EF4-FFF2-40B4-BE49-F238E27FC236}">
                <a16:creationId xmlns:a16="http://schemas.microsoft.com/office/drawing/2014/main" id="{D71C899C-BD95-1EB7-77E8-5380485AF61D}"/>
              </a:ext>
            </a:extLst>
          </p:cNvPr>
          <p:cNvPicPr>
            <a:picLocks noChangeAspect="1"/>
          </p:cNvPicPr>
          <p:nvPr/>
        </p:nvPicPr>
        <p:blipFill>
          <a:blip r:embed="rId2"/>
          <a:stretch>
            <a:fillRect/>
          </a:stretch>
        </p:blipFill>
        <p:spPr>
          <a:xfrm>
            <a:off x="6529137" y="328403"/>
            <a:ext cx="4692316" cy="5984626"/>
          </a:xfrm>
          <a:prstGeom prst="rect">
            <a:avLst/>
          </a:prstGeom>
        </p:spPr>
      </p:pic>
      <p:sp>
        <p:nvSpPr>
          <p:cNvPr id="6" name="TextBox 5">
            <a:extLst>
              <a:ext uri="{FF2B5EF4-FFF2-40B4-BE49-F238E27FC236}">
                <a16:creationId xmlns:a16="http://schemas.microsoft.com/office/drawing/2014/main" id="{D18F4611-B60D-241B-61C4-A604369B6C59}"/>
              </a:ext>
            </a:extLst>
          </p:cNvPr>
          <p:cNvSpPr txBox="1"/>
          <p:nvPr/>
        </p:nvSpPr>
        <p:spPr>
          <a:xfrm>
            <a:off x="435143" y="5168077"/>
            <a:ext cx="6093994" cy="646331"/>
          </a:xfrm>
          <a:prstGeom prst="rect">
            <a:avLst/>
          </a:prstGeom>
          <a:noFill/>
        </p:spPr>
        <p:txBody>
          <a:bodyPr wrap="square">
            <a:spAutoFit/>
          </a:bodyPr>
          <a:lstStyle/>
          <a:p>
            <a:r>
              <a:rPr lang="en-US" dirty="0">
                <a:hlinkClick r:id="rId3"/>
              </a:rPr>
              <a:t>https://www.mass.gov/doc/food-allergen-awareness-poster/download</a:t>
            </a:r>
            <a:r>
              <a:rPr lang="en-US" dirty="0"/>
              <a:t> </a:t>
            </a:r>
          </a:p>
        </p:txBody>
      </p:sp>
    </p:spTree>
    <p:extLst>
      <p:ext uri="{BB962C8B-B14F-4D97-AF65-F5344CB8AC3E}">
        <p14:creationId xmlns:p14="http://schemas.microsoft.com/office/powerpoint/2010/main" val="344235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BE9AB-D3BB-D3FE-8549-5E99784CFC70}"/>
              </a:ext>
            </a:extLst>
          </p:cNvPr>
          <p:cNvSpPr>
            <a:spLocks noGrp="1"/>
          </p:cNvSpPr>
          <p:nvPr>
            <p:ph type="title"/>
          </p:nvPr>
        </p:nvSpPr>
        <p:spPr>
          <a:xfrm>
            <a:off x="571501" y="623010"/>
            <a:ext cx="11065132" cy="398803"/>
          </a:xfrm>
        </p:spPr>
        <p:txBody>
          <a:bodyPr anchor="ctr">
            <a:noAutofit/>
          </a:bodyPr>
          <a:lstStyle/>
          <a:p>
            <a:pPr>
              <a:lnSpc>
                <a:spcPct val="90000"/>
              </a:lnSpc>
            </a:pPr>
            <a:r>
              <a:rPr lang="en-US" sz="3600" dirty="0"/>
              <a:t>What would you do?</a:t>
            </a:r>
          </a:p>
        </p:txBody>
      </p:sp>
      <p:sp>
        <p:nvSpPr>
          <p:cNvPr id="3" name="Content Placeholder 2">
            <a:extLst>
              <a:ext uri="{FF2B5EF4-FFF2-40B4-BE49-F238E27FC236}">
                <a16:creationId xmlns:a16="http://schemas.microsoft.com/office/drawing/2014/main" id="{1AD66923-7F21-80D7-151C-EEC893895364}"/>
              </a:ext>
            </a:extLst>
          </p:cNvPr>
          <p:cNvSpPr>
            <a:spLocks noGrp="1"/>
          </p:cNvSpPr>
          <p:nvPr>
            <p:ph sz="half" idx="1"/>
          </p:nvPr>
        </p:nvSpPr>
        <p:spPr>
          <a:xfrm>
            <a:off x="571501" y="1302978"/>
            <a:ext cx="10770950" cy="4650350"/>
          </a:xfrm>
        </p:spPr>
        <p:txBody>
          <a:bodyPr>
            <a:normAutofit/>
          </a:bodyPr>
          <a:lstStyle/>
          <a:p>
            <a:pPr>
              <a:spcAft>
                <a:spcPts val="600"/>
              </a:spcAft>
            </a:pPr>
            <a:r>
              <a:rPr lang="en-US" sz="3600" dirty="0">
                <a:solidFill>
                  <a:srgbClr val="141D45"/>
                </a:solidFill>
              </a:rPr>
              <a:t>A couple went to a community dining site for the lunchtime meal. Crab cakes were being served for lunch, but the community dining supervisor assured the couple that there was no shellfish in the crab cake, it was only imitation crab (fish). While eating lunch, the husband’s throat started to close, and he was going into anaphylactic shock. What would you do? How would you handle this scenario? </a:t>
            </a:r>
          </a:p>
          <a:p>
            <a:pPr marL="342900" indent="-342900">
              <a:spcAft>
                <a:spcPts val="600"/>
              </a:spcAft>
              <a:buFont typeface="Arial" panose="020B0604020202020204" pitchFamily="34" charset="0"/>
              <a:buChar char="•"/>
            </a:pPr>
            <a:endParaRPr lang="en-US" sz="2800" dirty="0">
              <a:solidFill>
                <a:srgbClr val="141D45"/>
              </a:solidFill>
            </a:endParaRPr>
          </a:p>
        </p:txBody>
      </p:sp>
    </p:spTree>
    <p:extLst>
      <p:ext uri="{BB962C8B-B14F-4D97-AF65-F5344CB8AC3E}">
        <p14:creationId xmlns:p14="http://schemas.microsoft.com/office/powerpoint/2010/main" val="1683342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4BE5-7C6A-3F55-9FD3-7E6B8D558113}"/>
              </a:ext>
            </a:extLst>
          </p:cNvPr>
          <p:cNvSpPr>
            <a:spLocks noGrp="1"/>
          </p:cNvSpPr>
          <p:nvPr>
            <p:ph type="title"/>
          </p:nvPr>
        </p:nvSpPr>
        <p:spPr>
          <a:xfrm>
            <a:off x="653695" y="443649"/>
            <a:ext cx="11065132" cy="398803"/>
          </a:xfrm>
        </p:spPr>
        <p:txBody>
          <a:bodyPr/>
          <a:lstStyle/>
          <a:p>
            <a:r>
              <a:rPr lang="en-US" sz="4000" dirty="0"/>
              <a:t>In summary</a:t>
            </a:r>
          </a:p>
        </p:txBody>
      </p:sp>
      <p:sp>
        <p:nvSpPr>
          <p:cNvPr id="3" name="Content Placeholder 2">
            <a:extLst>
              <a:ext uri="{FF2B5EF4-FFF2-40B4-BE49-F238E27FC236}">
                <a16:creationId xmlns:a16="http://schemas.microsoft.com/office/drawing/2014/main" id="{F1926D16-4286-359C-3D8B-5EC855DA0B39}"/>
              </a:ext>
            </a:extLst>
          </p:cNvPr>
          <p:cNvSpPr>
            <a:spLocks noGrp="1"/>
          </p:cNvSpPr>
          <p:nvPr>
            <p:ph sz="half" idx="1"/>
          </p:nvPr>
        </p:nvSpPr>
        <p:spPr>
          <a:xfrm>
            <a:off x="415859" y="1299261"/>
            <a:ext cx="8718414" cy="5186363"/>
          </a:xfrm>
        </p:spPr>
        <p:txBody>
          <a:bodyPr/>
          <a:lstStyle/>
          <a:p>
            <a:pPr marL="342900" indent="-342900">
              <a:spcAft>
                <a:spcPts val="600"/>
              </a:spcAft>
              <a:buFont typeface="Arial" panose="020B0604020202020204" pitchFamily="34" charset="0"/>
              <a:buChar char="•"/>
            </a:pPr>
            <a:r>
              <a:rPr lang="en-US" sz="3000" dirty="0">
                <a:solidFill>
                  <a:srgbClr val="141D45"/>
                </a:solidFill>
              </a:rPr>
              <a:t>A food allergy is a very serious condition and could be life threatening</a:t>
            </a:r>
          </a:p>
          <a:p>
            <a:pPr marL="342900" indent="-342900">
              <a:spcAft>
                <a:spcPts val="600"/>
              </a:spcAft>
              <a:buFont typeface="Arial" panose="020B0604020202020204" pitchFamily="34" charset="0"/>
              <a:buChar char="•"/>
            </a:pPr>
            <a:r>
              <a:rPr lang="en-US" sz="3000" dirty="0">
                <a:solidFill>
                  <a:srgbClr val="141D45"/>
                </a:solidFill>
              </a:rPr>
              <a:t>If a consumer tells you they have a food allergy, it is important to inform the Nutrition Director or Dietitian to determine if they can be served safely</a:t>
            </a:r>
          </a:p>
          <a:p>
            <a:pPr marL="342900" indent="-342900">
              <a:spcAft>
                <a:spcPts val="600"/>
              </a:spcAft>
              <a:buFont typeface="Arial" panose="020B0604020202020204" pitchFamily="34" charset="0"/>
              <a:buChar char="•"/>
            </a:pPr>
            <a:r>
              <a:rPr lang="en-US" sz="3000" dirty="0">
                <a:solidFill>
                  <a:srgbClr val="141D45"/>
                </a:solidFill>
              </a:rPr>
              <a:t>If someone is having an allergic reaction, you should ask if they have epinephrine and call 911 immediately</a:t>
            </a:r>
          </a:p>
          <a:p>
            <a:pPr marL="342900" indent="-342900">
              <a:buFont typeface="Arial" panose="020B0604020202020204" pitchFamily="34" charset="0"/>
              <a:buChar char="•"/>
            </a:pPr>
            <a:r>
              <a:rPr lang="en-US" sz="3000" dirty="0">
                <a:solidFill>
                  <a:srgbClr val="141D45"/>
                </a:solidFill>
              </a:rPr>
              <a:t>Proper cleaning and separation of food items can help prevent cross contact of food allergens</a:t>
            </a:r>
          </a:p>
          <a:p>
            <a:pPr marL="342900" indent="-342900">
              <a:buFont typeface="Arial" panose="020B0604020202020204" pitchFamily="34" charset="0"/>
              <a:buChar char="•"/>
            </a:pPr>
            <a:endParaRPr lang="en-US" sz="3200" dirty="0">
              <a:solidFill>
                <a:srgbClr val="141D45"/>
              </a:solidFill>
            </a:endParaRPr>
          </a:p>
        </p:txBody>
      </p:sp>
    </p:spTree>
    <p:extLst>
      <p:ext uri="{BB962C8B-B14F-4D97-AF65-F5344CB8AC3E}">
        <p14:creationId xmlns:p14="http://schemas.microsoft.com/office/powerpoint/2010/main" val="1853291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5FF69-D808-3E89-0FAD-ABCDBADC58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29465B-0BEC-8960-2FF1-15763B8B35BE}"/>
              </a:ext>
            </a:extLst>
          </p:cNvPr>
          <p:cNvSpPr>
            <a:spLocks noGrp="1"/>
          </p:cNvSpPr>
          <p:nvPr>
            <p:ph type="title"/>
          </p:nvPr>
        </p:nvSpPr>
        <p:spPr>
          <a:xfrm>
            <a:off x="571501" y="623010"/>
            <a:ext cx="11065132" cy="398803"/>
          </a:xfrm>
        </p:spPr>
        <p:txBody>
          <a:bodyPr anchor="ctr">
            <a:noAutofit/>
          </a:bodyPr>
          <a:lstStyle/>
          <a:p>
            <a:pPr>
              <a:lnSpc>
                <a:spcPct val="90000"/>
              </a:lnSpc>
            </a:pPr>
            <a:r>
              <a:rPr lang="en-US" sz="3600" dirty="0"/>
              <a:t>What would you do?</a:t>
            </a:r>
          </a:p>
        </p:txBody>
      </p:sp>
      <p:sp>
        <p:nvSpPr>
          <p:cNvPr id="3" name="Content Placeholder 2">
            <a:extLst>
              <a:ext uri="{FF2B5EF4-FFF2-40B4-BE49-F238E27FC236}">
                <a16:creationId xmlns:a16="http://schemas.microsoft.com/office/drawing/2014/main" id="{1848FD04-EB85-7949-AFDE-3C1A1D874800}"/>
              </a:ext>
            </a:extLst>
          </p:cNvPr>
          <p:cNvSpPr>
            <a:spLocks noGrp="1"/>
          </p:cNvSpPr>
          <p:nvPr>
            <p:ph sz="half" idx="1"/>
          </p:nvPr>
        </p:nvSpPr>
        <p:spPr>
          <a:xfrm>
            <a:off x="571501" y="1302978"/>
            <a:ext cx="10770950" cy="4650350"/>
          </a:xfrm>
        </p:spPr>
        <p:txBody>
          <a:bodyPr>
            <a:normAutofit/>
          </a:bodyPr>
          <a:lstStyle/>
          <a:p>
            <a:pPr>
              <a:spcAft>
                <a:spcPts val="600"/>
              </a:spcAft>
            </a:pPr>
            <a:r>
              <a:rPr lang="en-US" sz="3600" dirty="0">
                <a:solidFill>
                  <a:srgbClr val="141D45"/>
                </a:solidFill>
              </a:rPr>
              <a:t>A couple went to a community dining site for the lunchtime meal. Crab cakes were being served for lunch, but the community dining supervisor assured the couple that there was no shellfish in the crab cake, it was only imitation crab (fish). While eating lunch, the husband’s throat started to close, and he was going into anaphylactic shock. What would you have done? How would you handle this scenario? </a:t>
            </a:r>
          </a:p>
          <a:p>
            <a:pPr marL="342900" indent="-342900">
              <a:spcAft>
                <a:spcPts val="600"/>
              </a:spcAft>
              <a:buFont typeface="Arial" panose="020B0604020202020204" pitchFamily="34" charset="0"/>
              <a:buChar char="•"/>
            </a:pPr>
            <a:endParaRPr lang="en-US" sz="2800" dirty="0">
              <a:solidFill>
                <a:srgbClr val="141D45"/>
              </a:solidFill>
            </a:endParaRPr>
          </a:p>
        </p:txBody>
      </p:sp>
    </p:spTree>
    <p:extLst>
      <p:ext uri="{BB962C8B-B14F-4D97-AF65-F5344CB8AC3E}">
        <p14:creationId xmlns:p14="http://schemas.microsoft.com/office/powerpoint/2010/main" val="122423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F98D-8350-804A-702C-A6998C323109}"/>
              </a:ext>
            </a:extLst>
          </p:cNvPr>
          <p:cNvSpPr>
            <a:spLocks noGrp="1"/>
          </p:cNvSpPr>
          <p:nvPr>
            <p:ph type="title"/>
          </p:nvPr>
        </p:nvSpPr>
        <p:spPr>
          <a:xfrm>
            <a:off x="571042" y="493927"/>
            <a:ext cx="11049457" cy="398803"/>
          </a:xfrm>
        </p:spPr>
        <p:txBody>
          <a:bodyPr/>
          <a:lstStyle/>
          <a:p>
            <a:r>
              <a:rPr lang="en-US" sz="3600" b="1" dirty="0"/>
              <a:t>Additional Resources</a:t>
            </a:r>
            <a:endParaRPr lang="en-US" sz="3600" dirty="0"/>
          </a:p>
        </p:txBody>
      </p:sp>
      <p:sp>
        <p:nvSpPr>
          <p:cNvPr id="3" name="Content Placeholder 2">
            <a:extLst>
              <a:ext uri="{FF2B5EF4-FFF2-40B4-BE49-F238E27FC236}">
                <a16:creationId xmlns:a16="http://schemas.microsoft.com/office/drawing/2014/main" id="{F7F96797-4976-A114-79D9-6FDD93010E02}"/>
              </a:ext>
            </a:extLst>
          </p:cNvPr>
          <p:cNvSpPr>
            <a:spLocks noGrp="1"/>
          </p:cNvSpPr>
          <p:nvPr>
            <p:ph sz="half" idx="1"/>
          </p:nvPr>
        </p:nvSpPr>
        <p:spPr>
          <a:xfrm>
            <a:off x="571042" y="1350607"/>
            <a:ext cx="11049457" cy="4351338"/>
          </a:xfrm>
        </p:spPr>
        <p:txBody>
          <a:bodyPr/>
          <a:lstStyle/>
          <a:p>
            <a:pPr marL="342900" indent="-342900">
              <a:spcAft>
                <a:spcPts val="1200"/>
              </a:spcAft>
              <a:buFont typeface="Arial" panose="020B0604020202020204" pitchFamily="34" charset="0"/>
              <a:buChar char="•"/>
            </a:pPr>
            <a:r>
              <a:rPr lang="en-US" dirty="0">
                <a:solidFill>
                  <a:srgbClr val="141D45"/>
                </a:solidFill>
              </a:rPr>
              <a:t>Massachusetts Executive Office of Aging &amp; Independence </a:t>
            </a:r>
            <a:r>
              <a:rPr lang="en-US" dirty="0">
                <a:hlinkClick r:id="rId2">
                  <a:extLst>
                    <a:ext uri="{A12FA001-AC4F-418D-AE19-62706E023703}">
                      <ahyp:hlinkClr xmlns:ahyp="http://schemas.microsoft.com/office/drawing/2018/hyperlinkcolor" val="tx"/>
                    </a:ext>
                  </a:extLst>
                </a:hlinkClick>
              </a:rPr>
              <a:t>https://www.mass.gov/info-details/senior-nutrition-program</a:t>
            </a:r>
            <a:r>
              <a:rPr lang="en-US" dirty="0"/>
              <a:t> </a:t>
            </a:r>
          </a:p>
          <a:p>
            <a:pPr marL="342900" indent="-342900">
              <a:spcAft>
                <a:spcPts val="1200"/>
              </a:spcAft>
              <a:buFont typeface="Arial" panose="020B0604020202020204" pitchFamily="34" charset="0"/>
              <a:buChar char="•"/>
            </a:pPr>
            <a:r>
              <a:rPr lang="en-US" dirty="0">
                <a:solidFill>
                  <a:srgbClr val="141D45"/>
                </a:solidFill>
              </a:rPr>
              <a:t>Massachusetts Department of Public Health Food Protection Program </a:t>
            </a:r>
            <a:r>
              <a:rPr lang="en-US" dirty="0">
                <a:hlinkClick r:id="rId3"/>
              </a:rPr>
              <a:t>https://www.mass.gov/lists/food-allergen-awareness-guidance</a:t>
            </a:r>
            <a:r>
              <a:rPr lang="en-US" dirty="0"/>
              <a:t> </a:t>
            </a:r>
          </a:p>
          <a:p>
            <a:pPr marL="342900" indent="-342900">
              <a:spcAft>
                <a:spcPts val="1200"/>
              </a:spcAft>
              <a:buFont typeface="Arial" panose="020B0604020202020204" pitchFamily="34" charset="0"/>
              <a:buChar char="•"/>
            </a:pPr>
            <a:r>
              <a:rPr lang="en-US" dirty="0">
                <a:solidFill>
                  <a:srgbClr val="141D45"/>
                </a:solidFill>
              </a:rPr>
              <a:t>FDA  </a:t>
            </a:r>
            <a:r>
              <a:rPr lang="en-US" dirty="0">
                <a:solidFill>
                  <a:srgbClr val="141D45"/>
                </a:solidFill>
                <a:hlinkClick r:id="rId4"/>
              </a:rPr>
              <a:t>https://www.fda.gov/food/nutrition-food-labeling-and-critical-foods/food-allergies</a:t>
            </a:r>
            <a:r>
              <a:rPr lang="en-US" dirty="0">
                <a:solidFill>
                  <a:srgbClr val="141D45"/>
                </a:solidFill>
              </a:rPr>
              <a:t> </a:t>
            </a:r>
          </a:p>
          <a:p>
            <a:pPr marL="342900" indent="-342900">
              <a:spcAft>
                <a:spcPts val="1200"/>
              </a:spcAft>
              <a:buFont typeface="Arial" panose="020B0604020202020204" pitchFamily="34" charset="0"/>
              <a:buChar char="•"/>
            </a:pPr>
            <a:r>
              <a:rPr lang="en-US" dirty="0">
                <a:solidFill>
                  <a:srgbClr val="141D45"/>
                </a:solidFill>
              </a:rPr>
              <a:t>FARE (Food Allergy Research &amp; Education): </a:t>
            </a:r>
            <a:r>
              <a:rPr lang="en-US" dirty="0">
                <a:solidFill>
                  <a:srgbClr val="141D45"/>
                </a:solidFill>
                <a:hlinkClick r:id="rId5"/>
              </a:rPr>
              <a:t>https://www.foodallergy.org/our-initiatives/education-programs-training/farecheck</a:t>
            </a:r>
            <a:r>
              <a:rPr lang="en-US" dirty="0">
                <a:solidFill>
                  <a:srgbClr val="141D45"/>
                </a:solidFill>
              </a:rPr>
              <a:t> </a:t>
            </a:r>
          </a:p>
          <a:p>
            <a:pPr>
              <a:spcAft>
                <a:spcPts val="1200"/>
              </a:spcAft>
            </a:pPr>
            <a:endParaRPr lang="en-US" dirty="0">
              <a:solidFill>
                <a:srgbClr val="141D45"/>
              </a:solidFill>
            </a:endParaRPr>
          </a:p>
        </p:txBody>
      </p:sp>
    </p:spTree>
    <p:extLst>
      <p:ext uri="{BB962C8B-B14F-4D97-AF65-F5344CB8AC3E}">
        <p14:creationId xmlns:p14="http://schemas.microsoft.com/office/powerpoint/2010/main" val="1528811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D41AC8-8E53-396D-55E3-EE7B74E5EFAF}"/>
              </a:ext>
            </a:extLst>
          </p:cNvPr>
          <p:cNvSpPr>
            <a:spLocks noGrp="1"/>
          </p:cNvSpPr>
          <p:nvPr>
            <p:ph type="title"/>
          </p:nvPr>
        </p:nvSpPr>
        <p:spPr>
          <a:xfrm>
            <a:off x="461461" y="823146"/>
            <a:ext cx="11049001" cy="398804"/>
          </a:xfrm>
        </p:spPr>
        <p:txBody>
          <a:bodyPr>
            <a:noAutofit/>
          </a:bodyPr>
          <a:lstStyle/>
          <a:p>
            <a:r>
              <a:rPr lang="en-US" sz="3600" dirty="0"/>
              <a:t>Learning Objectives</a:t>
            </a:r>
          </a:p>
        </p:txBody>
      </p:sp>
      <p:sp>
        <p:nvSpPr>
          <p:cNvPr id="5" name="Content Placeholder 4">
            <a:extLst>
              <a:ext uri="{FF2B5EF4-FFF2-40B4-BE49-F238E27FC236}">
                <a16:creationId xmlns:a16="http://schemas.microsoft.com/office/drawing/2014/main" id="{A6B659BD-459E-6C40-2876-D9C7D01B0104}"/>
              </a:ext>
            </a:extLst>
          </p:cNvPr>
          <p:cNvSpPr>
            <a:spLocks noGrp="1"/>
          </p:cNvSpPr>
          <p:nvPr>
            <p:ph sz="half" idx="1"/>
          </p:nvPr>
        </p:nvSpPr>
        <p:spPr>
          <a:xfrm>
            <a:off x="461461" y="1625040"/>
            <a:ext cx="11236815" cy="3905331"/>
          </a:xfrm>
        </p:spPr>
        <p:txBody>
          <a:bodyPr/>
          <a:lstStyle/>
          <a:p>
            <a:pPr marL="0" indent="0">
              <a:spcAft>
                <a:spcPts val="1800"/>
              </a:spcAft>
              <a:buNone/>
            </a:pPr>
            <a:r>
              <a:rPr lang="en-US" sz="3200" dirty="0">
                <a:solidFill>
                  <a:srgbClr val="141D45"/>
                </a:solidFill>
              </a:rPr>
              <a:t>We will learn about:</a:t>
            </a:r>
          </a:p>
          <a:p>
            <a:pPr marL="514350" indent="-514350">
              <a:spcAft>
                <a:spcPts val="1200"/>
              </a:spcAft>
              <a:buFont typeface="+mj-lt"/>
              <a:buAutoNum type="arabicPeriod"/>
            </a:pPr>
            <a:r>
              <a:rPr lang="en-US" sz="2800" dirty="0">
                <a:solidFill>
                  <a:srgbClr val="141D45"/>
                </a:solidFill>
              </a:rPr>
              <a:t>What are food allergies / intolerances</a:t>
            </a:r>
          </a:p>
          <a:p>
            <a:pPr marL="514350" indent="-514350">
              <a:spcAft>
                <a:spcPts val="1200"/>
              </a:spcAft>
              <a:buFont typeface="+mj-lt"/>
              <a:buAutoNum type="arabicPeriod"/>
            </a:pPr>
            <a:r>
              <a:rPr lang="en-US" sz="2800" dirty="0">
                <a:solidFill>
                  <a:srgbClr val="141D45"/>
                </a:solidFill>
              </a:rPr>
              <a:t>Major food allergens</a:t>
            </a:r>
          </a:p>
          <a:p>
            <a:pPr marL="514350" indent="-514350">
              <a:spcAft>
                <a:spcPts val="1200"/>
              </a:spcAft>
              <a:buFont typeface="+mj-lt"/>
              <a:buAutoNum type="arabicPeriod"/>
            </a:pPr>
            <a:r>
              <a:rPr lang="en-US" sz="2800" dirty="0">
                <a:solidFill>
                  <a:srgbClr val="141D45"/>
                </a:solidFill>
              </a:rPr>
              <a:t>Health risks of food allergies</a:t>
            </a:r>
          </a:p>
          <a:p>
            <a:pPr marL="514350" indent="-514350">
              <a:spcAft>
                <a:spcPts val="1200"/>
              </a:spcAft>
              <a:buFont typeface="+mj-lt"/>
              <a:buAutoNum type="arabicPeriod"/>
            </a:pPr>
            <a:r>
              <a:rPr lang="en-US" sz="2800" dirty="0">
                <a:solidFill>
                  <a:srgbClr val="141D45"/>
                </a:solidFill>
              </a:rPr>
              <a:t>Procedure to follow when a consumer states they have a food allergy</a:t>
            </a:r>
          </a:p>
          <a:p>
            <a:pPr marL="514350" indent="-514350">
              <a:spcAft>
                <a:spcPts val="1200"/>
              </a:spcAft>
              <a:buFont typeface="+mj-lt"/>
              <a:buAutoNum type="arabicPeriod"/>
            </a:pPr>
            <a:r>
              <a:rPr lang="en-US" sz="2800" dirty="0">
                <a:solidFill>
                  <a:srgbClr val="141D45"/>
                </a:solidFill>
              </a:rPr>
              <a:t>Emergency procedures to follow if consumer has an allergic reaction</a:t>
            </a:r>
          </a:p>
          <a:p>
            <a:endParaRPr lang="en-US" dirty="0">
              <a:solidFill>
                <a:srgbClr val="141D45"/>
              </a:solidFill>
            </a:endParaRPr>
          </a:p>
        </p:txBody>
      </p:sp>
      <p:pic>
        <p:nvPicPr>
          <p:cNvPr id="2" name="Picture 1">
            <a:extLst>
              <a:ext uri="{FF2B5EF4-FFF2-40B4-BE49-F238E27FC236}">
                <a16:creationId xmlns:a16="http://schemas.microsoft.com/office/drawing/2014/main" id="{7B701F94-8C6B-DE80-E930-6E4F763A5168}"/>
              </a:ext>
            </a:extLst>
          </p:cNvPr>
          <p:cNvPicPr>
            <a:picLocks noChangeAspect="1"/>
          </p:cNvPicPr>
          <p:nvPr/>
        </p:nvPicPr>
        <p:blipFill>
          <a:blip r:embed="rId2"/>
          <a:stretch>
            <a:fillRect/>
          </a:stretch>
        </p:blipFill>
        <p:spPr>
          <a:xfrm>
            <a:off x="5352892" y="515566"/>
            <a:ext cx="931435" cy="931435"/>
          </a:xfrm>
          <a:prstGeom prst="rect">
            <a:avLst/>
          </a:prstGeom>
        </p:spPr>
      </p:pic>
    </p:spTree>
    <p:extLst>
      <p:ext uri="{BB962C8B-B14F-4D97-AF65-F5344CB8AC3E}">
        <p14:creationId xmlns:p14="http://schemas.microsoft.com/office/powerpoint/2010/main" val="1252213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312E1-5473-B49E-F09B-9A7304642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14F857-50EA-A2C2-3CF6-8FD60DD4F32F}"/>
              </a:ext>
            </a:extLst>
          </p:cNvPr>
          <p:cNvSpPr>
            <a:spLocks noGrp="1"/>
          </p:cNvSpPr>
          <p:nvPr>
            <p:ph type="title"/>
          </p:nvPr>
        </p:nvSpPr>
        <p:spPr>
          <a:xfrm>
            <a:off x="458485" y="548246"/>
            <a:ext cx="11065132" cy="398803"/>
          </a:xfrm>
        </p:spPr>
        <p:txBody>
          <a:bodyPr anchor="ctr">
            <a:noAutofit/>
          </a:bodyPr>
          <a:lstStyle/>
          <a:p>
            <a:pPr>
              <a:lnSpc>
                <a:spcPct val="90000"/>
              </a:lnSpc>
            </a:pPr>
            <a:r>
              <a:rPr lang="en-US" sz="3600" dirty="0"/>
              <a:t>What is a food allergy?</a:t>
            </a:r>
          </a:p>
        </p:txBody>
      </p:sp>
      <p:sp>
        <p:nvSpPr>
          <p:cNvPr id="3" name="Content Placeholder 2">
            <a:extLst>
              <a:ext uri="{FF2B5EF4-FFF2-40B4-BE49-F238E27FC236}">
                <a16:creationId xmlns:a16="http://schemas.microsoft.com/office/drawing/2014/main" id="{CC9347F5-0BB4-2764-3560-54D37A483566}"/>
              </a:ext>
            </a:extLst>
          </p:cNvPr>
          <p:cNvSpPr>
            <a:spLocks noGrp="1"/>
          </p:cNvSpPr>
          <p:nvPr>
            <p:ph sz="half" idx="1"/>
          </p:nvPr>
        </p:nvSpPr>
        <p:spPr>
          <a:xfrm>
            <a:off x="458485" y="1404446"/>
            <a:ext cx="5727162" cy="4827846"/>
          </a:xfrm>
        </p:spPr>
        <p:txBody>
          <a:bodyPr>
            <a:normAutofit fontScale="92500" lnSpcReduction="10000"/>
          </a:bodyPr>
          <a:lstStyle/>
          <a:p>
            <a:pPr marL="342900" indent="-342900">
              <a:spcAft>
                <a:spcPts val="1200"/>
              </a:spcAft>
              <a:buClrTx/>
              <a:buSzPct val="100000"/>
              <a:buFont typeface="Arial" panose="020B0604020202020204" pitchFamily="34" charset="0"/>
              <a:buChar char="•"/>
              <a:defRPr/>
            </a:pPr>
            <a:r>
              <a:rPr lang="en-US" sz="2800" dirty="0">
                <a:solidFill>
                  <a:srgbClr val="141D45"/>
                </a:solidFill>
              </a:rPr>
              <a:t>A medical condition in which exposure to a food triggers a harmful immune response</a:t>
            </a:r>
          </a:p>
          <a:p>
            <a:pPr marL="342900" indent="-342900">
              <a:spcAft>
                <a:spcPts val="1200"/>
              </a:spcAft>
              <a:buClrTx/>
              <a:buSzPct val="100000"/>
              <a:buFont typeface="Arial" panose="020B0604020202020204" pitchFamily="34" charset="0"/>
              <a:buChar char="•"/>
              <a:defRPr/>
            </a:pPr>
            <a:r>
              <a:rPr lang="en-US" sz="2800" dirty="0">
                <a:solidFill>
                  <a:srgbClr val="141D45"/>
                </a:solidFill>
              </a:rPr>
              <a:t>The immune system attacks proteins in the food that are normally harmless</a:t>
            </a:r>
          </a:p>
          <a:p>
            <a:pPr marL="342900" indent="-342900">
              <a:spcAft>
                <a:spcPts val="600"/>
              </a:spcAft>
              <a:buClrTx/>
              <a:buSzPct val="100000"/>
              <a:buFont typeface="Arial" panose="020B0604020202020204" pitchFamily="34" charset="0"/>
              <a:buChar char="•"/>
              <a:defRPr/>
            </a:pPr>
            <a:r>
              <a:rPr lang="en-US" sz="2800" b="1" dirty="0">
                <a:solidFill>
                  <a:srgbClr val="141D45"/>
                </a:solidFill>
              </a:rPr>
              <a:t>Can be life threatening</a:t>
            </a:r>
          </a:p>
          <a:p>
            <a:pPr marL="342900" indent="-342900">
              <a:spcAft>
                <a:spcPts val="600"/>
              </a:spcAft>
              <a:buClrTx/>
              <a:buSzPct val="100000"/>
              <a:buFont typeface="Arial" panose="020B0604020202020204" pitchFamily="34" charset="0"/>
              <a:buChar char="•"/>
              <a:defRPr/>
            </a:pPr>
            <a:r>
              <a:rPr lang="en-US" sz="2800" dirty="0">
                <a:solidFill>
                  <a:srgbClr val="141D45"/>
                </a:solidFill>
              </a:rPr>
              <a:t>11% of adults have food allergies (27 million people)</a:t>
            </a:r>
          </a:p>
          <a:p>
            <a:pPr marL="342900" indent="-342900">
              <a:spcAft>
                <a:spcPts val="600"/>
              </a:spcAft>
              <a:buClrTx/>
              <a:buSzPct val="100000"/>
              <a:buFont typeface="Arial" panose="020B0604020202020204" pitchFamily="34" charset="0"/>
              <a:buChar char="•"/>
              <a:defRPr/>
            </a:pPr>
            <a:r>
              <a:rPr lang="en-US" sz="2800" dirty="0">
                <a:solidFill>
                  <a:srgbClr val="141D45"/>
                </a:solidFill>
              </a:rPr>
              <a:t>Every 10 seconds a food allergy reaction sends someone to the emergency room</a:t>
            </a:r>
          </a:p>
          <a:p>
            <a:pPr marL="342900" indent="-342900">
              <a:spcAft>
                <a:spcPts val="600"/>
              </a:spcAft>
              <a:buClrTx/>
              <a:buSzPct val="100000"/>
              <a:buFont typeface="Arial" panose="020B0604020202020204" pitchFamily="34" charset="0"/>
              <a:buChar char="•"/>
              <a:defRPr/>
            </a:pPr>
            <a:endParaRPr lang="en-US" sz="2800" dirty="0">
              <a:solidFill>
                <a:srgbClr val="141D45"/>
              </a:solidFill>
            </a:endParaRPr>
          </a:p>
        </p:txBody>
      </p:sp>
      <p:pic>
        <p:nvPicPr>
          <p:cNvPr id="4" name="Picture 3">
            <a:extLst>
              <a:ext uri="{FF2B5EF4-FFF2-40B4-BE49-F238E27FC236}">
                <a16:creationId xmlns:a16="http://schemas.microsoft.com/office/drawing/2014/main" id="{81B4ED8E-F98C-EDA4-41AC-9F540DCA07E8}"/>
              </a:ext>
            </a:extLst>
          </p:cNvPr>
          <p:cNvPicPr>
            <a:picLocks noChangeAspect="1"/>
          </p:cNvPicPr>
          <p:nvPr/>
        </p:nvPicPr>
        <p:blipFill>
          <a:blip r:embed="rId3"/>
          <a:stretch>
            <a:fillRect/>
          </a:stretch>
        </p:blipFill>
        <p:spPr>
          <a:xfrm>
            <a:off x="6506659" y="1647638"/>
            <a:ext cx="4829856" cy="3069510"/>
          </a:xfrm>
          <a:prstGeom prst="rect">
            <a:avLst/>
          </a:prstGeom>
        </p:spPr>
      </p:pic>
    </p:spTree>
    <p:extLst>
      <p:ext uri="{BB962C8B-B14F-4D97-AF65-F5344CB8AC3E}">
        <p14:creationId xmlns:p14="http://schemas.microsoft.com/office/powerpoint/2010/main" val="4239212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BCBD8-9D6D-770F-3B3E-DCE5FB261F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FBE65-5064-B5D2-841B-D1474917E01C}"/>
              </a:ext>
            </a:extLst>
          </p:cNvPr>
          <p:cNvSpPr>
            <a:spLocks noGrp="1"/>
          </p:cNvSpPr>
          <p:nvPr>
            <p:ph type="title"/>
          </p:nvPr>
        </p:nvSpPr>
        <p:spPr>
          <a:xfrm>
            <a:off x="571499" y="499639"/>
            <a:ext cx="11049001" cy="398804"/>
          </a:xfrm>
        </p:spPr>
        <p:txBody>
          <a:bodyPr anchor="ctr">
            <a:noAutofit/>
          </a:bodyPr>
          <a:lstStyle/>
          <a:p>
            <a:pPr>
              <a:lnSpc>
                <a:spcPct val="90000"/>
              </a:lnSpc>
            </a:pPr>
            <a:r>
              <a:rPr lang="en-US" sz="3600" dirty="0"/>
              <a:t>Food allergies in older adults</a:t>
            </a:r>
          </a:p>
        </p:txBody>
      </p:sp>
      <p:sp>
        <p:nvSpPr>
          <p:cNvPr id="3" name="Content Placeholder 2">
            <a:extLst>
              <a:ext uri="{FF2B5EF4-FFF2-40B4-BE49-F238E27FC236}">
                <a16:creationId xmlns:a16="http://schemas.microsoft.com/office/drawing/2014/main" id="{EC991359-43CC-4A07-EB13-ABDC45C1C05B}"/>
              </a:ext>
            </a:extLst>
          </p:cNvPr>
          <p:cNvSpPr>
            <a:spLocks noGrp="1"/>
          </p:cNvSpPr>
          <p:nvPr>
            <p:ph sz="half" idx="1"/>
          </p:nvPr>
        </p:nvSpPr>
        <p:spPr>
          <a:xfrm>
            <a:off x="571499" y="1280255"/>
            <a:ext cx="5279945" cy="4867274"/>
          </a:xfrm>
        </p:spPr>
        <p:txBody>
          <a:bodyPr>
            <a:normAutofit/>
          </a:bodyPr>
          <a:lstStyle/>
          <a:p>
            <a:pPr>
              <a:spcAft>
                <a:spcPts val="1200"/>
              </a:spcAft>
            </a:pPr>
            <a:r>
              <a:rPr lang="en-US" sz="2800" dirty="0">
                <a:solidFill>
                  <a:schemeClr val="tx1"/>
                </a:solidFill>
              </a:rPr>
              <a:t>Increasingly common in older adults</a:t>
            </a:r>
          </a:p>
          <a:p>
            <a:pPr>
              <a:spcAft>
                <a:spcPts val="1200"/>
              </a:spcAft>
            </a:pPr>
            <a:r>
              <a:rPr lang="en-US" sz="2800" dirty="0">
                <a:solidFill>
                  <a:schemeClr val="tx1"/>
                </a:solidFill>
              </a:rPr>
              <a:t>Affects 5-10% of this population</a:t>
            </a:r>
          </a:p>
          <a:p>
            <a:pPr>
              <a:spcAft>
                <a:spcPts val="1200"/>
              </a:spcAft>
            </a:pPr>
            <a:r>
              <a:rPr lang="en-US" sz="2800" dirty="0">
                <a:solidFill>
                  <a:schemeClr val="tx1"/>
                </a:solidFill>
              </a:rPr>
              <a:t>Contributing factors</a:t>
            </a:r>
          </a:p>
          <a:p>
            <a:pPr lvl="1">
              <a:spcAft>
                <a:spcPts val="1200"/>
              </a:spcAft>
            </a:pPr>
            <a:r>
              <a:rPr lang="en-US" sz="2800" dirty="0">
                <a:solidFill>
                  <a:schemeClr val="tx1"/>
                </a:solidFill>
              </a:rPr>
              <a:t>Age related changes to the immune system</a:t>
            </a:r>
          </a:p>
          <a:p>
            <a:pPr lvl="1">
              <a:spcAft>
                <a:spcPts val="1200"/>
              </a:spcAft>
            </a:pPr>
            <a:r>
              <a:rPr lang="en-US" sz="2800" dirty="0">
                <a:solidFill>
                  <a:schemeClr val="tx1"/>
                </a:solidFill>
              </a:rPr>
              <a:t>Exposure to new foods later in life</a:t>
            </a:r>
          </a:p>
        </p:txBody>
      </p:sp>
      <p:pic>
        <p:nvPicPr>
          <p:cNvPr id="4" name="Picture 3">
            <a:extLst>
              <a:ext uri="{FF2B5EF4-FFF2-40B4-BE49-F238E27FC236}">
                <a16:creationId xmlns:a16="http://schemas.microsoft.com/office/drawing/2014/main" id="{E8105C03-E901-CDE3-C6BF-D5D30331F36F}"/>
              </a:ext>
            </a:extLst>
          </p:cNvPr>
          <p:cNvPicPr>
            <a:picLocks noChangeAspect="1"/>
          </p:cNvPicPr>
          <p:nvPr/>
        </p:nvPicPr>
        <p:blipFill>
          <a:blip r:embed="rId3"/>
          <a:stretch>
            <a:fillRect/>
          </a:stretch>
        </p:blipFill>
        <p:spPr>
          <a:xfrm>
            <a:off x="6207693" y="1409137"/>
            <a:ext cx="5412807" cy="3608538"/>
          </a:xfrm>
          <a:prstGeom prst="rect">
            <a:avLst/>
          </a:prstGeom>
        </p:spPr>
      </p:pic>
      <p:sp>
        <p:nvSpPr>
          <p:cNvPr id="5" name="TextBox 4">
            <a:extLst>
              <a:ext uri="{FF2B5EF4-FFF2-40B4-BE49-F238E27FC236}">
                <a16:creationId xmlns:a16="http://schemas.microsoft.com/office/drawing/2014/main" id="{1E37934C-02BE-C2D0-AD69-5A3CA136CEFE}"/>
              </a:ext>
            </a:extLst>
          </p:cNvPr>
          <p:cNvSpPr txBox="1"/>
          <p:nvPr/>
        </p:nvSpPr>
        <p:spPr>
          <a:xfrm>
            <a:off x="2972915" y="5577745"/>
            <a:ext cx="7215187" cy="461665"/>
          </a:xfrm>
          <a:prstGeom prst="rect">
            <a:avLst/>
          </a:prstGeom>
          <a:noFill/>
        </p:spPr>
        <p:txBody>
          <a:bodyPr wrap="square">
            <a:spAutoFit/>
          </a:bodyPr>
          <a:lstStyle/>
          <a:p>
            <a:r>
              <a:rPr lang="en-US" sz="2300" dirty="0">
                <a:hlinkClick r:id="rId4"/>
              </a:rPr>
              <a:t>https://youtu.be/ClArV2rGoXY?si=gdQ0ccGR91RGFXEz</a:t>
            </a:r>
            <a:r>
              <a:rPr lang="en-US" sz="2300" dirty="0"/>
              <a:t>  </a:t>
            </a:r>
          </a:p>
        </p:txBody>
      </p:sp>
    </p:spTree>
    <p:extLst>
      <p:ext uri="{BB962C8B-B14F-4D97-AF65-F5344CB8AC3E}">
        <p14:creationId xmlns:p14="http://schemas.microsoft.com/office/powerpoint/2010/main" val="2799736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5BA0F-A71F-1644-0EE0-E5237D33A9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4C738-7863-F748-8DB6-9A88277D04A0}"/>
              </a:ext>
            </a:extLst>
          </p:cNvPr>
          <p:cNvSpPr>
            <a:spLocks noGrp="1"/>
          </p:cNvSpPr>
          <p:nvPr>
            <p:ph type="title"/>
          </p:nvPr>
        </p:nvSpPr>
        <p:spPr>
          <a:xfrm>
            <a:off x="571499" y="499213"/>
            <a:ext cx="11049001" cy="398804"/>
          </a:xfrm>
        </p:spPr>
        <p:txBody>
          <a:bodyPr anchor="ctr">
            <a:noAutofit/>
          </a:bodyPr>
          <a:lstStyle/>
          <a:p>
            <a:pPr>
              <a:lnSpc>
                <a:spcPct val="90000"/>
              </a:lnSpc>
            </a:pPr>
            <a:r>
              <a:rPr lang="en-US" sz="3600" dirty="0"/>
              <a:t>What is not a food allergy?</a:t>
            </a:r>
          </a:p>
        </p:txBody>
      </p:sp>
      <p:sp>
        <p:nvSpPr>
          <p:cNvPr id="3" name="Content Placeholder 2">
            <a:extLst>
              <a:ext uri="{FF2B5EF4-FFF2-40B4-BE49-F238E27FC236}">
                <a16:creationId xmlns:a16="http://schemas.microsoft.com/office/drawing/2014/main" id="{36AD1E6A-E8BB-2C62-4164-B385E20841D1}"/>
              </a:ext>
            </a:extLst>
          </p:cNvPr>
          <p:cNvSpPr>
            <a:spLocks noGrp="1"/>
          </p:cNvSpPr>
          <p:nvPr>
            <p:ph sz="half" idx="1"/>
          </p:nvPr>
        </p:nvSpPr>
        <p:spPr>
          <a:xfrm>
            <a:off x="571498" y="1305074"/>
            <a:ext cx="6967437" cy="4867274"/>
          </a:xfrm>
        </p:spPr>
        <p:txBody>
          <a:bodyPr>
            <a:normAutofit/>
          </a:bodyPr>
          <a:lstStyle/>
          <a:p>
            <a:pPr marL="342900" indent="-342900">
              <a:spcAft>
                <a:spcPts val="1200"/>
              </a:spcAft>
              <a:buFont typeface="Arial" panose="020B0604020202020204" pitchFamily="34" charset="0"/>
              <a:buChar char="•"/>
            </a:pPr>
            <a:r>
              <a:rPr lang="en-US" sz="2800" b="1" dirty="0">
                <a:solidFill>
                  <a:schemeClr val="tx1"/>
                </a:solidFill>
              </a:rPr>
              <a:t>Food Intolerances</a:t>
            </a:r>
          </a:p>
          <a:p>
            <a:pPr marL="800100" lvl="1" indent="-342900">
              <a:spcAft>
                <a:spcPts val="1200"/>
              </a:spcAft>
            </a:pPr>
            <a:r>
              <a:rPr lang="en-US" sz="2400" dirty="0"/>
              <a:t>A reaction to food that does not involve the immune system and is </a:t>
            </a:r>
            <a:r>
              <a:rPr lang="en-US" sz="2400" b="1" dirty="0"/>
              <a:t>not</a:t>
            </a:r>
            <a:r>
              <a:rPr lang="en-US" sz="2400" dirty="0"/>
              <a:t> life threatening.</a:t>
            </a:r>
          </a:p>
          <a:p>
            <a:pPr marL="342900" indent="-342900">
              <a:spcAft>
                <a:spcPts val="1200"/>
              </a:spcAft>
            </a:pPr>
            <a:r>
              <a:rPr lang="en-US" sz="2800" b="1" dirty="0">
                <a:solidFill>
                  <a:schemeClr val="tx1"/>
                </a:solidFill>
              </a:rPr>
              <a:t>Celiac disease</a:t>
            </a:r>
          </a:p>
          <a:p>
            <a:pPr marL="800100" lvl="1" indent="-342900">
              <a:spcAft>
                <a:spcPts val="1200"/>
              </a:spcAft>
            </a:pPr>
            <a:r>
              <a:rPr lang="en-US" sz="2400" dirty="0"/>
              <a:t>Example of a food intolerance. Autoimmune disease that damages the small intestines when gluten is consumed. Gluten is a protein found in wheat, barley, rye, and sometimes oats.</a:t>
            </a:r>
            <a:endParaRPr lang="en-US" sz="2400" dirty="0">
              <a:solidFill>
                <a:schemeClr val="tx1"/>
              </a:solidFill>
            </a:endParaRPr>
          </a:p>
          <a:p>
            <a:pPr marL="800100" lvl="1" indent="-342900">
              <a:spcAft>
                <a:spcPts val="1200"/>
              </a:spcAft>
            </a:pPr>
            <a:endParaRPr lang="en-US" sz="2400" dirty="0">
              <a:solidFill>
                <a:schemeClr val="tx1"/>
              </a:solidFill>
            </a:endParaRPr>
          </a:p>
        </p:txBody>
      </p:sp>
      <p:pic>
        <p:nvPicPr>
          <p:cNvPr id="4" name="Picture 3">
            <a:extLst>
              <a:ext uri="{FF2B5EF4-FFF2-40B4-BE49-F238E27FC236}">
                <a16:creationId xmlns:a16="http://schemas.microsoft.com/office/drawing/2014/main" id="{8A635438-110E-64A5-AB9B-8CF54F508236}"/>
              </a:ext>
            </a:extLst>
          </p:cNvPr>
          <p:cNvPicPr>
            <a:picLocks noChangeAspect="1"/>
          </p:cNvPicPr>
          <p:nvPr/>
        </p:nvPicPr>
        <p:blipFill>
          <a:blip r:embed="rId3"/>
          <a:stretch>
            <a:fillRect/>
          </a:stretch>
        </p:blipFill>
        <p:spPr>
          <a:xfrm>
            <a:off x="8212171" y="898017"/>
            <a:ext cx="2050829" cy="2050829"/>
          </a:xfrm>
          <a:prstGeom prst="rect">
            <a:avLst/>
          </a:prstGeom>
        </p:spPr>
      </p:pic>
      <p:pic>
        <p:nvPicPr>
          <p:cNvPr id="5" name="Picture 4">
            <a:extLst>
              <a:ext uri="{FF2B5EF4-FFF2-40B4-BE49-F238E27FC236}">
                <a16:creationId xmlns:a16="http://schemas.microsoft.com/office/drawing/2014/main" id="{FEC562C7-8278-5E51-8E01-AAF8545DDF3A}"/>
              </a:ext>
            </a:extLst>
          </p:cNvPr>
          <p:cNvPicPr>
            <a:picLocks noChangeAspect="1"/>
          </p:cNvPicPr>
          <p:nvPr/>
        </p:nvPicPr>
        <p:blipFill>
          <a:blip r:embed="rId4"/>
          <a:stretch>
            <a:fillRect/>
          </a:stretch>
        </p:blipFill>
        <p:spPr>
          <a:xfrm>
            <a:off x="8212171" y="3291258"/>
            <a:ext cx="2147787" cy="2147787"/>
          </a:xfrm>
          <a:prstGeom prst="rect">
            <a:avLst/>
          </a:prstGeom>
        </p:spPr>
      </p:pic>
      <p:sp>
        <p:nvSpPr>
          <p:cNvPr id="6" name="TextBox 5">
            <a:extLst>
              <a:ext uri="{FF2B5EF4-FFF2-40B4-BE49-F238E27FC236}">
                <a16:creationId xmlns:a16="http://schemas.microsoft.com/office/drawing/2014/main" id="{75632E20-79A9-3377-D3DA-DD36B55F04F3}"/>
              </a:ext>
            </a:extLst>
          </p:cNvPr>
          <p:cNvSpPr txBox="1"/>
          <p:nvPr/>
        </p:nvSpPr>
        <p:spPr>
          <a:xfrm>
            <a:off x="613159" y="5781457"/>
            <a:ext cx="9980261" cy="400110"/>
          </a:xfrm>
          <a:prstGeom prst="rect">
            <a:avLst/>
          </a:prstGeom>
          <a:noFill/>
        </p:spPr>
        <p:txBody>
          <a:bodyPr wrap="square" rtlCol="0">
            <a:spAutoFit/>
          </a:bodyPr>
          <a:lstStyle/>
          <a:p>
            <a:r>
              <a:rPr lang="en-US" sz="2000" b="1" dirty="0"/>
              <a:t>Note it is not your role to determine anyone’s level of allergy or intolerance.</a:t>
            </a:r>
          </a:p>
        </p:txBody>
      </p:sp>
    </p:spTree>
    <p:extLst>
      <p:ext uri="{BB962C8B-B14F-4D97-AF65-F5344CB8AC3E}">
        <p14:creationId xmlns:p14="http://schemas.microsoft.com/office/powerpoint/2010/main" val="1693034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1E188-A446-0367-0BC6-ED20059415DB}"/>
              </a:ext>
            </a:extLst>
          </p:cNvPr>
          <p:cNvSpPr>
            <a:spLocks noGrp="1"/>
          </p:cNvSpPr>
          <p:nvPr>
            <p:ph type="title"/>
          </p:nvPr>
        </p:nvSpPr>
        <p:spPr>
          <a:xfrm>
            <a:off x="483951" y="2237176"/>
            <a:ext cx="11049000" cy="1423311"/>
          </a:xfrm>
        </p:spPr>
        <p:txBody>
          <a:bodyPr/>
          <a:lstStyle/>
          <a:p>
            <a:r>
              <a:rPr lang="en-US" dirty="0"/>
              <a:t>Can you name any of the 9 most common food allergens?</a:t>
            </a:r>
          </a:p>
        </p:txBody>
      </p:sp>
    </p:spTree>
    <p:extLst>
      <p:ext uri="{BB962C8B-B14F-4D97-AF65-F5344CB8AC3E}">
        <p14:creationId xmlns:p14="http://schemas.microsoft.com/office/powerpoint/2010/main" val="1246118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1683-D55F-DEFC-E062-24DDB8EB3FE9}"/>
              </a:ext>
            </a:extLst>
          </p:cNvPr>
          <p:cNvSpPr>
            <a:spLocks noGrp="1"/>
          </p:cNvSpPr>
          <p:nvPr>
            <p:ph type="title"/>
          </p:nvPr>
        </p:nvSpPr>
        <p:spPr>
          <a:xfrm>
            <a:off x="563433" y="607846"/>
            <a:ext cx="11343221" cy="398803"/>
          </a:xfrm>
        </p:spPr>
        <p:txBody>
          <a:bodyPr/>
          <a:lstStyle/>
          <a:p>
            <a:r>
              <a:rPr lang="en-US" sz="3600" dirty="0"/>
              <a:t>The major (most common) </a:t>
            </a:r>
            <a:br>
              <a:rPr lang="en-US" sz="3600" dirty="0"/>
            </a:br>
            <a:r>
              <a:rPr lang="en-US" sz="3600" dirty="0"/>
              <a:t>food allergens</a:t>
            </a:r>
          </a:p>
        </p:txBody>
      </p:sp>
      <p:sp>
        <p:nvSpPr>
          <p:cNvPr id="3" name="Content Placeholder 2">
            <a:extLst>
              <a:ext uri="{FF2B5EF4-FFF2-40B4-BE49-F238E27FC236}">
                <a16:creationId xmlns:a16="http://schemas.microsoft.com/office/drawing/2014/main" id="{485547B5-CB16-60CF-BE7E-8F128E9E7264}"/>
              </a:ext>
            </a:extLst>
          </p:cNvPr>
          <p:cNvSpPr txBox="1">
            <a:spLocks/>
          </p:cNvSpPr>
          <p:nvPr/>
        </p:nvSpPr>
        <p:spPr>
          <a:xfrm>
            <a:off x="563434" y="1461498"/>
            <a:ext cx="10515600" cy="457948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600"/>
              </a:spcAft>
              <a:buFont typeface="+mj-lt"/>
              <a:buAutoNum type="arabicPeriod"/>
            </a:pPr>
            <a:r>
              <a:rPr lang="en-US" sz="2400" dirty="0"/>
              <a:t>Peanuts</a:t>
            </a:r>
          </a:p>
          <a:p>
            <a:pPr marL="457200" indent="-457200">
              <a:spcAft>
                <a:spcPts val="600"/>
              </a:spcAft>
              <a:buFont typeface="+mj-lt"/>
              <a:buAutoNum type="arabicPeriod"/>
            </a:pPr>
            <a:r>
              <a:rPr lang="en-US" sz="2400" dirty="0"/>
              <a:t>Milk products</a:t>
            </a:r>
          </a:p>
          <a:p>
            <a:pPr marL="457200" indent="-457200">
              <a:spcAft>
                <a:spcPts val="600"/>
              </a:spcAft>
              <a:buFont typeface="+mj-lt"/>
              <a:buAutoNum type="arabicPeriod"/>
            </a:pPr>
            <a:r>
              <a:rPr lang="en-US" sz="2400" dirty="0"/>
              <a:t>Soy</a:t>
            </a:r>
          </a:p>
          <a:p>
            <a:pPr marL="457200" indent="-457200">
              <a:spcAft>
                <a:spcPts val="600"/>
              </a:spcAft>
              <a:buFont typeface="+mj-lt"/>
              <a:buAutoNum type="arabicPeriod"/>
            </a:pPr>
            <a:r>
              <a:rPr lang="en-US" sz="2400" dirty="0"/>
              <a:t>Tree nuts</a:t>
            </a:r>
          </a:p>
          <a:p>
            <a:pPr marL="457200" indent="-457200">
              <a:spcAft>
                <a:spcPts val="600"/>
              </a:spcAft>
              <a:buFont typeface="+mj-lt"/>
              <a:buAutoNum type="arabicPeriod"/>
            </a:pPr>
            <a:r>
              <a:rPr lang="en-US" sz="2400" dirty="0"/>
              <a:t>Shellfish</a:t>
            </a:r>
          </a:p>
          <a:p>
            <a:pPr marL="457200" indent="-457200">
              <a:spcAft>
                <a:spcPts val="600"/>
              </a:spcAft>
              <a:buFont typeface="+mj-lt"/>
              <a:buAutoNum type="arabicPeriod"/>
            </a:pPr>
            <a:r>
              <a:rPr lang="en-US" sz="2400" dirty="0"/>
              <a:t>Fish</a:t>
            </a:r>
          </a:p>
          <a:p>
            <a:pPr marL="457200" indent="-457200">
              <a:spcAft>
                <a:spcPts val="600"/>
              </a:spcAft>
              <a:buFont typeface="+mj-lt"/>
              <a:buAutoNum type="arabicPeriod"/>
            </a:pPr>
            <a:r>
              <a:rPr lang="en-US" sz="2400" dirty="0"/>
              <a:t>Egg</a:t>
            </a:r>
          </a:p>
          <a:p>
            <a:pPr marL="457200" indent="-457200">
              <a:spcAft>
                <a:spcPts val="600"/>
              </a:spcAft>
              <a:buFont typeface="+mj-lt"/>
              <a:buAutoNum type="arabicPeriod"/>
            </a:pPr>
            <a:r>
              <a:rPr lang="en-US" sz="2400" dirty="0"/>
              <a:t>Wheat</a:t>
            </a:r>
          </a:p>
          <a:p>
            <a:pPr marL="457200" indent="-457200">
              <a:spcAft>
                <a:spcPts val="600"/>
              </a:spcAft>
              <a:buFont typeface="+mj-lt"/>
              <a:buAutoNum type="arabicPeriod"/>
            </a:pPr>
            <a:r>
              <a:rPr lang="en-US" sz="2400" dirty="0"/>
              <a:t>Sesame</a:t>
            </a:r>
          </a:p>
        </p:txBody>
      </p:sp>
      <p:pic>
        <p:nvPicPr>
          <p:cNvPr id="5" name="Picture 4">
            <a:extLst>
              <a:ext uri="{FF2B5EF4-FFF2-40B4-BE49-F238E27FC236}">
                <a16:creationId xmlns:a16="http://schemas.microsoft.com/office/drawing/2014/main" id="{EF8265E6-EDF5-A029-96A1-EDDE3048C37B}"/>
              </a:ext>
            </a:extLst>
          </p:cNvPr>
          <p:cNvPicPr>
            <a:picLocks noChangeAspect="1"/>
          </p:cNvPicPr>
          <p:nvPr/>
        </p:nvPicPr>
        <p:blipFill>
          <a:blip r:embed="rId3"/>
          <a:stretch>
            <a:fillRect/>
          </a:stretch>
        </p:blipFill>
        <p:spPr>
          <a:xfrm>
            <a:off x="5943599" y="152997"/>
            <a:ext cx="6070059" cy="6097157"/>
          </a:xfrm>
          <a:prstGeom prst="rect">
            <a:avLst/>
          </a:prstGeom>
        </p:spPr>
      </p:pic>
      <p:sp>
        <p:nvSpPr>
          <p:cNvPr id="6" name="TextBox 5">
            <a:extLst>
              <a:ext uri="{FF2B5EF4-FFF2-40B4-BE49-F238E27FC236}">
                <a16:creationId xmlns:a16="http://schemas.microsoft.com/office/drawing/2014/main" id="{FCB4CE7F-F14B-04C0-D838-90CED60D514D}"/>
              </a:ext>
            </a:extLst>
          </p:cNvPr>
          <p:cNvSpPr txBox="1"/>
          <p:nvPr/>
        </p:nvSpPr>
        <p:spPr>
          <a:xfrm>
            <a:off x="2142517" y="5856318"/>
            <a:ext cx="6094378" cy="369332"/>
          </a:xfrm>
          <a:prstGeom prst="rect">
            <a:avLst/>
          </a:prstGeom>
          <a:noFill/>
        </p:spPr>
        <p:txBody>
          <a:bodyPr wrap="square">
            <a:spAutoFit/>
          </a:bodyPr>
          <a:lstStyle/>
          <a:p>
            <a:r>
              <a:rPr lang="en-US" dirty="0">
                <a:hlinkClick r:id="rId4"/>
              </a:rPr>
              <a:t>https://youtu.be/o1BuJaSEKW8?si=yZpLmqrwIlZiHcgB</a:t>
            </a:r>
            <a:r>
              <a:rPr lang="en-US" dirty="0"/>
              <a:t> </a:t>
            </a:r>
          </a:p>
        </p:txBody>
      </p:sp>
    </p:spTree>
    <p:extLst>
      <p:ext uri="{BB962C8B-B14F-4D97-AF65-F5344CB8AC3E}">
        <p14:creationId xmlns:p14="http://schemas.microsoft.com/office/powerpoint/2010/main" val="51910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45FC4-2AD4-B103-8750-16A7314AB140}"/>
              </a:ext>
            </a:extLst>
          </p:cNvPr>
          <p:cNvSpPr>
            <a:spLocks noGrp="1"/>
          </p:cNvSpPr>
          <p:nvPr>
            <p:ph type="title"/>
          </p:nvPr>
        </p:nvSpPr>
        <p:spPr>
          <a:xfrm>
            <a:off x="571501" y="386042"/>
            <a:ext cx="11335154" cy="398803"/>
          </a:xfrm>
        </p:spPr>
        <p:txBody>
          <a:bodyPr/>
          <a:lstStyle/>
          <a:p>
            <a:r>
              <a:rPr lang="en-US" sz="3200" dirty="0"/>
              <a:t>Which of the following are common food allergy symptoms?</a:t>
            </a:r>
          </a:p>
        </p:txBody>
      </p:sp>
      <p:graphicFrame>
        <p:nvGraphicFramePr>
          <p:cNvPr id="4" name="Content Placeholder 2">
            <a:extLst>
              <a:ext uri="{FF2B5EF4-FFF2-40B4-BE49-F238E27FC236}">
                <a16:creationId xmlns:a16="http://schemas.microsoft.com/office/drawing/2014/main" id="{9223A40D-DA72-CF4F-8CA2-33F5A6E1A669}"/>
              </a:ext>
            </a:extLst>
          </p:cNvPr>
          <p:cNvGraphicFramePr>
            <a:graphicFrameLocks noGrp="1"/>
          </p:cNvGraphicFramePr>
          <p:nvPr>
            <p:ph idx="1"/>
            <p:extLst>
              <p:ext uri="{D42A27DB-BD31-4B8C-83A1-F6EECF244321}">
                <p14:modId xmlns:p14="http://schemas.microsoft.com/office/powerpoint/2010/main" val="1880304887"/>
              </p:ext>
            </p:extLst>
          </p:nvPr>
        </p:nvGraphicFramePr>
        <p:xfrm>
          <a:off x="571501" y="1175263"/>
          <a:ext cx="10699011" cy="4897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9705666"/>
      </p:ext>
    </p:extLst>
  </p:cSld>
  <p:clrMapOvr>
    <a:masterClrMapping/>
  </p:clrMapOvr>
</p:sld>
</file>

<file path=ppt/theme/theme1.xml><?xml version="1.0" encoding="utf-8"?>
<a:theme xmlns:a="http://schemas.openxmlformats.org/drawingml/2006/main" name="Office Theme">
  <a:themeElements>
    <a:clrScheme name="EOAI 1">
      <a:dk1>
        <a:srgbClr val="000000"/>
      </a:dk1>
      <a:lt1>
        <a:srgbClr val="FFFFFF"/>
      </a:lt1>
      <a:dk2>
        <a:srgbClr val="757574"/>
      </a:dk2>
      <a:lt2>
        <a:srgbClr val="E0EEE9"/>
      </a:lt2>
      <a:accent1>
        <a:srgbClr val="16A2A7"/>
      </a:accent1>
      <a:accent2>
        <a:srgbClr val="8F9838"/>
      </a:accent2>
      <a:accent3>
        <a:srgbClr val="141D45"/>
      </a:accent3>
      <a:accent4>
        <a:srgbClr val="85BC41"/>
      </a:accent4>
      <a:accent5>
        <a:srgbClr val="009877"/>
      </a:accent5>
      <a:accent6>
        <a:srgbClr val="007F86"/>
      </a:accent6>
      <a:hlink>
        <a:srgbClr val="91278F"/>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OAI_PPT_Template_update_4.pptx" id="{0FA3A5DE-101D-4F09-A7A8-982AA83307F3}" vid="{FE61C7BB-7132-4C9D-A909-ABFDC50376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35a17503-25b0-43f6-9e27-24b7feaef17f" ContentTypeId="0x010100A363D99F52F5614CB505ACA73E85AC9508" PreviousValue="false" LastSyncTimeStamp="2022-11-30T14:48:37.347Z"/>
</file>

<file path=customXml/item3.xml><?xml version="1.0" encoding="utf-8"?>
<p:properties xmlns:p="http://schemas.microsoft.com/office/2006/metadata/properties" xmlns:xsi="http://www.w3.org/2001/XMLSchema-instance" xmlns:pc="http://schemas.microsoft.com/office/infopath/2007/PartnerControls">
  <documentManagement>
    <Summary_x0020_Notes xmlns="e0104da6-ca60-4542-b058-de97dcc08c4f" xsi:nil="true"/>
    <_Status xmlns="http://schemas.microsoft.com/sharepoint/v3/fields">Draft</_Status>
    <Campaign xmlns="e0104da6-ca60-4542-b058-de97dcc08c4f" xsi:nil="true"/>
    <FP_x0020_Project_x0020_ID xmlns="e0104da6-ca60-4542-b058-de97dcc08c4f" xsi:nil="true"/>
    <TaxCatchAll xmlns="e0104da6-ca60-4542-b058-de97dcc08c4f" xsi:nil="true"/>
    <_dlc_DocId xmlns="ceda7488-6769-4314-a768-834defe1bf79">XZVWJ47HYJ4Y-2045068237-58</_dlc_DocId>
    <_dlc_DocIdUrl xmlns="ceda7488-6769-4314-a768-834defe1bf79">
      <Url>https://moreadvertising.sharepoint.com/sites/EOEA/EOEA-Rebrand/_layouts/15/DocIdRedir.aspx?ID=XZVWJ47HYJ4Y-2045068237-58</Url>
      <Description>XZVWJ47HYJ4Y-2045068237-58</Description>
    </_dlc_DocIdUrl>
    <Medium_x002f_Channel xmlns="e0104da6-ca60-4542-b058-de97dcc08c4f" xsi:nil="true"/>
    <Fiscal_x0020_Year xmlns="e0104da6-ca60-4542-b058-de97dcc08c4f" xsi:nil="true"/>
    <Audience xmlns="e0104da6-ca60-4542-b058-de97dcc08c4f" xsi:nil="true"/>
    <Asset_x0020_Type xmlns="e0104da6-ca60-4542-b058-de97dcc08c4f" xsi:nil="true"/>
    <Asset_x0020_Language xmlns="e0104da6-ca60-4542-b058-de97dcc08c4f" xsi:nil="true"/>
  </documentManagement>
</p:properties>
</file>

<file path=customXml/item4.xml><?xml version="1.0" encoding="utf-8"?>
<ct:contentTypeSchema xmlns:ct="http://schemas.microsoft.com/office/2006/metadata/contentType" xmlns:ma="http://schemas.microsoft.com/office/2006/metadata/properties/metaAttributes" ct:_="" ma:_="" ma:contentTypeName="Creative Asset" ma:contentTypeID="0x010100A363D99F52F5614CB505ACA73E85AC9508003C9E370195EE6943ABBBDEAA276C4EC5" ma:contentTypeVersion="5" ma:contentTypeDescription="Default content type for all non-document content in the Creative Assets library. Test" ma:contentTypeScope="" ma:versionID="9b84afebc615a3cbeefbaa9b532fd60b">
  <xsd:schema xmlns:xsd="http://www.w3.org/2001/XMLSchema" xmlns:xs="http://www.w3.org/2001/XMLSchema" xmlns:p="http://schemas.microsoft.com/office/2006/metadata/properties" xmlns:ns2="http://schemas.microsoft.com/sharepoint/v3/fields" xmlns:ns3="e0104da6-ca60-4542-b058-de97dcc08c4f" xmlns:ns4="ceda7488-6769-4314-a768-834defe1bf79" targetNamespace="http://schemas.microsoft.com/office/2006/metadata/properties" ma:root="true" ma:fieldsID="de0db52ea1b4d69b02da2602a576edc3" ns2:_="" ns3:_="" ns4:_="">
    <xsd:import namespace="http://schemas.microsoft.com/sharepoint/v3/fields"/>
    <xsd:import namespace="e0104da6-ca60-4542-b058-de97dcc08c4f"/>
    <xsd:import namespace="ceda7488-6769-4314-a768-834defe1bf79"/>
    <xsd:element name="properties">
      <xsd:complexType>
        <xsd:sequence>
          <xsd:element name="documentManagement">
            <xsd:complexType>
              <xsd:all>
                <xsd:element ref="ns2:_Status" minOccurs="0"/>
                <xsd:element ref="ns3:Summary_x0020_Notes" minOccurs="0"/>
                <xsd:element ref="ns3:Asset_x0020_Type" minOccurs="0"/>
                <xsd:element ref="ns3:Medium_x002f_Channel" minOccurs="0"/>
                <xsd:element ref="ns3:Campaign" minOccurs="0"/>
                <xsd:element ref="ns3:Asset_x0020_Language" minOccurs="0"/>
                <xsd:element ref="ns3:Audience" minOccurs="0"/>
                <xsd:element ref="ns3:Fiscal_x0020_Year" minOccurs="0"/>
                <xsd:element ref="ns3:FP_x0020_Project_x0020_ID" minOccurs="0"/>
                <xsd:element ref="ns3:TaxCatchAllLabel" minOccurs="0"/>
                <xsd:element ref="ns3:TaxCatchAll"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2" nillable="true" ma:displayName="Status" ma:default="Draft" ma:format="Dropdown" ma:internalName="_Status">
      <xsd:simpleType>
        <xsd:union memberTypes="dms:Text">
          <xsd:simpleType>
            <xsd:restriction base="dms:Choice">
              <xsd:enumeration value="Draft"/>
              <xsd:enumeration value="Final"/>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e0104da6-ca60-4542-b058-de97dcc08c4f" elementFormDefault="qualified">
    <xsd:import namespace="http://schemas.microsoft.com/office/2006/documentManagement/types"/>
    <xsd:import namespace="http://schemas.microsoft.com/office/infopath/2007/PartnerControls"/>
    <xsd:element name="Summary_x0020_Notes" ma:index="3" nillable="true" ma:displayName="File Notes" ma:internalName="Summary_x0020_Notes">
      <xsd:simpleType>
        <xsd:restriction base="dms:Note">
          <xsd:maxLength value="255"/>
        </xsd:restriction>
      </xsd:simpleType>
    </xsd:element>
    <xsd:element name="Asset_x0020_Type" ma:index="4" nillable="true" ma:displayName="Asset Type" ma:internalName="Asset_x0020_Type">
      <xsd:complexType>
        <xsd:complexContent>
          <xsd:extension base="dms:MultiChoice">
            <xsd:sequence>
              <xsd:element name="Value" maxOccurs="unbounded" minOccurs="0" nillable="true">
                <xsd:simpleType>
                  <xsd:restriction base="dms:Choice">
                    <xsd:enumeration value="Audio"/>
                    <xsd:enumeration value="Billboards"/>
                    <xsd:enumeration value="Carousel"/>
                    <xsd:enumeration value="Collateral Material"/>
                    <xsd:enumeration value="Copy"/>
                    <xsd:enumeration value="GIF"/>
                    <xsd:enumeration value="Google"/>
                    <xsd:enumeration value="HTML5"/>
                    <xsd:enumeration value="OOH Poster"/>
                    <xsd:enumeration value="Print"/>
                    <xsd:enumeration value="Static"/>
                    <xsd:enumeration value="Transit"/>
                    <xsd:enumeration value="Video"/>
                  </xsd:restriction>
                </xsd:simpleType>
              </xsd:element>
            </xsd:sequence>
          </xsd:extension>
        </xsd:complexContent>
      </xsd:complexType>
    </xsd:element>
    <xsd:element name="Medium_x002f_Channel" ma:index="5" nillable="true" ma:displayName="Channel" ma:internalName="Medium_x002F_Channel">
      <xsd:complexType>
        <xsd:complexContent>
          <xsd:extension base="dms:MultiChoice">
            <xsd:sequence>
              <xsd:element name="Value" maxOccurs="unbounded" minOccurs="0" nillable="true">
                <xsd:simpleType>
                  <xsd:restriction base="dms:Choice">
                    <xsd:enumeration value="Billboards"/>
                    <xsd:enumeration value="Broadcast Radio"/>
                    <xsd:enumeration value="Cstore"/>
                    <xsd:enumeration value="Digital Radio"/>
                    <xsd:enumeration value="Display"/>
                    <xsd:enumeration value="Email"/>
                    <xsd:enumeration value="Facebook"/>
                    <xsd:enumeration value="Google"/>
                    <xsd:enumeration value="Instagram"/>
                    <xsd:enumeration value="LinkedIn"/>
                    <xsd:enumeration value="Newspaper"/>
                    <xsd:enumeration value="Other OOH"/>
                    <xsd:enumeration value="OTT/CTV"/>
                    <xsd:enumeration value="Podcasts"/>
                    <xsd:enumeration value="Pre-roll"/>
                    <xsd:enumeration value="Snapchat"/>
                    <xsd:enumeration value="TikTok"/>
                    <xsd:enumeration value="Transit"/>
                    <xsd:enumeration value="TV"/>
                    <xsd:enumeration value="Twitter"/>
                    <xsd:enumeration value="YouTube"/>
                  </xsd:restriction>
                </xsd:simpleType>
              </xsd:element>
            </xsd:sequence>
          </xsd:extension>
        </xsd:complexContent>
      </xsd:complexType>
    </xsd:element>
    <xsd:element name="Campaign" ma:index="6" nillable="true" ma:displayName="Content" ma:internalName="Campaign">
      <xsd:complexType>
        <xsd:complexContent>
          <xsd:extension base="dms:MultiChoice">
            <xsd:sequence>
              <xsd:element name="Value" maxOccurs="unbounded" minOccurs="0" nillable="true">
                <xsd:simpleType>
                  <xsd:restriction base="dms:Choice">
                    <xsd:enumeration value="n/a"/>
                  </xsd:restriction>
                </xsd:simpleType>
              </xsd:element>
            </xsd:sequence>
          </xsd:extension>
        </xsd:complexContent>
      </xsd:complexType>
    </xsd:element>
    <xsd:element name="Asset_x0020_Language" ma:index="7" nillable="true" ma:displayName="Asset Language" ma:internalName="Asset_x0020_Language">
      <xsd:complexType>
        <xsd:complexContent>
          <xsd:extension base="dms:MultiChoice">
            <xsd:sequence>
              <xsd:element name="Value" maxOccurs="unbounded" minOccurs="0" nillable="true">
                <xsd:simpleType>
                  <xsd:restriction base="dms:Choice">
                    <xsd:enumeration value="English"/>
                    <xsd:enumeration value="Spanish"/>
                    <xsd:enumeration value="Portuguese (Brazilian)"/>
                  </xsd:restriction>
                </xsd:simpleType>
              </xsd:element>
            </xsd:sequence>
          </xsd:extension>
        </xsd:complexContent>
      </xsd:complexType>
    </xsd:element>
    <xsd:element name="Audience" ma:index="8" nillable="true" ma:displayName="Audience" ma:internalName="Audience">
      <xsd:complexType>
        <xsd:complexContent>
          <xsd:extension base="dms:MultiChoice">
            <xsd:sequence>
              <xsd:element name="Value" maxOccurs="unbounded" minOccurs="0" nillable="true">
                <xsd:simpleType>
                  <xsd:restriction base="dms:Choice">
                    <xsd:enumeration value="General"/>
                  </xsd:restriction>
                </xsd:simpleType>
              </xsd:element>
            </xsd:sequence>
          </xsd:extension>
        </xsd:complexContent>
      </xsd:complexType>
    </xsd:element>
    <xsd:element name="Fiscal_x0020_Year" ma:index="9" nillable="true" ma:displayName="Fiscal Year" ma:internalName="Fiscal_x0020_Year">
      <xsd:complexType>
        <xsd:complexContent>
          <xsd:extension base="dms:MultiChoice">
            <xsd:sequence>
              <xsd:element name="Value" maxOccurs="unbounded" minOccurs="0" nillable="true">
                <xsd:simpleType>
                  <xsd:restriction base="dms:Choice">
                    <xsd:enumeration value="FY20"/>
                    <xsd:enumeration value="FY21"/>
                    <xsd:enumeration value="FY22"/>
                    <xsd:enumeration value="FY23"/>
                    <xsd:enumeration value="FY24"/>
                  </xsd:restriction>
                </xsd:simpleType>
              </xsd:element>
            </xsd:sequence>
          </xsd:extension>
        </xsd:complexContent>
      </xsd:complexType>
    </xsd:element>
    <xsd:element name="FP_x0020_Project_x0020_ID" ma:index="10" nillable="true" ma:displayName="FP Project ID" ma:default="" ma:description="The FunctionPoint Project ID associated with this document, if applicable. " ma:internalName="FP_x0020_Project_x0020_ID">
      <xsd:simpleType>
        <xsd:restriction base="dms:Text">
          <xsd:maxLength value="255"/>
        </xsd:restriction>
      </xsd:simpleType>
    </xsd:element>
    <xsd:element name="TaxCatchAllLabel" ma:index="15" nillable="true" ma:displayName="Taxonomy Catch All Column1" ma:hidden="true" ma:list="{b06e75f8-9cb8-4d20-982c-d58313e79b71}" ma:internalName="TaxCatchAllLabel" ma:readOnly="true" ma:showField="CatchAllDataLabel" ma:web="ceda7488-6769-4314-a768-834defe1bf79">
      <xsd:complexType>
        <xsd:complexContent>
          <xsd:extension base="dms:MultiChoiceLookup">
            <xsd:sequence>
              <xsd:element name="Value" type="dms:Lookup" maxOccurs="unbounded" minOccurs="0" nillable="true"/>
            </xsd:sequence>
          </xsd:extension>
        </xsd:complexContent>
      </xsd:complexType>
    </xsd:element>
    <xsd:element name="TaxCatchAll" ma:index="17" nillable="true" ma:displayName="Taxonomy Catch All Column" ma:hidden="true" ma:list="{b06e75f8-9cb8-4d20-982c-d58313e79b71}" ma:internalName="TaxCatchAll" ma:showField="CatchAllData" ma:web="ceda7488-6769-4314-a768-834defe1bf7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da7488-6769-4314-a768-834defe1bf79" elementFormDefault="qualified">
    <xsd:import namespace="http://schemas.microsoft.com/office/2006/documentManagement/types"/>
    <xsd:import namespace="http://schemas.microsoft.com/office/infopath/2007/PartnerControls"/>
    <xsd:element name="_dlc_DocId" ma:index="19" nillable="true" ma:displayName="Document ID Value" ma:description="The value of the document ID assigned to this item." ma:indexed="true"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7FA31D-8C65-4CBF-82F0-5840AE504692}">
  <ds:schemaRefs>
    <ds:schemaRef ds:uri="http://schemas.microsoft.com/sharepoint/events"/>
  </ds:schemaRefs>
</ds:datastoreItem>
</file>

<file path=customXml/itemProps2.xml><?xml version="1.0" encoding="utf-8"?>
<ds:datastoreItem xmlns:ds="http://schemas.openxmlformats.org/officeDocument/2006/customXml" ds:itemID="{DB92C0CD-74F8-4017-94A1-05B79A590FA6}">
  <ds:schemaRefs>
    <ds:schemaRef ds:uri="Microsoft.SharePoint.Taxonomy.ContentTypeSync"/>
  </ds:schemaRefs>
</ds:datastoreItem>
</file>

<file path=customXml/itemProps3.xml><?xml version="1.0" encoding="utf-8"?>
<ds:datastoreItem xmlns:ds="http://schemas.openxmlformats.org/officeDocument/2006/customXml" ds:itemID="{67EFDBA8-AE89-4F32-8A31-860456AA5AAA}">
  <ds:schemaRefs>
    <ds:schemaRef ds:uri="http://schemas.openxmlformats.org/package/2006/metadata/core-properties"/>
    <ds:schemaRef ds:uri="http://schemas.microsoft.com/office/2006/metadata/properties"/>
    <ds:schemaRef ds:uri="ceda7488-6769-4314-a768-834defe1bf79"/>
    <ds:schemaRef ds:uri="http://purl.org/dc/dcmitype/"/>
    <ds:schemaRef ds:uri="http://schemas.microsoft.com/office/2006/documentManagement/types"/>
    <ds:schemaRef ds:uri="http://purl.org/dc/elements/1.1/"/>
    <ds:schemaRef ds:uri="http://schemas.microsoft.com/sharepoint/v3/fields"/>
    <ds:schemaRef ds:uri="e0104da6-ca60-4542-b058-de97dcc08c4f"/>
    <ds:schemaRef ds:uri="http://schemas.microsoft.com/office/infopath/2007/PartnerControls"/>
    <ds:schemaRef ds:uri="http://www.w3.org/XML/1998/namespace"/>
    <ds:schemaRef ds:uri="http://purl.org/dc/terms/"/>
  </ds:schemaRefs>
</ds:datastoreItem>
</file>

<file path=customXml/itemProps4.xml><?xml version="1.0" encoding="utf-8"?>
<ds:datastoreItem xmlns:ds="http://schemas.openxmlformats.org/officeDocument/2006/customXml" ds:itemID="{A41D2C0D-6673-460E-A760-E10CD3013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e0104da6-ca60-4542-b058-de97dcc08c4f"/>
    <ds:schemaRef ds:uri="ceda7488-6769-4314-a768-834defe1bf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0842620E-C15B-42AC-8608-80511A449937}">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Aging&amp;Independence_Template_PPT (4)</Template>
  <TotalTime>2158</TotalTime>
  <Words>1934</Words>
  <Application>Microsoft Office PowerPoint</Application>
  <PresentationFormat>Widescreen</PresentationFormat>
  <Paragraphs>191</Paragraphs>
  <Slides>22</Slides>
  <Notes>18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Corbel</vt:lpstr>
      <vt:lpstr>Office Theme</vt:lpstr>
      <vt:lpstr>Senior Nutrition Program:  Food Allergy Awareness Training   Presented by:</vt:lpstr>
      <vt:lpstr>What would you do?</vt:lpstr>
      <vt:lpstr>Learning Objectives</vt:lpstr>
      <vt:lpstr>What is a food allergy?</vt:lpstr>
      <vt:lpstr>Food allergies in older adults</vt:lpstr>
      <vt:lpstr>What is not a food allergy?</vt:lpstr>
      <vt:lpstr>Can you name any of the 9 most common food allergens?</vt:lpstr>
      <vt:lpstr>The major (most common)  food allergens</vt:lpstr>
      <vt:lpstr>Which of the following are common food allergy symptoms?</vt:lpstr>
      <vt:lpstr>Common symptoms of an allergic reaction</vt:lpstr>
      <vt:lpstr>Save A Life: Recognizing &amp; Responding to Anaphylaxis</vt:lpstr>
      <vt:lpstr>Anaphylaxis</vt:lpstr>
      <vt:lpstr>What to do if someone is having an allergic reaction</vt:lpstr>
      <vt:lpstr>Preventing allergic reactions</vt:lpstr>
      <vt:lpstr>What is cross-contact</vt:lpstr>
      <vt:lpstr>Cross-contact</vt:lpstr>
      <vt:lpstr>Sources of cross-contact</vt:lpstr>
      <vt:lpstr>Preventing cross-contact</vt:lpstr>
      <vt:lpstr>Required poster for meal sites</vt:lpstr>
      <vt:lpstr>In summary</vt:lpstr>
      <vt:lpstr>What would you do?</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Romano, Eleanor (ELD)</dc:creator>
  <cp:lastModifiedBy>Sheeley, Amy (ELD)</cp:lastModifiedBy>
  <cp:revision>3</cp:revision>
  <dcterms:created xsi:type="dcterms:W3CDTF">2025-03-13T22:34:38Z</dcterms:created>
  <dcterms:modified xsi:type="dcterms:W3CDTF">2025-10-09T16:30:49Z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0x010100A363D99F52F5614CB505ACA73E85AC9508003C9E370195EE6943ABBBDEAA276C4EC5</vt:lpwstr>
  </property>
  <property fmtid="{D5CDD505-2E9C-101B-9397-08002B2CF9AE}" pid="3" name="_dlc_DocIdItemGuid">
    <vt:lpwstr>2d9ed784-1215-4c18-9906-47a6f2b7db94</vt:lpwstr>
  </property>
  <property fmtid="{D5CDD505-2E9C-101B-9397-08002B2CF9AE}" pid="4" name="SharedWithUsers">
    <vt:lpwstr>27;#Michael Tiedemann</vt:lpwstr>
  </property>
</Properties>
</file>