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6"/>
  </p:sldMasterIdLst>
  <p:notesMasterIdLst>
    <p:notesMasterId r:id="rId35"/>
  </p:notesMasterIdLst>
  <p:sldIdLst>
    <p:sldId id="292" r:id="rId7"/>
    <p:sldId id="27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8" r:id="rId29"/>
    <p:sldId id="319" r:id="rId30"/>
    <p:sldId id="313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141D45"/>
    <a:srgbClr val="16A2A7"/>
    <a:srgbClr val="85BC41"/>
    <a:srgbClr val="8E9838"/>
    <a:srgbClr val="E0EEE4"/>
    <a:srgbClr val="009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8D6A3-D4BB-4970-B502-6F1F201503BB}" v="42" dt="2025-06-11T16:09:08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4"/>
    <p:restoredTop sz="93997" autoAdjust="0"/>
  </p:normalViewPr>
  <p:slideViewPr>
    <p:cSldViewPr snapToGrid="0" showGuides="1">
      <p:cViewPr varScale="1">
        <p:scale>
          <a:sx n="64" d="100"/>
          <a:sy n="64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4798C-5FA6-4DD0-9E20-CD763711DF56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1DBA497-A681-4BF7-B6B1-E5FF0E29E5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La respuesta inmune </a:t>
          </a:r>
          <a:br>
            <a:rPr lang="es-ES" sz="1900" b="1" dirty="0"/>
          </a:br>
          <a:r>
            <a:rPr lang="es-ES" sz="1900" b="1" dirty="0"/>
            <a:t>a las enfermedades </a:t>
          </a:r>
          <a:r>
            <a:rPr lang="en-US" sz="1900" b="1" dirty="0" err="1"/>
            <a:t>es</a:t>
          </a:r>
          <a:r>
            <a:rPr lang="en-US" sz="1900" b="1" dirty="0"/>
            <a:t> </a:t>
          </a:r>
          <a:r>
            <a:rPr lang="en-US" sz="1900" b="1" dirty="0" err="1"/>
            <a:t>más</a:t>
          </a:r>
          <a:r>
            <a:rPr lang="en-US" sz="1900" b="1" dirty="0"/>
            <a:t> </a:t>
          </a:r>
          <a:r>
            <a:rPr lang="en-US" sz="1900" b="1" dirty="0" err="1"/>
            <a:t>débil</a:t>
          </a:r>
          <a:r>
            <a:rPr lang="en-US" sz="1900" b="1" dirty="0"/>
            <a:t>.</a:t>
          </a:r>
        </a:p>
      </dgm:t>
    </dgm:pt>
    <dgm:pt modelId="{674E16C5-AC07-4392-81AB-DA50DB0C55C9}" type="parTrans" cxnId="{E9A4D732-0619-4D6B-A47E-A50AA6CFDEA1}">
      <dgm:prSet/>
      <dgm:spPr/>
      <dgm:t>
        <a:bodyPr/>
        <a:lstStyle/>
        <a:p>
          <a:endParaRPr lang="en-US"/>
        </a:p>
      </dgm:t>
    </dgm:pt>
    <dgm:pt modelId="{17C2FFD3-D261-418B-8EA0-EA119D56D86C}" type="sibTrans" cxnId="{E9A4D732-0619-4D6B-A47E-A50AA6CFDEA1}">
      <dgm:prSet/>
      <dgm:spPr/>
      <dgm:t>
        <a:bodyPr/>
        <a:lstStyle/>
        <a:p>
          <a:endParaRPr lang="en-US"/>
        </a:p>
      </dgm:t>
    </dgm:pt>
    <dgm:pt modelId="{E4421222-4CE3-4434-9221-CDCB6DEFE0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El tracto gastrointestinal retiene los alimentos por más tiempo, lo que permite que crezcan las bacterias.</a:t>
          </a:r>
          <a:endParaRPr lang="en-US" sz="1900" b="1" dirty="0"/>
        </a:p>
      </dgm:t>
    </dgm:pt>
    <dgm:pt modelId="{F63B9886-4A8A-475F-99BD-427EE85E2B4E}" type="parTrans" cxnId="{46CA6177-C349-4813-8BC2-017CF22D3302}">
      <dgm:prSet/>
      <dgm:spPr/>
      <dgm:t>
        <a:bodyPr/>
        <a:lstStyle/>
        <a:p>
          <a:endParaRPr lang="en-US"/>
        </a:p>
      </dgm:t>
    </dgm:pt>
    <dgm:pt modelId="{4B9A358C-A102-4B57-8E33-9FE88CA0147D}" type="sibTrans" cxnId="{46CA6177-C349-4813-8BC2-017CF22D3302}">
      <dgm:prSet/>
      <dgm:spPr/>
      <dgm:t>
        <a:bodyPr/>
        <a:lstStyle/>
        <a:p>
          <a:endParaRPr lang="en-US"/>
        </a:p>
      </dgm:t>
    </dgm:pt>
    <dgm:pt modelId="{DA79B6AF-A7C4-49ED-90FA-5EA7002B91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Es posible que el hígado y los riñones no eliminen adecuadamente las bacterias y toxinas.</a:t>
          </a:r>
          <a:endParaRPr lang="en-US" sz="1900" b="1" dirty="0"/>
        </a:p>
      </dgm:t>
    </dgm:pt>
    <dgm:pt modelId="{7D13CDA4-89DC-442A-A9C0-8B7F7EEC379C}" type="parTrans" cxnId="{9279F4AE-03E1-4FEA-BA32-3AE9711F0BB9}">
      <dgm:prSet/>
      <dgm:spPr/>
      <dgm:t>
        <a:bodyPr/>
        <a:lstStyle/>
        <a:p>
          <a:endParaRPr lang="en-US"/>
        </a:p>
      </dgm:t>
    </dgm:pt>
    <dgm:pt modelId="{3F090238-85C2-478F-BC56-AD2DF6534DDB}" type="sibTrans" cxnId="{9279F4AE-03E1-4FEA-BA32-3AE9711F0BB9}">
      <dgm:prSet/>
      <dgm:spPr/>
      <dgm:t>
        <a:bodyPr/>
        <a:lstStyle/>
        <a:p>
          <a:endParaRPr lang="en-US"/>
        </a:p>
      </dgm:t>
    </dgm:pt>
    <dgm:pt modelId="{6BCBF689-935D-495F-BB20-7E8ABA1851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El estómago produce menos ácido, lo que provoca que haya más bacterias en el tracto intestinal.</a:t>
          </a:r>
          <a:endParaRPr lang="en-US" sz="1900" b="1" dirty="0"/>
        </a:p>
      </dgm:t>
    </dgm:pt>
    <dgm:pt modelId="{B4A6CAE8-3910-4634-9BA2-043C8424AA89}" type="parTrans" cxnId="{DF25F81F-B0DE-40D5-8BFD-DAB22F2D1D61}">
      <dgm:prSet/>
      <dgm:spPr/>
      <dgm:t>
        <a:bodyPr/>
        <a:lstStyle/>
        <a:p>
          <a:endParaRPr lang="en-US"/>
        </a:p>
      </dgm:t>
    </dgm:pt>
    <dgm:pt modelId="{09759F54-1A6B-4520-90F1-B2B417F0DFF2}" type="sibTrans" cxnId="{DF25F81F-B0DE-40D5-8BFD-DAB22F2D1D61}">
      <dgm:prSet/>
      <dgm:spPr/>
      <dgm:t>
        <a:bodyPr/>
        <a:lstStyle/>
        <a:p>
          <a:endParaRPr lang="en-US"/>
        </a:p>
      </dgm:t>
    </dgm:pt>
    <dgm:pt modelId="{272A1FBD-B463-449B-8D76-D624AFC45D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Condiciones crónicas subyacentes, como diabetes y la desnutrición.</a:t>
          </a:r>
          <a:endParaRPr lang="en-US" sz="1900" b="1" dirty="0"/>
        </a:p>
      </dgm:t>
    </dgm:pt>
    <dgm:pt modelId="{D508DABD-56C0-4879-85A4-9C7ED47A1493}" type="parTrans" cxnId="{FD353661-B7D4-41D8-B866-4377F47B61B6}">
      <dgm:prSet/>
      <dgm:spPr/>
      <dgm:t>
        <a:bodyPr/>
        <a:lstStyle/>
        <a:p>
          <a:endParaRPr lang="en-US"/>
        </a:p>
      </dgm:t>
    </dgm:pt>
    <dgm:pt modelId="{D60D2B72-E730-4B05-90E9-B4D6967CC1E8}" type="sibTrans" cxnId="{FD353661-B7D4-41D8-B866-4377F47B61B6}">
      <dgm:prSet/>
      <dgm:spPr/>
      <dgm:t>
        <a:bodyPr/>
        <a:lstStyle/>
        <a:p>
          <a:endParaRPr lang="en-US"/>
        </a:p>
      </dgm:t>
    </dgm:pt>
    <dgm:pt modelId="{A237AEBF-AFB1-453C-9AFA-7A6E45CED8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900" b="1" dirty="0"/>
            <a:t>Disminución del sentido del gusto y del olfato.</a:t>
          </a:r>
          <a:endParaRPr lang="en-US" sz="1900" b="1" dirty="0"/>
        </a:p>
      </dgm:t>
    </dgm:pt>
    <dgm:pt modelId="{0F44D655-35F5-4ED2-A2F5-FC5FD678B875}" type="parTrans" cxnId="{4EC9BB5D-E1A2-4122-ADFD-7E1D2D6CF530}">
      <dgm:prSet/>
      <dgm:spPr/>
      <dgm:t>
        <a:bodyPr/>
        <a:lstStyle/>
        <a:p>
          <a:endParaRPr lang="en-US"/>
        </a:p>
      </dgm:t>
    </dgm:pt>
    <dgm:pt modelId="{D9C626C3-032E-40AA-ADBA-D56E8CFB4F89}" type="sibTrans" cxnId="{4EC9BB5D-E1A2-4122-ADFD-7E1D2D6CF530}">
      <dgm:prSet/>
      <dgm:spPr/>
      <dgm:t>
        <a:bodyPr/>
        <a:lstStyle/>
        <a:p>
          <a:endParaRPr lang="en-US"/>
        </a:p>
      </dgm:t>
    </dgm:pt>
    <dgm:pt modelId="{01AC030C-44BD-45F2-B323-EED28BCB043D}" type="pres">
      <dgm:prSet presAssocID="{06E4798C-5FA6-4DD0-9E20-CD763711DF56}" presName="diagram" presStyleCnt="0">
        <dgm:presLayoutVars>
          <dgm:dir/>
          <dgm:resizeHandles val="exact"/>
        </dgm:presLayoutVars>
      </dgm:prSet>
      <dgm:spPr/>
    </dgm:pt>
    <dgm:pt modelId="{F37C141F-5787-4FC1-BE59-0F12D9E1E3D2}" type="pres">
      <dgm:prSet presAssocID="{E1DBA497-A681-4BF7-B6B1-E5FF0E29E582}" presName="node" presStyleLbl="node1" presStyleIdx="0" presStyleCnt="6">
        <dgm:presLayoutVars>
          <dgm:bulletEnabled val="1"/>
        </dgm:presLayoutVars>
      </dgm:prSet>
      <dgm:spPr/>
    </dgm:pt>
    <dgm:pt modelId="{EB2E2AEF-12FC-4062-8F61-63F232B0092F}" type="pres">
      <dgm:prSet presAssocID="{17C2FFD3-D261-418B-8EA0-EA119D56D86C}" presName="sibTrans" presStyleCnt="0"/>
      <dgm:spPr/>
    </dgm:pt>
    <dgm:pt modelId="{AE01B2CC-B494-4173-ADEB-85A044DDAC3A}" type="pres">
      <dgm:prSet presAssocID="{E4421222-4CE3-4434-9221-CDCB6DEFE09A}" presName="node" presStyleLbl="node1" presStyleIdx="1" presStyleCnt="6">
        <dgm:presLayoutVars>
          <dgm:bulletEnabled val="1"/>
        </dgm:presLayoutVars>
      </dgm:prSet>
      <dgm:spPr/>
    </dgm:pt>
    <dgm:pt modelId="{419ED007-7E3D-4AF1-B219-4DCD278004F4}" type="pres">
      <dgm:prSet presAssocID="{4B9A358C-A102-4B57-8E33-9FE88CA0147D}" presName="sibTrans" presStyleCnt="0"/>
      <dgm:spPr/>
    </dgm:pt>
    <dgm:pt modelId="{DA9E741A-D8AC-496B-93BD-F8EE96089027}" type="pres">
      <dgm:prSet presAssocID="{DA79B6AF-A7C4-49ED-90FA-5EA7002B91B7}" presName="node" presStyleLbl="node1" presStyleIdx="2" presStyleCnt="6">
        <dgm:presLayoutVars>
          <dgm:bulletEnabled val="1"/>
        </dgm:presLayoutVars>
      </dgm:prSet>
      <dgm:spPr/>
    </dgm:pt>
    <dgm:pt modelId="{4AFB69B1-5F69-4F56-AC15-8BC891851330}" type="pres">
      <dgm:prSet presAssocID="{3F090238-85C2-478F-BC56-AD2DF6534DDB}" presName="sibTrans" presStyleCnt="0"/>
      <dgm:spPr/>
    </dgm:pt>
    <dgm:pt modelId="{E37825E9-B037-4664-9CAC-04CD8A38FE54}" type="pres">
      <dgm:prSet presAssocID="{6BCBF689-935D-495F-BB20-7E8ABA1851A3}" presName="node" presStyleLbl="node1" presStyleIdx="3" presStyleCnt="6">
        <dgm:presLayoutVars>
          <dgm:bulletEnabled val="1"/>
        </dgm:presLayoutVars>
      </dgm:prSet>
      <dgm:spPr/>
    </dgm:pt>
    <dgm:pt modelId="{595EA51A-A030-46F1-844B-1B9B33D57CE2}" type="pres">
      <dgm:prSet presAssocID="{09759F54-1A6B-4520-90F1-B2B417F0DFF2}" presName="sibTrans" presStyleCnt="0"/>
      <dgm:spPr/>
    </dgm:pt>
    <dgm:pt modelId="{8EE09FE6-D509-4826-BE8E-82EE8A7C1796}" type="pres">
      <dgm:prSet presAssocID="{272A1FBD-B463-449B-8D76-D624AFC45D49}" presName="node" presStyleLbl="node1" presStyleIdx="4" presStyleCnt="6">
        <dgm:presLayoutVars>
          <dgm:bulletEnabled val="1"/>
        </dgm:presLayoutVars>
      </dgm:prSet>
      <dgm:spPr/>
    </dgm:pt>
    <dgm:pt modelId="{6D8A33BE-8223-46D9-80E0-C6963813272C}" type="pres">
      <dgm:prSet presAssocID="{D60D2B72-E730-4B05-90E9-B4D6967CC1E8}" presName="sibTrans" presStyleCnt="0"/>
      <dgm:spPr/>
    </dgm:pt>
    <dgm:pt modelId="{A6A2FEDF-89B7-4CE7-B1D2-578D10ED4953}" type="pres">
      <dgm:prSet presAssocID="{A237AEBF-AFB1-453C-9AFA-7A6E45CED8CA}" presName="node" presStyleLbl="node1" presStyleIdx="5" presStyleCnt="6">
        <dgm:presLayoutVars>
          <dgm:bulletEnabled val="1"/>
        </dgm:presLayoutVars>
      </dgm:prSet>
      <dgm:spPr/>
    </dgm:pt>
  </dgm:ptLst>
  <dgm:cxnLst>
    <dgm:cxn modelId="{DF25F81F-B0DE-40D5-8BFD-DAB22F2D1D61}" srcId="{06E4798C-5FA6-4DD0-9E20-CD763711DF56}" destId="{6BCBF689-935D-495F-BB20-7E8ABA1851A3}" srcOrd="3" destOrd="0" parTransId="{B4A6CAE8-3910-4634-9BA2-043C8424AA89}" sibTransId="{09759F54-1A6B-4520-90F1-B2B417F0DFF2}"/>
    <dgm:cxn modelId="{E9A4D732-0619-4D6B-A47E-A50AA6CFDEA1}" srcId="{06E4798C-5FA6-4DD0-9E20-CD763711DF56}" destId="{E1DBA497-A681-4BF7-B6B1-E5FF0E29E582}" srcOrd="0" destOrd="0" parTransId="{674E16C5-AC07-4392-81AB-DA50DB0C55C9}" sibTransId="{17C2FFD3-D261-418B-8EA0-EA119D56D86C}"/>
    <dgm:cxn modelId="{4EC9BB5D-E1A2-4122-ADFD-7E1D2D6CF530}" srcId="{06E4798C-5FA6-4DD0-9E20-CD763711DF56}" destId="{A237AEBF-AFB1-453C-9AFA-7A6E45CED8CA}" srcOrd="5" destOrd="0" parTransId="{0F44D655-35F5-4ED2-A2F5-FC5FD678B875}" sibTransId="{D9C626C3-032E-40AA-ADBA-D56E8CFB4F89}"/>
    <dgm:cxn modelId="{42F11A41-089E-4B48-87A1-5DE7BFF17322}" type="presOf" srcId="{6BCBF689-935D-495F-BB20-7E8ABA1851A3}" destId="{E37825E9-B037-4664-9CAC-04CD8A38FE54}" srcOrd="0" destOrd="0" presId="urn:microsoft.com/office/officeart/2005/8/layout/default"/>
    <dgm:cxn modelId="{FD353661-B7D4-41D8-B866-4377F47B61B6}" srcId="{06E4798C-5FA6-4DD0-9E20-CD763711DF56}" destId="{272A1FBD-B463-449B-8D76-D624AFC45D49}" srcOrd="4" destOrd="0" parTransId="{D508DABD-56C0-4879-85A4-9C7ED47A1493}" sibTransId="{D60D2B72-E730-4B05-90E9-B4D6967CC1E8}"/>
    <dgm:cxn modelId="{42CAD163-33F8-4E42-9605-4D5008F45C7E}" type="presOf" srcId="{272A1FBD-B463-449B-8D76-D624AFC45D49}" destId="{8EE09FE6-D509-4826-BE8E-82EE8A7C1796}" srcOrd="0" destOrd="0" presId="urn:microsoft.com/office/officeart/2005/8/layout/default"/>
    <dgm:cxn modelId="{46CA6177-C349-4813-8BC2-017CF22D3302}" srcId="{06E4798C-5FA6-4DD0-9E20-CD763711DF56}" destId="{E4421222-4CE3-4434-9221-CDCB6DEFE09A}" srcOrd="1" destOrd="0" parTransId="{F63B9886-4A8A-475F-99BD-427EE85E2B4E}" sibTransId="{4B9A358C-A102-4B57-8E33-9FE88CA0147D}"/>
    <dgm:cxn modelId="{F7E8017E-056D-4893-A71E-AF2A5EA422D6}" type="presOf" srcId="{A237AEBF-AFB1-453C-9AFA-7A6E45CED8CA}" destId="{A6A2FEDF-89B7-4CE7-B1D2-578D10ED4953}" srcOrd="0" destOrd="0" presId="urn:microsoft.com/office/officeart/2005/8/layout/default"/>
    <dgm:cxn modelId="{9108F67E-F25D-4B15-8605-2F858238B6FC}" type="presOf" srcId="{E1DBA497-A681-4BF7-B6B1-E5FF0E29E582}" destId="{F37C141F-5787-4FC1-BE59-0F12D9E1E3D2}" srcOrd="0" destOrd="0" presId="urn:microsoft.com/office/officeart/2005/8/layout/default"/>
    <dgm:cxn modelId="{109C7395-876F-48F3-98B3-BC0F1ABE1609}" type="presOf" srcId="{06E4798C-5FA6-4DD0-9E20-CD763711DF56}" destId="{01AC030C-44BD-45F2-B323-EED28BCB043D}" srcOrd="0" destOrd="0" presId="urn:microsoft.com/office/officeart/2005/8/layout/default"/>
    <dgm:cxn modelId="{9279F4AE-03E1-4FEA-BA32-3AE9711F0BB9}" srcId="{06E4798C-5FA6-4DD0-9E20-CD763711DF56}" destId="{DA79B6AF-A7C4-49ED-90FA-5EA7002B91B7}" srcOrd="2" destOrd="0" parTransId="{7D13CDA4-89DC-442A-A9C0-8B7F7EEC379C}" sibTransId="{3F090238-85C2-478F-BC56-AD2DF6534DDB}"/>
    <dgm:cxn modelId="{83BE7BCC-B37E-48CB-9DC6-B8FBE642FC3F}" type="presOf" srcId="{DA79B6AF-A7C4-49ED-90FA-5EA7002B91B7}" destId="{DA9E741A-D8AC-496B-93BD-F8EE96089027}" srcOrd="0" destOrd="0" presId="urn:microsoft.com/office/officeart/2005/8/layout/default"/>
    <dgm:cxn modelId="{DDF83DE1-34E8-401B-9E3D-172FF1AB62A0}" type="presOf" srcId="{E4421222-4CE3-4434-9221-CDCB6DEFE09A}" destId="{AE01B2CC-B494-4173-ADEB-85A044DDAC3A}" srcOrd="0" destOrd="0" presId="urn:microsoft.com/office/officeart/2005/8/layout/default"/>
    <dgm:cxn modelId="{51A26B42-39FE-4C85-8D66-61360CD11D81}" type="presParOf" srcId="{01AC030C-44BD-45F2-B323-EED28BCB043D}" destId="{F37C141F-5787-4FC1-BE59-0F12D9E1E3D2}" srcOrd="0" destOrd="0" presId="urn:microsoft.com/office/officeart/2005/8/layout/default"/>
    <dgm:cxn modelId="{344137EC-9B19-44F8-8DE6-80B545C75FD2}" type="presParOf" srcId="{01AC030C-44BD-45F2-B323-EED28BCB043D}" destId="{EB2E2AEF-12FC-4062-8F61-63F232B0092F}" srcOrd="1" destOrd="0" presId="urn:microsoft.com/office/officeart/2005/8/layout/default"/>
    <dgm:cxn modelId="{F27EE8F2-75E7-4BF3-873C-B38927C0D7C2}" type="presParOf" srcId="{01AC030C-44BD-45F2-B323-EED28BCB043D}" destId="{AE01B2CC-B494-4173-ADEB-85A044DDAC3A}" srcOrd="2" destOrd="0" presId="urn:microsoft.com/office/officeart/2005/8/layout/default"/>
    <dgm:cxn modelId="{BD4F35CC-A70F-40F5-8020-AE0146AA42DD}" type="presParOf" srcId="{01AC030C-44BD-45F2-B323-EED28BCB043D}" destId="{419ED007-7E3D-4AF1-B219-4DCD278004F4}" srcOrd="3" destOrd="0" presId="urn:microsoft.com/office/officeart/2005/8/layout/default"/>
    <dgm:cxn modelId="{CB9D0C39-CE99-4D2B-952F-0D05DB8CAE23}" type="presParOf" srcId="{01AC030C-44BD-45F2-B323-EED28BCB043D}" destId="{DA9E741A-D8AC-496B-93BD-F8EE96089027}" srcOrd="4" destOrd="0" presId="urn:microsoft.com/office/officeart/2005/8/layout/default"/>
    <dgm:cxn modelId="{1601D7E3-9794-4F3A-ADFA-71E4FCD9783A}" type="presParOf" srcId="{01AC030C-44BD-45F2-B323-EED28BCB043D}" destId="{4AFB69B1-5F69-4F56-AC15-8BC891851330}" srcOrd="5" destOrd="0" presId="urn:microsoft.com/office/officeart/2005/8/layout/default"/>
    <dgm:cxn modelId="{954CDDC8-8DDB-4A5E-9063-731B73B6FCDB}" type="presParOf" srcId="{01AC030C-44BD-45F2-B323-EED28BCB043D}" destId="{E37825E9-B037-4664-9CAC-04CD8A38FE54}" srcOrd="6" destOrd="0" presId="urn:microsoft.com/office/officeart/2005/8/layout/default"/>
    <dgm:cxn modelId="{5C4C4BC3-E6D8-422B-BE1B-33E44F5DACCF}" type="presParOf" srcId="{01AC030C-44BD-45F2-B323-EED28BCB043D}" destId="{595EA51A-A030-46F1-844B-1B9B33D57CE2}" srcOrd="7" destOrd="0" presId="urn:microsoft.com/office/officeart/2005/8/layout/default"/>
    <dgm:cxn modelId="{977ADA37-A577-406B-BC53-67256CB453E3}" type="presParOf" srcId="{01AC030C-44BD-45F2-B323-EED28BCB043D}" destId="{8EE09FE6-D509-4826-BE8E-82EE8A7C1796}" srcOrd="8" destOrd="0" presId="urn:microsoft.com/office/officeart/2005/8/layout/default"/>
    <dgm:cxn modelId="{B960B907-1224-4687-8004-9B4A4FDEDDA5}" type="presParOf" srcId="{01AC030C-44BD-45F2-B323-EED28BCB043D}" destId="{6D8A33BE-8223-46D9-80E0-C6963813272C}" srcOrd="9" destOrd="0" presId="urn:microsoft.com/office/officeart/2005/8/layout/default"/>
    <dgm:cxn modelId="{0D8A9CE5-BD91-4D23-A1CF-B69F16C94083}" type="presParOf" srcId="{01AC030C-44BD-45F2-B323-EED28BCB043D}" destId="{A6A2FEDF-89B7-4CE7-B1D2-578D10ED49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A7749-5CFF-4273-954A-B684D2FCDDF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A0B0F2-4D7D-4BD0-ADE8-C5D467771C61}">
      <dgm:prSet custT="1"/>
      <dgm:spPr/>
      <dgm:t>
        <a:bodyPr/>
        <a:lstStyle/>
        <a:p>
          <a:r>
            <a:rPr lang="es-ES" sz="2800" b="1" dirty="0"/>
            <a:t>Cuando reciba la comida, verifique de inmediato la temperatura (mantenga el termómetro dentro durante al menos 30 segundos).</a:t>
          </a:r>
          <a:endParaRPr lang="en-US" sz="2800" b="1" dirty="0"/>
        </a:p>
      </dgm:t>
    </dgm:pt>
    <dgm:pt modelId="{59BBD44E-588A-4598-A757-96716F2AD781}" type="parTrans" cxnId="{BA2A6806-C064-4F55-8C33-BE00338AAA45}">
      <dgm:prSet/>
      <dgm:spPr/>
      <dgm:t>
        <a:bodyPr/>
        <a:lstStyle/>
        <a:p>
          <a:endParaRPr lang="en-US" sz="2400"/>
        </a:p>
      </dgm:t>
    </dgm:pt>
    <dgm:pt modelId="{00797EBA-1949-4134-A0E5-2EB173C76DCD}" type="sibTrans" cxnId="{BA2A6806-C064-4F55-8C33-BE00338AAA45}">
      <dgm:prSet/>
      <dgm:spPr/>
      <dgm:t>
        <a:bodyPr/>
        <a:lstStyle/>
        <a:p>
          <a:endParaRPr lang="en-US" sz="2400"/>
        </a:p>
      </dgm:t>
    </dgm:pt>
    <dgm:pt modelId="{3664CBD4-2533-4D70-AAAE-1CCB2C4DBE76}">
      <dgm:prSet custT="1"/>
      <dgm:spPr/>
      <dgm:t>
        <a:bodyPr/>
        <a:lstStyle/>
        <a:p>
          <a:r>
            <a:rPr lang="es-ES" sz="2800" b="1" dirty="0"/>
            <a:t>Llame al director de Nutrición si la comida no tiene la temperatura adecuada.</a:t>
          </a:r>
          <a:endParaRPr lang="en-US" sz="2800" b="1" dirty="0"/>
        </a:p>
      </dgm:t>
    </dgm:pt>
    <dgm:pt modelId="{8FE5520C-489C-4B3F-B035-FF19DED3C7E2}" type="parTrans" cxnId="{7F48397E-BFBD-4C73-9B47-A0C689C6F857}">
      <dgm:prSet/>
      <dgm:spPr/>
      <dgm:t>
        <a:bodyPr/>
        <a:lstStyle/>
        <a:p>
          <a:endParaRPr lang="en-US" sz="2400"/>
        </a:p>
      </dgm:t>
    </dgm:pt>
    <dgm:pt modelId="{896D7D2A-F3D8-420F-951B-C6843DD5C8D5}" type="sibTrans" cxnId="{7F48397E-BFBD-4C73-9B47-A0C689C6F857}">
      <dgm:prSet/>
      <dgm:spPr/>
      <dgm:t>
        <a:bodyPr/>
        <a:lstStyle/>
        <a:p>
          <a:endParaRPr lang="en-US" sz="2400"/>
        </a:p>
      </dgm:t>
    </dgm:pt>
    <dgm:pt modelId="{1616533F-3931-49CE-939E-88A3B6816C68}">
      <dgm:prSet custT="1"/>
      <dgm:spPr/>
      <dgm:t>
        <a:bodyPr/>
        <a:lstStyle/>
        <a:p>
          <a:r>
            <a:rPr lang="en-US" sz="2800" b="1" dirty="0" err="1"/>
            <a:t>Vuelva</a:t>
          </a:r>
          <a:r>
            <a:rPr lang="en-US" sz="2800" b="1" dirty="0"/>
            <a:t> a </a:t>
          </a:r>
          <a:r>
            <a:rPr lang="en-US" sz="2800" b="1" dirty="0" err="1"/>
            <a:t>verificar</a:t>
          </a:r>
          <a:r>
            <a:rPr lang="en-US" sz="2800" b="1" dirty="0"/>
            <a:t> la </a:t>
          </a:r>
          <a:r>
            <a:rPr lang="en-US" sz="2800" b="1" dirty="0" err="1"/>
            <a:t>temperatura</a:t>
          </a:r>
          <a:r>
            <a:rPr lang="en-US" sz="2800" b="1" dirty="0"/>
            <a:t> al </a:t>
          </a:r>
          <a:r>
            <a:rPr lang="en-US" sz="2800" b="1" dirty="0" err="1"/>
            <a:t>momento</a:t>
          </a:r>
          <a:r>
            <a:rPr lang="en-US" sz="2800" b="1" dirty="0"/>
            <a:t> de </a:t>
          </a:r>
          <a:r>
            <a:rPr lang="en-US" sz="2800" b="1" dirty="0" err="1"/>
            <a:t>servirla</a:t>
          </a:r>
          <a:r>
            <a:rPr lang="en-US" sz="2800" b="1" dirty="0"/>
            <a:t>.</a:t>
          </a:r>
        </a:p>
      </dgm:t>
    </dgm:pt>
    <dgm:pt modelId="{FE8B7B0E-9F09-4F88-870C-2F1DC0497828}" type="parTrans" cxnId="{22E2166C-B662-4619-950D-38EBE907AF14}">
      <dgm:prSet/>
      <dgm:spPr/>
      <dgm:t>
        <a:bodyPr/>
        <a:lstStyle/>
        <a:p>
          <a:endParaRPr lang="en-US" sz="2400"/>
        </a:p>
      </dgm:t>
    </dgm:pt>
    <dgm:pt modelId="{0D191BC8-A11F-4690-B11B-AD1BCAA1DB99}" type="sibTrans" cxnId="{22E2166C-B662-4619-950D-38EBE907AF14}">
      <dgm:prSet/>
      <dgm:spPr/>
      <dgm:t>
        <a:bodyPr/>
        <a:lstStyle/>
        <a:p>
          <a:endParaRPr lang="en-US" sz="2400"/>
        </a:p>
      </dgm:t>
    </dgm:pt>
    <dgm:pt modelId="{DC7192AD-16C8-41FF-8380-1C8474BD14A6}">
      <dgm:prSet custT="1"/>
      <dgm:spPr/>
      <dgm:t>
        <a:bodyPr/>
        <a:lstStyle/>
        <a:p>
          <a:r>
            <a:rPr lang="es-ES" sz="2800" b="1" dirty="0"/>
            <a:t>Los alimentos calientes deben llegar a un mínimo </a:t>
          </a:r>
          <a:r>
            <a:rPr lang="en-US" sz="2800" b="1" dirty="0"/>
            <a:t>de 135 ºF y</a:t>
          </a:r>
          <a:r>
            <a:rPr lang="es-ES" sz="2800" b="1" dirty="0"/>
            <a:t> mantenerse a esa temperatura.</a:t>
          </a:r>
          <a:endParaRPr lang="en-US" sz="2800" b="1" dirty="0"/>
        </a:p>
      </dgm:t>
    </dgm:pt>
    <dgm:pt modelId="{1BA2AD02-B4C6-4955-92DB-45E601B619A7}" type="parTrans" cxnId="{CE7E62FE-0467-40F5-BC02-D17CCDB649AC}">
      <dgm:prSet/>
      <dgm:spPr/>
      <dgm:t>
        <a:bodyPr/>
        <a:lstStyle/>
        <a:p>
          <a:endParaRPr lang="en-US" sz="2400"/>
        </a:p>
      </dgm:t>
    </dgm:pt>
    <dgm:pt modelId="{A1C51492-C391-4BB6-BDFD-5F8443F6FF01}" type="sibTrans" cxnId="{CE7E62FE-0467-40F5-BC02-D17CCDB649AC}">
      <dgm:prSet/>
      <dgm:spPr/>
      <dgm:t>
        <a:bodyPr/>
        <a:lstStyle/>
        <a:p>
          <a:endParaRPr lang="en-US" sz="2400"/>
        </a:p>
      </dgm:t>
    </dgm:pt>
    <dgm:pt modelId="{75C5C669-CADE-4462-BEDB-E90AAAC6CC94}">
      <dgm:prSet custT="1"/>
      <dgm:spPr/>
      <dgm:t>
        <a:bodyPr/>
        <a:lstStyle/>
        <a:p>
          <a:r>
            <a:rPr lang="es-ES" sz="2800" b="1" dirty="0"/>
            <a:t>Mantenga los alimentos fríos a </a:t>
          </a:r>
          <a:r>
            <a:rPr lang="en-US" sz="2800" b="1" dirty="0"/>
            <a:t>41 ºF</a:t>
          </a:r>
          <a:r>
            <a:rPr lang="es-ES" sz="2800" b="1" dirty="0"/>
            <a:t> o menos.</a:t>
          </a:r>
          <a:endParaRPr lang="en-US" sz="2800" b="1" dirty="0"/>
        </a:p>
      </dgm:t>
    </dgm:pt>
    <dgm:pt modelId="{3DC93D6B-9ABE-4445-8A46-6D78AFCBD599}" type="parTrans" cxnId="{E0F45374-AF54-4277-83E2-AA7FEF5B4DE8}">
      <dgm:prSet/>
      <dgm:spPr/>
      <dgm:t>
        <a:bodyPr/>
        <a:lstStyle/>
        <a:p>
          <a:endParaRPr lang="en-US" sz="2400"/>
        </a:p>
      </dgm:t>
    </dgm:pt>
    <dgm:pt modelId="{50E4F03B-179A-40F7-A85D-1AD65CD1BEFB}" type="sibTrans" cxnId="{E0F45374-AF54-4277-83E2-AA7FEF5B4DE8}">
      <dgm:prSet/>
      <dgm:spPr/>
      <dgm:t>
        <a:bodyPr/>
        <a:lstStyle/>
        <a:p>
          <a:endParaRPr lang="en-US" sz="2400"/>
        </a:p>
      </dgm:t>
    </dgm:pt>
    <dgm:pt modelId="{94B4D8CF-9CE8-4037-8FB6-4866EAE43B84}" type="pres">
      <dgm:prSet presAssocID="{7C1A7749-5CFF-4273-954A-B684D2FCDDF9}" presName="linear" presStyleCnt="0">
        <dgm:presLayoutVars>
          <dgm:animLvl val="lvl"/>
          <dgm:resizeHandles val="exact"/>
        </dgm:presLayoutVars>
      </dgm:prSet>
      <dgm:spPr/>
    </dgm:pt>
    <dgm:pt modelId="{46BB7EE3-0AB5-44C0-A5C5-2D16199F1C56}" type="pres">
      <dgm:prSet presAssocID="{DAA0B0F2-4D7D-4BD0-ADE8-C5D467771C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1AA3D5-16A2-4BCA-9DBB-0C60F6C75326}" type="pres">
      <dgm:prSet presAssocID="{00797EBA-1949-4134-A0E5-2EB173C76DCD}" presName="spacer" presStyleCnt="0"/>
      <dgm:spPr/>
    </dgm:pt>
    <dgm:pt modelId="{BBB33402-7EC7-49F4-B2F4-5665DA71619B}" type="pres">
      <dgm:prSet presAssocID="{3664CBD4-2533-4D70-AAAE-1CCB2C4DBE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4E74EB-8D69-4FB3-9C01-7C4BE5A77909}" type="pres">
      <dgm:prSet presAssocID="{896D7D2A-F3D8-420F-951B-C6843DD5C8D5}" presName="spacer" presStyleCnt="0"/>
      <dgm:spPr/>
    </dgm:pt>
    <dgm:pt modelId="{B7AF078A-59FE-4C57-B333-D76B1525537E}" type="pres">
      <dgm:prSet presAssocID="{1616533F-3931-49CE-939E-88A3B6816C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261EF7-7BA3-47B6-8D6D-3D52BE610BAE}" type="pres">
      <dgm:prSet presAssocID="{0D191BC8-A11F-4690-B11B-AD1BCAA1DB99}" presName="spacer" presStyleCnt="0"/>
      <dgm:spPr/>
    </dgm:pt>
    <dgm:pt modelId="{AF740F43-B427-4250-8A3A-6D1846BB686E}" type="pres">
      <dgm:prSet presAssocID="{DC7192AD-16C8-41FF-8380-1C8474BD14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83B1B6-B56C-4C9B-8700-D873E601EF42}" type="pres">
      <dgm:prSet presAssocID="{A1C51492-C391-4BB6-BDFD-5F8443F6FF01}" presName="spacer" presStyleCnt="0"/>
      <dgm:spPr/>
    </dgm:pt>
    <dgm:pt modelId="{A7C4351B-B1F9-43A2-8F46-F301B8E8E670}" type="pres">
      <dgm:prSet presAssocID="{75C5C669-CADE-4462-BEDB-E90AAAC6CC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913C00-04F9-4C3E-897A-14F5C49494A7}" type="presOf" srcId="{1616533F-3931-49CE-939E-88A3B6816C68}" destId="{B7AF078A-59FE-4C57-B333-D76B1525537E}" srcOrd="0" destOrd="0" presId="urn:microsoft.com/office/officeart/2005/8/layout/vList2"/>
    <dgm:cxn modelId="{BA2A6806-C064-4F55-8C33-BE00338AAA45}" srcId="{7C1A7749-5CFF-4273-954A-B684D2FCDDF9}" destId="{DAA0B0F2-4D7D-4BD0-ADE8-C5D467771C61}" srcOrd="0" destOrd="0" parTransId="{59BBD44E-588A-4598-A757-96716F2AD781}" sibTransId="{00797EBA-1949-4134-A0E5-2EB173C76DCD}"/>
    <dgm:cxn modelId="{F474146A-4887-4A7A-BF1C-16A27F1BBA84}" type="presOf" srcId="{DC7192AD-16C8-41FF-8380-1C8474BD14A6}" destId="{AF740F43-B427-4250-8A3A-6D1846BB686E}" srcOrd="0" destOrd="0" presId="urn:microsoft.com/office/officeart/2005/8/layout/vList2"/>
    <dgm:cxn modelId="{22E2166C-B662-4619-950D-38EBE907AF14}" srcId="{7C1A7749-5CFF-4273-954A-B684D2FCDDF9}" destId="{1616533F-3931-49CE-939E-88A3B6816C68}" srcOrd="2" destOrd="0" parTransId="{FE8B7B0E-9F09-4F88-870C-2F1DC0497828}" sibTransId="{0D191BC8-A11F-4690-B11B-AD1BCAA1DB99}"/>
    <dgm:cxn modelId="{E0F45374-AF54-4277-83E2-AA7FEF5B4DE8}" srcId="{7C1A7749-5CFF-4273-954A-B684D2FCDDF9}" destId="{75C5C669-CADE-4462-BEDB-E90AAAC6CC94}" srcOrd="4" destOrd="0" parTransId="{3DC93D6B-9ABE-4445-8A46-6D78AFCBD599}" sibTransId="{50E4F03B-179A-40F7-A85D-1AD65CD1BEFB}"/>
    <dgm:cxn modelId="{7F48397E-BFBD-4C73-9B47-A0C689C6F857}" srcId="{7C1A7749-5CFF-4273-954A-B684D2FCDDF9}" destId="{3664CBD4-2533-4D70-AAAE-1CCB2C4DBE76}" srcOrd="1" destOrd="0" parTransId="{8FE5520C-489C-4B3F-B035-FF19DED3C7E2}" sibTransId="{896D7D2A-F3D8-420F-951B-C6843DD5C8D5}"/>
    <dgm:cxn modelId="{7952A57F-0BFF-4C40-8ACA-E8F562297172}" type="presOf" srcId="{3664CBD4-2533-4D70-AAAE-1CCB2C4DBE76}" destId="{BBB33402-7EC7-49F4-B2F4-5665DA71619B}" srcOrd="0" destOrd="0" presId="urn:microsoft.com/office/officeart/2005/8/layout/vList2"/>
    <dgm:cxn modelId="{576229B1-1838-4306-A215-54470D73BA22}" type="presOf" srcId="{7C1A7749-5CFF-4273-954A-B684D2FCDDF9}" destId="{94B4D8CF-9CE8-4037-8FB6-4866EAE43B84}" srcOrd="0" destOrd="0" presId="urn:microsoft.com/office/officeart/2005/8/layout/vList2"/>
    <dgm:cxn modelId="{EE1479E2-6588-4EF8-B204-EF017C4141B4}" type="presOf" srcId="{75C5C669-CADE-4462-BEDB-E90AAAC6CC94}" destId="{A7C4351B-B1F9-43A2-8F46-F301B8E8E670}" srcOrd="0" destOrd="0" presId="urn:microsoft.com/office/officeart/2005/8/layout/vList2"/>
    <dgm:cxn modelId="{DCECCCE9-5C9D-4EBB-950B-7A85CF64FC79}" type="presOf" srcId="{DAA0B0F2-4D7D-4BD0-ADE8-C5D467771C61}" destId="{46BB7EE3-0AB5-44C0-A5C5-2D16199F1C56}" srcOrd="0" destOrd="0" presId="urn:microsoft.com/office/officeart/2005/8/layout/vList2"/>
    <dgm:cxn modelId="{CE7E62FE-0467-40F5-BC02-D17CCDB649AC}" srcId="{7C1A7749-5CFF-4273-954A-B684D2FCDDF9}" destId="{DC7192AD-16C8-41FF-8380-1C8474BD14A6}" srcOrd="3" destOrd="0" parTransId="{1BA2AD02-B4C6-4955-92DB-45E601B619A7}" sibTransId="{A1C51492-C391-4BB6-BDFD-5F8443F6FF01}"/>
    <dgm:cxn modelId="{51EC5CAB-8DCC-493D-BFCB-AD3A55EC7A29}" type="presParOf" srcId="{94B4D8CF-9CE8-4037-8FB6-4866EAE43B84}" destId="{46BB7EE3-0AB5-44C0-A5C5-2D16199F1C56}" srcOrd="0" destOrd="0" presId="urn:microsoft.com/office/officeart/2005/8/layout/vList2"/>
    <dgm:cxn modelId="{7FEE1309-A7A4-4FFC-BA4E-519DEC95C44A}" type="presParOf" srcId="{94B4D8CF-9CE8-4037-8FB6-4866EAE43B84}" destId="{651AA3D5-16A2-4BCA-9DBB-0C60F6C75326}" srcOrd="1" destOrd="0" presId="urn:microsoft.com/office/officeart/2005/8/layout/vList2"/>
    <dgm:cxn modelId="{1A364633-ECD8-4F24-B054-96A841E238CE}" type="presParOf" srcId="{94B4D8CF-9CE8-4037-8FB6-4866EAE43B84}" destId="{BBB33402-7EC7-49F4-B2F4-5665DA71619B}" srcOrd="2" destOrd="0" presId="urn:microsoft.com/office/officeart/2005/8/layout/vList2"/>
    <dgm:cxn modelId="{74C5C514-DE8D-4C74-B935-04202606F40F}" type="presParOf" srcId="{94B4D8CF-9CE8-4037-8FB6-4866EAE43B84}" destId="{A84E74EB-8D69-4FB3-9C01-7C4BE5A77909}" srcOrd="3" destOrd="0" presId="urn:microsoft.com/office/officeart/2005/8/layout/vList2"/>
    <dgm:cxn modelId="{63CF156A-821D-4022-8569-501D0F216F98}" type="presParOf" srcId="{94B4D8CF-9CE8-4037-8FB6-4866EAE43B84}" destId="{B7AF078A-59FE-4C57-B333-D76B1525537E}" srcOrd="4" destOrd="0" presId="urn:microsoft.com/office/officeart/2005/8/layout/vList2"/>
    <dgm:cxn modelId="{8E33C837-BC89-4AC1-BD12-93480EE71ADC}" type="presParOf" srcId="{94B4D8CF-9CE8-4037-8FB6-4866EAE43B84}" destId="{C0261EF7-7BA3-47B6-8D6D-3D52BE610BAE}" srcOrd="5" destOrd="0" presId="urn:microsoft.com/office/officeart/2005/8/layout/vList2"/>
    <dgm:cxn modelId="{27143DD1-BBD3-4123-9125-E721E79597DC}" type="presParOf" srcId="{94B4D8CF-9CE8-4037-8FB6-4866EAE43B84}" destId="{AF740F43-B427-4250-8A3A-6D1846BB686E}" srcOrd="6" destOrd="0" presId="urn:microsoft.com/office/officeart/2005/8/layout/vList2"/>
    <dgm:cxn modelId="{BAD30174-17FE-437F-8AAA-085C9FC9912D}" type="presParOf" srcId="{94B4D8CF-9CE8-4037-8FB6-4866EAE43B84}" destId="{C783B1B6-B56C-4C9B-8700-D873E601EF42}" srcOrd="7" destOrd="0" presId="urn:microsoft.com/office/officeart/2005/8/layout/vList2"/>
    <dgm:cxn modelId="{3B8861DF-CFB7-46F0-B817-F7D21D0CB31F}" type="presParOf" srcId="{94B4D8CF-9CE8-4037-8FB6-4866EAE43B84}" destId="{A7C4351B-B1F9-43A2-8F46-F301B8E8E6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B902C-4FB9-44E4-AC7A-A97851A5C5D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F56B64-4D1E-4C26-B8E5-C849DA8C3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>
              <a:solidFill>
                <a:schemeClr val="tx1"/>
              </a:solidFill>
            </a:rPr>
            <a:t>Precaliente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s-ES" sz="2000" dirty="0">
              <a:solidFill>
                <a:schemeClr val="tx1"/>
              </a:solidFill>
            </a:rPr>
            <a:t>el equipo para mantener la temperatura de la comida.</a:t>
          </a:r>
          <a:endParaRPr lang="en-US" sz="2000" dirty="0">
            <a:solidFill>
              <a:schemeClr val="tx1"/>
            </a:solidFill>
          </a:endParaRPr>
        </a:p>
      </dgm:t>
    </dgm:pt>
    <dgm:pt modelId="{83E297D2-172D-4024-82A7-6E2B63A6A86E}" type="parTrans" cxnId="{BDB78C15-4BEA-40BD-A897-E13EFFD307E1}">
      <dgm:prSet/>
      <dgm:spPr/>
      <dgm:t>
        <a:bodyPr/>
        <a:lstStyle/>
        <a:p>
          <a:endParaRPr lang="en-US" sz="2000"/>
        </a:p>
      </dgm:t>
    </dgm:pt>
    <dgm:pt modelId="{0D4890E0-6ADF-483F-B73D-53311A96DA26}" type="sibTrans" cxnId="{BDB78C15-4BEA-40BD-A897-E13EFFD307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9B55DAFC-307E-40C1-8BDA-7CF3BBFCB9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Nunca use equipos para mantener caliente los alimentos, como mesas de vapor para calentar los alimentos.</a:t>
          </a:r>
          <a:endParaRPr lang="en-US" sz="2000" dirty="0"/>
        </a:p>
      </dgm:t>
    </dgm:pt>
    <dgm:pt modelId="{7B00F98F-1B68-4B78-9A6E-E0816D9814E0}" type="parTrans" cxnId="{D68D4F99-5688-4B0A-A4CC-1291C9202F8E}">
      <dgm:prSet/>
      <dgm:spPr/>
      <dgm:t>
        <a:bodyPr/>
        <a:lstStyle/>
        <a:p>
          <a:endParaRPr lang="en-US" sz="2000"/>
        </a:p>
      </dgm:t>
    </dgm:pt>
    <dgm:pt modelId="{BBBC2FC7-E94D-4FBA-B44E-26EA2D73960B}" type="sibTrans" cxnId="{D68D4F99-5688-4B0A-A4CC-1291C9202F8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D7288188-11A2-4BEF-BA30-8A8F572AB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Revuelva los alimentos con frecuencia.</a:t>
          </a:r>
          <a:endParaRPr lang="en-US" sz="2000" dirty="0"/>
        </a:p>
      </dgm:t>
    </dgm:pt>
    <dgm:pt modelId="{FDAD390C-70C7-4F0C-B5B0-F07B234CEC22}" type="parTrans" cxnId="{74D4AB23-1150-4D33-A270-E61032101776}">
      <dgm:prSet/>
      <dgm:spPr/>
      <dgm:t>
        <a:bodyPr/>
        <a:lstStyle/>
        <a:p>
          <a:endParaRPr lang="en-US" sz="2000"/>
        </a:p>
      </dgm:t>
    </dgm:pt>
    <dgm:pt modelId="{9A51321E-1999-4A19-A950-AF0547133917}" type="sibTrans" cxnId="{74D4AB23-1150-4D33-A270-E61032101776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7367DEA-6AA3-4DFD-9A6A-1E4F0E75B1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Mantenga</a:t>
          </a:r>
          <a:r>
            <a:rPr lang="en-US" sz="2000" dirty="0"/>
            <a:t> </a:t>
          </a:r>
          <a:r>
            <a:rPr lang="en-US" sz="2000" dirty="0" err="1"/>
            <a:t>los</a:t>
          </a:r>
          <a:r>
            <a:rPr lang="en-US" sz="2000" dirty="0"/>
            <a:t> </a:t>
          </a:r>
          <a:r>
            <a:rPr lang="en-US" sz="2000" dirty="0" err="1"/>
            <a:t>alimentos</a:t>
          </a:r>
          <a:r>
            <a:rPr lang="en-US" sz="2000" dirty="0"/>
            <a:t> </a:t>
          </a:r>
          <a:r>
            <a:rPr lang="en-US" sz="2000" dirty="0" err="1"/>
            <a:t>cubiertos</a:t>
          </a:r>
          <a:r>
            <a:rPr lang="en-US" sz="2000" dirty="0"/>
            <a:t>.</a:t>
          </a:r>
        </a:p>
      </dgm:t>
    </dgm:pt>
    <dgm:pt modelId="{8C095BAE-CB32-44C5-9BF3-A61E69C1CE61}" type="parTrans" cxnId="{390F79AE-5C67-4200-9774-5A7EB916B6E1}">
      <dgm:prSet/>
      <dgm:spPr/>
      <dgm:t>
        <a:bodyPr/>
        <a:lstStyle/>
        <a:p>
          <a:endParaRPr lang="en-US" sz="2000"/>
        </a:p>
      </dgm:t>
    </dgm:pt>
    <dgm:pt modelId="{348888F8-C49D-45E1-AB6D-B1E6CB601EA3}" type="sibTrans" cxnId="{390F79AE-5C67-4200-9774-5A7EB916B6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B075C582-C8BC-4879-8401-DA97366D03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Nunca mezcle la comida recién </a:t>
          </a:r>
          <a:r>
            <a:rPr lang="en-US" sz="2000" dirty="0" err="1"/>
            <a:t>preparada</a:t>
          </a:r>
          <a:r>
            <a:rPr lang="es-ES" sz="2000" dirty="0"/>
            <a:t> con los alimentos que ya están almacenados.</a:t>
          </a:r>
          <a:endParaRPr lang="en-US" sz="2000" dirty="0"/>
        </a:p>
      </dgm:t>
    </dgm:pt>
    <dgm:pt modelId="{6E4C4100-13B0-4EA0-A5A0-9795D5B53687}" type="parTrans" cxnId="{8326F855-5D53-4B71-9C37-84D750FEEAE8}">
      <dgm:prSet/>
      <dgm:spPr/>
      <dgm:t>
        <a:bodyPr/>
        <a:lstStyle/>
        <a:p>
          <a:endParaRPr lang="en-US" sz="2000"/>
        </a:p>
      </dgm:t>
    </dgm:pt>
    <dgm:pt modelId="{3A7B3D8C-7F6E-47B8-A6E3-E6E82FA27DD9}" type="sibTrans" cxnId="{8326F855-5D53-4B71-9C37-84D750FEEAE8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C1AD648-66D8-4E2B-9268-695C804F86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Los alimentos que se han mantenido en la zona de peligro por más de 4 horas se deben descartar.</a:t>
          </a:r>
          <a:endParaRPr lang="en-US" sz="2000" dirty="0"/>
        </a:p>
      </dgm:t>
    </dgm:pt>
    <dgm:pt modelId="{52427076-8361-4E4B-8608-12F2B359BC41}" type="parTrans" cxnId="{9807570F-D484-419A-9DF3-79B837A6911A}">
      <dgm:prSet/>
      <dgm:spPr/>
      <dgm:t>
        <a:bodyPr/>
        <a:lstStyle/>
        <a:p>
          <a:endParaRPr lang="en-US" sz="2000"/>
        </a:p>
      </dgm:t>
    </dgm:pt>
    <dgm:pt modelId="{F3AC3514-B870-4377-95FA-37D6722250E4}" type="sibTrans" cxnId="{9807570F-D484-419A-9DF3-79B837A6911A}">
      <dgm:prSet/>
      <dgm:spPr/>
      <dgm:t>
        <a:bodyPr/>
        <a:lstStyle/>
        <a:p>
          <a:endParaRPr lang="en-US" sz="2000"/>
        </a:p>
      </dgm:t>
    </dgm:pt>
    <dgm:pt modelId="{A1E7DADB-A6C3-4450-9EB2-05B038787CF0}" type="pres">
      <dgm:prSet presAssocID="{DBDB902C-4FB9-44E4-AC7A-A97851A5C5DB}" presName="root" presStyleCnt="0">
        <dgm:presLayoutVars>
          <dgm:dir/>
          <dgm:resizeHandles val="exact"/>
        </dgm:presLayoutVars>
      </dgm:prSet>
      <dgm:spPr/>
    </dgm:pt>
    <dgm:pt modelId="{2D270B33-7F42-45AA-BE59-A686F1EE2555}" type="pres">
      <dgm:prSet presAssocID="{DBDB902C-4FB9-44E4-AC7A-A97851A5C5DB}" presName="container" presStyleCnt="0">
        <dgm:presLayoutVars>
          <dgm:dir/>
          <dgm:resizeHandles val="exact"/>
        </dgm:presLayoutVars>
      </dgm:prSet>
      <dgm:spPr/>
    </dgm:pt>
    <dgm:pt modelId="{33D26336-56D4-4CC4-BC52-7954C31879DB}" type="pres">
      <dgm:prSet presAssocID="{EBF56B64-4D1E-4C26-B8E5-C849DA8C3AD8}" presName="compNode" presStyleCnt="0"/>
      <dgm:spPr/>
    </dgm:pt>
    <dgm:pt modelId="{AE54BB73-D613-47CD-873D-0EA908FD6D7D}" type="pres">
      <dgm:prSet presAssocID="{EBF56B64-4D1E-4C26-B8E5-C849DA8C3AD8}" presName="iconBgRect" presStyleLbl="bgShp" presStyleIdx="0" presStyleCnt="6"/>
      <dgm:spPr/>
    </dgm:pt>
    <dgm:pt modelId="{40981F41-3C24-4147-A3F8-0000E837BB69}" type="pres">
      <dgm:prSet presAssocID="{EBF56B64-4D1E-4C26-B8E5-C849DA8C3AD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F6EB63-58A3-4753-9B52-968AC01264FB}" type="pres">
      <dgm:prSet presAssocID="{EBF56B64-4D1E-4C26-B8E5-C849DA8C3AD8}" presName="spaceRect" presStyleCnt="0"/>
      <dgm:spPr/>
    </dgm:pt>
    <dgm:pt modelId="{A9BEBC4D-D4F0-43CF-BB05-098AA3C43A59}" type="pres">
      <dgm:prSet presAssocID="{EBF56B64-4D1E-4C26-B8E5-C849DA8C3AD8}" presName="textRect" presStyleLbl="revTx" presStyleIdx="0" presStyleCnt="6">
        <dgm:presLayoutVars>
          <dgm:chMax val="1"/>
          <dgm:chPref val="1"/>
        </dgm:presLayoutVars>
      </dgm:prSet>
      <dgm:spPr/>
    </dgm:pt>
    <dgm:pt modelId="{7B48F6B9-C477-4256-92C2-9240046266FA}" type="pres">
      <dgm:prSet presAssocID="{0D4890E0-6ADF-483F-B73D-53311A96DA26}" presName="sibTrans" presStyleLbl="sibTrans2D1" presStyleIdx="0" presStyleCnt="0"/>
      <dgm:spPr/>
    </dgm:pt>
    <dgm:pt modelId="{D6A183B9-B0D7-48E8-A917-DAF789781ED6}" type="pres">
      <dgm:prSet presAssocID="{9B55DAFC-307E-40C1-8BDA-7CF3BBFCB9F6}" presName="compNode" presStyleCnt="0"/>
      <dgm:spPr/>
    </dgm:pt>
    <dgm:pt modelId="{DD6FDFD7-0156-49F6-97F5-516CB071392F}" type="pres">
      <dgm:prSet presAssocID="{9B55DAFC-307E-40C1-8BDA-7CF3BBFCB9F6}" presName="iconBgRect" presStyleLbl="bgShp" presStyleIdx="1" presStyleCnt="6"/>
      <dgm:spPr/>
    </dgm:pt>
    <dgm:pt modelId="{302DAD4F-7495-49D5-8A0D-4391AAC4C0E4}" type="pres">
      <dgm:prSet presAssocID="{9B55DAFC-307E-40C1-8BDA-7CF3BBFCB9F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FE66D32E-FFD4-42BE-B7F6-3BEAA5D0DCDB}" type="pres">
      <dgm:prSet presAssocID="{9B55DAFC-307E-40C1-8BDA-7CF3BBFCB9F6}" presName="spaceRect" presStyleCnt="0"/>
      <dgm:spPr/>
    </dgm:pt>
    <dgm:pt modelId="{844E181F-226F-44EB-B612-050A54B6004B}" type="pres">
      <dgm:prSet presAssocID="{9B55DAFC-307E-40C1-8BDA-7CF3BBFCB9F6}" presName="textRect" presStyleLbl="revTx" presStyleIdx="1" presStyleCnt="6">
        <dgm:presLayoutVars>
          <dgm:chMax val="1"/>
          <dgm:chPref val="1"/>
        </dgm:presLayoutVars>
      </dgm:prSet>
      <dgm:spPr/>
    </dgm:pt>
    <dgm:pt modelId="{3AE05A25-5293-44BE-8991-C1B41EAB682D}" type="pres">
      <dgm:prSet presAssocID="{BBBC2FC7-E94D-4FBA-B44E-26EA2D73960B}" presName="sibTrans" presStyleLbl="sibTrans2D1" presStyleIdx="0" presStyleCnt="0"/>
      <dgm:spPr/>
    </dgm:pt>
    <dgm:pt modelId="{DDAC2B5A-7206-483A-9D19-392EDD289C57}" type="pres">
      <dgm:prSet presAssocID="{D7288188-11A2-4BEF-BA30-8A8F572AB8F2}" presName="compNode" presStyleCnt="0"/>
      <dgm:spPr/>
    </dgm:pt>
    <dgm:pt modelId="{E2346698-FB9F-409D-9038-5E147AEA4619}" type="pres">
      <dgm:prSet presAssocID="{D7288188-11A2-4BEF-BA30-8A8F572AB8F2}" presName="iconBgRect" presStyleLbl="bgShp" presStyleIdx="2" presStyleCnt="6"/>
      <dgm:spPr/>
    </dgm:pt>
    <dgm:pt modelId="{2F956CFA-8618-4934-87A1-67449CDA31B5}" type="pres">
      <dgm:prSet presAssocID="{D7288188-11A2-4BEF-BA30-8A8F572AB8F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7FAF213-ACD5-4C64-BD7F-35F06F682386}" type="pres">
      <dgm:prSet presAssocID="{D7288188-11A2-4BEF-BA30-8A8F572AB8F2}" presName="spaceRect" presStyleCnt="0"/>
      <dgm:spPr/>
    </dgm:pt>
    <dgm:pt modelId="{8B0FB6D4-1403-4425-BABD-2F06C3121840}" type="pres">
      <dgm:prSet presAssocID="{D7288188-11A2-4BEF-BA30-8A8F572AB8F2}" presName="textRect" presStyleLbl="revTx" presStyleIdx="2" presStyleCnt="6">
        <dgm:presLayoutVars>
          <dgm:chMax val="1"/>
          <dgm:chPref val="1"/>
        </dgm:presLayoutVars>
      </dgm:prSet>
      <dgm:spPr/>
    </dgm:pt>
    <dgm:pt modelId="{A06BA4CE-7C24-4D4B-998B-C219136F831B}" type="pres">
      <dgm:prSet presAssocID="{9A51321E-1999-4A19-A950-AF0547133917}" presName="sibTrans" presStyleLbl="sibTrans2D1" presStyleIdx="0" presStyleCnt="0"/>
      <dgm:spPr/>
    </dgm:pt>
    <dgm:pt modelId="{BA191032-A757-44BD-B6C7-877649039431}" type="pres">
      <dgm:prSet presAssocID="{E7367DEA-6AA3-4DFD-9A6A-1E4F0E75B16C}" presName="compNode" presStyleCnt="0"/>
      <dgm:spPr/>
    </dgm:pt>
    <dgm:pt modelId="{EE54BAF2-87EC-474E-9A56-CDB959BB92E5}" type="pres">
      <dgm:prSet presAssocID="{E7367DEA-6AA3-4DFD-9A6A-1E4F0E75B16C}" presName="iconBgRect" presStyleLbl="bgShp" presStyleIdx="3" presStyleCnt="6"/>
      <dgm:spPr/>
    </dgm:pt>
    <dgm:pt modelId="{4CABABDD-ABDA-478E-B0D4-BC603452A0E6}" type="pres">
      <dgm:prSet presAssocID="{E7367DEA-6AA3-4DFD-9A6A-1E4F0E75B1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CE023FF6-9ED6-4626-A265-B9ED7EBA9357}" type="pres">
      <dgm:prSet presAssocID="{E7367DEA-6AA3-4DFD-9A6A-1E4F0E75B16C}" presName="spaceRect" presStyleCnt="0"/>
      <dgm:spPr/>
    </dgm:pt>
    <dgm:pt modelId="{F8583D14-6B9F-4F92-A31D-CECB05D39D69}" type="pres">
      <dgm:prSet presAssocID="{E7367DEA-6AA3-4DFD-9A6A-1E4F0E75B16C}" presName="textRect" presStyleLbl="revTx" presStyleIdx="3" presStyleCnt="6">
        <dgm:presLayoutVars>
          <dgm:chMax val="1"/>
          <dgm:chPref val="1"/>
        </dgm:presLayoutVars>
      </dgm:prSet>
      <dgm:spPr/>
    </dgm:pt>
    <dgm:pt modelId="{7800D704-CD60-4D13-B0EC-148EEAA42968}" type="pres">
      <dgm:prSet presAssocID="{348888F8-C49D-45E1-AB6D-B1E6CB601EA3}" presName="sibTrans" presStyleLbl="sibTrans2D1" presStyleIdx="0" presStyleCnt="0"/>
      <dgm:spPr/>
    </dgm:pt>
    <dgm:pt modelId="{19B5EB06-68E1-499A-B536-FEEEB60EA1C5}" type="pres">
      <dgm:prSet presAssocID="{B075C582-C8BC-4879-8401-DA97366D0322}" presName="compNode" presStyleCnt="0"/>
      <dgm:spPr/>
    </dgm:pt>
    <dgm:pt modelId="{E238FF29-C819-4116-8314-01F5799BA612}" type="pres">
      <dgm:prSet presAssocID="{B075C582-C8BC-4879-8401-DA97366D0322}" presName="iconBgRect" presStyleLbl="bgShp" presStyleIdx="4" presStyleCnt="6"/>
      <dgm:spPr/>
    </dgm:pt>
    <dgm:pt modelId="{5C96C6A8-4812-4CE1-8FBA-67474BCDCA3A}" type="pres">
      <dgm:prSet presAssocID="{B075C582-C8BC-4879-8401-DA97366D03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D69F4872-4928-42CF-9E86-B06E85E2A183}" type="pres">
      <dgm:prSet presAssocID="{B075C582-C8BC-4879-8401-DA97366D0322}" presName="spaceRect" presStyleCnt="0"/>
      <dgm:spPr/>
    </dgm:pt>
    <dgm:pt modelId="{CB377D2A-61B8-46B1-BD64-B60E2653AE8E}" type="pres">
      <dgm:prSet presAssocID="{B075C582-C8BC-4879-8401-DA97366D0322}" presName="textRect" presStyleLbl="revTx" presStyleIdx="4" presStyleCnt="6">
        <dgm:presLayoutVars>
          <dgm:chMax val="1"/>
          <dgm:chPref val="1"/>
        </dgm:presLayoutVars>
      </dgm:prSet>
      <dgm:spPr/>
    </dgm:pt>
    <dgm:pt modelId="{1AA19FC0-417F-49B6-8DEE-DA9ADF10E78E}" type="pres">
      <dgm:prSet presAssocID="{3A7B3D8C-7F6E-47B8-A6E3-E6E82FA27DD9}" presName="sibTrans" presStyleLbl="sibTrans2D1" presStyleIdx="0" presStyleCnt="0"/>
      <dgm:spPr/>
    </dgm:pt>
    <dgm:pt modelId="{3AB68F7B-F3D8-4CC5-9837-8CCCCA85063E}" type="pres">
      <dgm:prSet presAssocID="{2C1AD648-66D8-4E2B-9268-695C804F8659}" presName="compNode" presStyleCnt="0"/>
      <dgm:spPr/>
    </dgm:pt>
    <dgm:pt modelId="{23A2DE00-409D-4CC9-A2B5-FF944B0593D9}" type="pres">
      <dgm:prSet presAssocID="{2C1AD648-66D8-4E2B-9268-695C804F8659}" presName="iconBgRect" presStyleLbl="bgShp" presStyleIdx="5" presStyleCnt="6"/>
      <dgm:spPr/>
    </dgm:pt>
    <dgm:pt modelId="{04B71D0E-BC50-444E-89D0-768152035B4F}" type="pres">
      <dgm:prSet presAssocID="{2C1AD648-66D8-4E2B-9268-695C804F86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1B86BC6C-BFC6-424B-BCF7-7656F9894364}" type="pres">
      <dgm:prSet presAssocID="{2C1AD648-66D8-4E2B-9268-695C804F8659}" presName="spaceRect" presStyleCnt="0"/>
      <dgm:spPr/>
    </dgm:pt>
    <dgm:pt modelId="{C3829ADF-7A40-49A0-98D1-A1A25E42D27F}" type="pres">
      <dgm:prSet presAssocID="{2C1AD648-66D8-4E2B-9268-695C804F86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807570F-D484-419A-9DF3-79B837A6911A}" srcId="{DBDB902C-4FB9-44E4-AC7A-A97851A5C5DB}" destId="{2C1AD648-66D8-4E2B-9268-695C804F8659}" srcOrd="5" destOrd="0" parTransId="{52427076-8361-4E4B-8608-12F2B359BC41}" sibTransId="{F3AC3514-B870-4377-95FA-37D6722250E4}"/>
    <dgm:cxn modelId="{BDB78C15-4BEA-40BD-A897-E13EFFD307E1}" srcId="{DBDB902C-4FB9-44E4-AC7A-A97851A5C5DB}" destId="{EBF56B64-4D1E-4C26-B8E5-C849DA8C3AD8}" srcOrd="0" destOrd="0" parTransId="{83E297D2-172D-4024-82A7-6E2B63A6A86E}" sibTransId="{0D4890E0-6ADF-483F-B73D-53311A96DA26}"/>
    <dgm:cxn modelId="{74D4AB23-1150-4D33-A270-E61032101776}" srcId="{DBDB902C-4FB9-44E4-AC7A-A97851A5C5DB}" destId="{D7288188-11A2-4BEF-BA30-8A8F572AB8F2}" srcOrd="2" destOrd="0" parTransId="{FDAD390C-70C7-4F0C-B5B0-F07B234CEC22}" sibTransId="{9A51321E-1999-4A19-A950-AF0547133917}"/>
    <dgm:cxn modelId="{669E9D29-75FD-4967-9CFF-890BB35BB2E6}" type="presOf" srcId="{9B55DAFC-307E-40C1-8BDA-7CF3BBFCB9F6}" destId="{844E181F-226F-44EB-B612-050A54B6004B}" srcOrd="0" destOrd="0" presId="urn:microsoft.com/office/officeart/2018/2/layout/IconCircleList"/>
    <dgm:cxn modelId="{6537283F-7679-444D-9508-EA7017FB5D72}" type="presOf" srcId="{348888F8-C49D-45E1-AB6D-B1E6CB601EA3}" destId="{7800D704-CD60-4D13-B0EC-148EEAA42968}" srcOrd="0" destOrd="0" presId="urn:microsoft.com/office/officeart/2018/2/layout/IconCircleList"/>
    <dgm:cxn modelId="{EDF1D964-3347-4542-BC0A-6D5831C0247A}" type="presOf" srcId="{0D4890E0-6ADF-483F-B73D-53311A96DA26}" destId="{7B48F6B9-C477-4256-92C2-9240046266FA}" srcOrd="0" destOrd="0" presId="urn:microsoft.com/office/officeart/2018/2/layout/IconCircleList"/>
    <dgm:cxn modelId="{C9427668-71F8-4D0D-AB54-7227149D95FE}" type="presOf" srcId="{9A51321E-1999-4A19-A950-AF0547133917}" destId="{A06BA4CE-7C24-4D4B-998B-C219136F831B}" srcOrd="0" destOrd="0" presId="urn:microsoft.com/office/officeart/2018/2/layout/IconCircleList"/>
    <dgm:cxn modelId="{FA29E452-E6AE-4898-8016-B9ED4098E946}" type="presOf" srcId="{DBDB902C-4FB9-44E4-AC7A-A97851A5C5DB}" destId="{A1E7DADB-A6C3-4450-9EB2-05B038787CF0}" srcOrd="0" destOrd="0" presId="urn:microsoft.com/office/officeart/2018/2/layout/IconCircleList"/>
    <dgm:cxn modelId="{34633A75-1770-4917-9E79-9B546D972CB3}" type="presOf" srcId="{EBF56B64-4D1E-4C26-B8E5-C849DA8C3AD8}" destId="{A9BEBC4D-D4F0-43CF-BB05-098AA3C43A59}" srcOrd="0" destOrd="0" presId="urn:microsoft.com/office/officeart/2018/2/layout/IconCircleList"/>
    <dgm:cxn modelId="{93106A75-D831-42EC-BC52-210E33005AC3}" type="presOf" srcId="{BBBC2FC7-E94D-4FBA-B44E-26EA2D73960B}" destId="{3AE05A25-5293-44BE-8991-C1B41EAB682D}" srcOrd="0" destOrd="0" presId="urn:microsoft.com/office/officeart/2018/2/layout/IconCircleList"/>
    <dgm:cxn modelId="{8326F855-5D53-4B71-9C37-84D750FEEAE8}" srcId="{DBDB902C-4FB9-44E4-AC7A-A97851A5C5DB}" destId="{B075C582-C8BC-4879-8401-DA97366D0322}" srcOrd="4" destOrd="0" parTransId="{6E4C4100-13B0-4EA0-A5A0-9795D5B53687}" sibTransId="{3A7B3D8C-7F6E-47B8-A6E3-E6E82FA27DD9}"/>
    <dgm:cxn modelId="{D68D4F99-5688-4B0A-A4CC-1291C9202F8E}" srcId="{DBDB902C-4FB9-44E4-AC7A-A97851A5C5DB}" destId="{9B55DAFC-307E-40C1-8BDA-7CF3BBFCB9F6}" srcOrd="1" destOrd="0" parTransId="{7B00F98F-1B68-4B78-9A6E-E0816D9814E0}" sibTransId="{BBBC2FC7-E94D-4FBA-B44E-26EA2D73960B}"/>
    <dgm:cxn modelId="{807F849E-66A3-4ABA-BAB0-57A85E834460}" type="presOf" srcId="{2C1AD648-66D8-4E2B-9268-695C804F8659}" destId="{C3829ADF-7A40-49A0-98D1-A1A25E42D27F}" srcOrd="0" destOrd="0" presId="urn:microsoft.com/office/officeart/2018/2/layout/IconCircleList"/>
    <dgm:cxn modelId="{13000CA6-E940-471D-AF47-C4BB86840891}" type="presOf" srcId="{B075C582-C8BC-4879-8401-DA97366D0322}" destId="{CB377D2A-61B8-46B1-BD64-B60E2653AE8E}" srcOrd="0" destOrd="0" presId="urn:microsoft.com/office/officeart/2018/2/layout/IconCircleList"/>
    <dgm:cxn modelId="{E06205A7-D70F-4867-A73C-09B19AA0CA00}" type="presOf" srcId="{D7288188-11A2-4BEF-BA30-8A8F572AB8F2}" destId="{8B0FB6D4-1403-4425-BABD-2F06C3121840}" srcOrd="0" destOrd="0" presId="urn:microsoft.com/office/officeart/2018/2/layout/IconCircleList"/>
    <dgm:cxn modelId="{390F79AE-5C67-4200-9774-5A7EB916B6E1}" srcId="{DBDB902C-4FB9-44E4-AC7A-A97851A5C5DB}" destId="{E7367DEA-6AA3-4DFD-9A6A-1E4F0E75B16C}" srcOrd="3" destOrd="0" parTransId="{8C095BAE-CB32-44C5-9BF3-A61E69C1CE61}" sibTransId="{348888F8-C49D-45E1-AB6D-B1E6CB601EA3}"/>
    <dgm:cxn modelId="{146984BD-57D2-4538-A6EA-5B0B67C8A47A}" type="presOf" srcId="{E7367DEA-6AA3-4DFD-9A6A-1E4F0E75B16C}" destId="{F8583D14-6B9F-4F92-A31D-CECB05D39D69}" srcOrd="0" destOrd="0" presId="urn:microsoft.com/office/officeart/2018/2/layout/IconCircleList"/>
    <dgm:cxn modelId="{14E0FBCB-3211-437E-9AC3-09E42481F5A3}" type="presOf" srcId="{3A7B3D8C-7F6E-47B8-A6E3-E6E82FA27DD9}" destId="{1AA19FC0-417F-49B6-8DEE-DA9ADF10E78E}" srcOrd="0" destOrd="0" presId="urn:microsoft.com/office/officeart/2018/2/layout/IconCircleList"/>
    <dgm:cxn modelId="{BF0EEB8F-0B46-4E12-9CE1-2F78B1BE22D6}" type="presParOf" srcId="{A1E7DADB-A6C3-4450-9EB2-05B038787CF0}" destId="{2D270B33-7F42-45AA-BE59-A686F1EE2555}" srcOrd="0" destOrd="0" presId="urn:microsoft.com/office/officeart/2018/2/layout/IconCircleList"/>
    <dgm:cxn modelId="{A5CDECF7-051E-4030-A305-965F4950E42D}" type="presParOf" srcId="{2D270B33-7F42-45AA-BE59-A686F1EE2555}" destId="{33D26336-56D4-4CC4-BC52-7954C31879DB}" srcOrd="0" destOrd="0" presId="urn:microsoft.com/office/officeart/2018/2/layout/IconCircleList"/>
    <dgm:cxn modelId="{E697881B-ED34-4174-AEEC-0D143D707C55}" type="presParOf" srcId="{33D26336-56D4-4CC4-BC52-7954C31879DB}" destId="{AE54BB73-D613-47CD-873D-0EA908FD6D7D}" srcOrd="0" destOrd="0" presId="urn:microsoft.com/office/officeart/2018/2/layout/IconCircleList"/>
    <dgm:cxn modelId="{958093EE-FAC0-422D-AE15-0CF1F226541A}" type="presParOf" srcId="{33D26336-56D4-4CC4-BC52-7954C31879DB}" destId="{40981F41-3C24-4147-A3F8-0000E837BB69}" srcOrd="1" destOrd="0" presId="urn:microsoft.com/office/officeart/2018/2/layout/IconCircleList"/>
    <dgm:cxn modelId="{AC5802B2-A399-4D89-9F6E-1AB090B74B6E}" type="presParOf" srcId="{33D26336-56D4-4CC4-BC52-7954C31879DB}" destId="{A0F6EB63-58A3-4753-9B52-968AC01264FB}" srcOrd="2" destOrd="0" presId="urn:microsoft.com/office/officeart/2018/2/layout/IconCircleList"/>
    <dgm:cxn modelId="{E4801C13-E284-4397-8EE2-9902172036E5}" type="presParOf" srcId="{33D26336-56D4-4CC4-BC52-7954C31879DB}" destId="{A9BEBC4D-D4F0-43CF-BB05-098AA3C43A59}" srcOrd="3" destOrd="0" presId="urn:microsoft.com/office/officeart/2018/2/layout/IconCircleList"/>
    <dgm:cxn modelId="{C06ACE82-74D5-46FD-B0CA-053B9DCA6763}" type="presParOf" srcId="{2D270B33-7F42-45AA-BE59-A686F1EE2555}" destId="{7B48F6B9-C477-4256-92C2-9240046266FA}" srcOrd="1" destOrd="0" presId="urn:microsoft.com/office/officeart/2018/2/layout/IconCircleList"/>
    <dgm:cxn modelId="{98E180F8-9302-4853-A23E-9336B52D5208}" type="presParOf" srcId="{2D270B33-7F42-45AA-BE59-A686F1EE2555}" destId="{D6A183B9-B0D7-48E8-A917-DAF789781ED6}" srcOrd="2" destOrd="0" presId="urn:microsoft.com/office/officeart/2018/2/layout/IconCircleList"/>
    <dgm:cxn modelId="{DB4A908D-F674-4232-ABB8-A357F52C1044}" type="presParOf" srcId="{D6A183B9-B0D7-48E8-A917-DAF789781ED6}" destId="{DD6FDFD7-0156-49F6-97F5-516CB071392F}" srcOrd="0" destOrd="0" presId="urn:microsoft.com/office/officeart/2018/2/layout/IconCircleList"/>
    <dgm:cxn modelId="{D78579D6-2092-43DA-AD97-10621894CF97}" type="presParOf" srcId="{D6A183B9-B0D7-48E8-A917-DAF789781ED6}" destId="{302DAD4F-7495-49D5-8A0D-4391AAC4C0E4}" srcOrd="1" destOrd="0" presId="urn:microsoft.com/office/officeart/2018/2/layout/IconCircleList"/>
    <dgm:cxn modelId="{03CE7D66-A47C-4276-ACFF-E93DDDFF795A}" type="presParOf" srcId="{D6A183B9-B0D7-48E8-A917-DAF789781ED6}" destId="{FE66D32E-FFD4-42BE-B7F6-3BEAA5D0DCDB}" srcOrd="2" destOrd="0" presId="urn:microsoft.com/office/officeart/2018/2/layout/IconCircleList"/>
    <dgm:cxn modelId="{AADB6469-3E19-424E-A96A-F40014E40886}" type="presParOf" srcId="{D6A183B9-B0D7-48E8-A917-DAF789781ED6}" destId="{844E181F-226F-44EB-B612-050A54B6004B}" srcOrd="3" destOrd="0" presId="urn:microsoft.com/office/officeart/2018/2/layout/IconCircleList"/>
    <dgm:cxn modelId="{3B782FC8-D6ED-48A2-B880-C50CB6268EBC}" type="presParOf" srcId="{2D270B33-7F42-45AA-BE59-A686F1EE2555}" destId="{3AE05A25-5293-44BE-8991-C1B41EAB682D}" srcOrd="3" destOrd="0" presId="urn:microsoft.com/office/officeart/2018/2/layout/IconCircleList"/>
    <dgm:cxn modelId="{C2605F7E-FA24-43BA-BEFF-D05BF9AB7265}" type="presParOf" srcId="{2D270B33-7F42-45AA-BE59-A686F1EE2555}" destId="{DDAC2B5A-7206-483A-9D19-392EDD289C57}" srcOrd="4" destOrd="0" presId="urn:microsoft.com/office/officeart/2018/2/layout/IconCircleList"/>
    <dgm:cxn modelId="{68661C86-FFB1-4762-AB64-F42EA67A47E0}" type="presParOf" srcId="{DDAC2B5A-7206-483A-9D19-392EDD289C57}" destId="{E2346698-FB9F-409D-9038-5E147AEA4619}" srcOrd="0" destOrd="0" presId="urn:microsoft.com/office/officeart/2018/2/layout/IconCircleList"/>
    <dgm:cxn modelId="{E30DFE68-D5C5-4545-8318-B6C9F01565F0}" type="presParOf" srcId="{DDAC2B5A-7206-483A-9D19-392EDD289C57}" destId="{2F956CFA-8618-4934-87A1-67449CDA31B5}" srcOrd="1" destOrd="0" presId="urn:microsoft.com/office/officeart/2018/2/layout/IconCircleList"/>
    <dgm:cxn modelId="{CD5ED1DD-6C45-4A4A-BAC1-74748BCA580B}" type="presParOf" srcId="{DDAC2B5A-7206-483A-9D19-392EDD289C57}" destId="{87FAF213-ACD5-4C64-BD7F-35F06F682386}" srcOrd="2" destOrd="0" presId="urn:microsoft.com/office/officeart/2018/2/layout/IconCircleList"/>
    <dgm:cxn modelId="{DEBF656C-A42A-470C-A56A-CEE53932ED1A}" type="presParOf" srcId="{DDAC2B5A-7206-483A-9D19-392EDD289C57}" destId="{8B0FB6D4-1403-4425-BABD-2F06C3121840}" srcOrd="3" destOrd="0" presId="urn:microsoft.com/office/officeart/2018/2/layout/IconCircleList"/>
    <dgm:cxn modelId="{B8E90B12-C513-4EFC-94D2-806139201349}" type="presParOf" srcId="{2D270B33-7F42-45AA-BE59-A686F1EE2555}" destId="{A06BA4CE-7C24-4D4B-998B-C219136F831B}" srcOrd="5" destOrd="0" presId="urn:microsoft.com/office/officeart/2018/2/layout/IconCircleList"/>
    <dgm:cxn modelId="{DF323F93-3C3E-4674-A8C2-476A947158B8}" type="presParOf" srcId="{2D270B33-7F42-45AA-BE59-A686F1EE2555}" destId="{BA191032-A757-44BD-B6C7-877649039431}" srcOrd="6" destOrd="0" presId="urn:microsoft.com/office/officeart/2018/2/layout/IconCircleList"/>
    <dgm:cxn modelId="{D91E179C-32C8-410F-A8C2-571E9F773BE9}" type="presParOf" srcId="{BA191032-A757-44BD-B6C7-877649039431}" destId="{EE54BAF2-87EC-474E-9A56-CDB959BB92E5}" srcOrd="0" destOrd="0" presId="urn:microsoft.com/office/officeart/2018/2/layout/IconCircleList"/>
    <dgm:cxn modelId="{BD953FA9-BE05-469A-9674-E767D692D291}" type="presParOf" srcId="{BA191032-A757-44BD-B6C7-877649039431}" destId="{4CABABDD-ABDA-478E-B0D4-BC603452A0E6}" srcOrd="1" destOrd="0" presId="urn:microsoft.com/office/officeart/2018/2/layout/IconCircleList"/>
    <dgm:cxn modelId="{B1FBC5CC-55FB-4722-B690-66B1C23CF557}" type="presParOf" srcId="{BA191032-A757-44BD-B6C7-877649039431}" destId="{CE023FF6-9ED6-4626-A265-B9ED7EBA9357}" srcOrd="2" destOrd="0" presId="urn:microsoft.com/office/officeart/2018/2/layout/IconCircleList"/>
    <dgm:cxn modelId="{711A0A6E-D90F-405E-9AF5-19860662AE8F}" type="presParOf" srcId="{BA191032-A757-44BD-B6C7-877649039431}" destId="{F8583D14-6B9F-4F92-A31D-CECB05D39D69}" srcOrd="3" destOrd="0" presId="urn:microsoft.com/office/officeart/2018/2/layout/IconCircleList"/>
    <dgm:cxn modelId="{48C505F0-54CC-48CE-AD27-3A0C6535E58E}" type="presParOf" srcId="{2D270B33-7F42-45AA-BE59-A686F1EE2555}" destId="{7800D704-CD60-4D13-B0EC-148EEAA42968}" srcOrd="7" destOrd="0" presId="urn:microsoft.com/office/officeart/2018/2/layout/IconCircleList"/>
    <dgm:cxn modelId="{327737C5-D31A-4456-AB6B-64CD99D249CD}" type="presParOf" srcId="{2D270B33-7F42-45AA-BE59-A686F1EE2555}" destId="{19B5EB06-68E1-499A-B536-FEEEB60EA1C5}" srcOrd="8" destOrd="0" presId="urn:microsoft.com/office/officeart/2018/2/layout/IconCircleList"/>
    <dgm:cxn modelId="{E032D017-DF88-493E-85E4-4B6088271CDA}" type="presParOf" srcId="{19B5EB06-68E1-499A-B536-FEEEB60EA1C5}" destId="{E238FF29-C819-4116-8314-01F5799BA612}" srcOrd="0" destOrd="0" presId="urn:microsoft.com/office/officeart/2018/2/layout/IconCircleList"/>
    <dgm:cxn modelId="{3A2B7460-5011-4B2C-BFFF-BDF5AE7FCCF2}" type="presParOf" srcId="{19B5EB06-68E1-499A-B536-FEEEB60EA1C5}" destId="{5C96C6A8-4812-4CE1-8FBA-67474BCDCA3A}" srcOrd="1" destOrd="0" presId="urn:microsoft.com/office/officeart/2018/2/layout/IconCircleList"/>
    <dgm:cxn modelId="{2E174EDD-7F73-4094-81CB-FE446941B5FC}" type="presParOf" srcId="{19B5EB06-68E1-499A-B536-FEEEB60EA1C5}" destId="{D69F4872-4928-42CF-9E86-B06E85E2A183}" srcOrd="2" destOrd="0" presId="urn:microsoft.com/office/officeart/2018/2/layout/IconCircleList"/>
    <dgm:cxn modelId="{E60CA94E-AFE2-4F7B-B0CD-739F986990A9}" type="presParOf" srcId="{19B5EB06-68E1-499A-B536-FEEEB60EA1C5}" destId="{CB377D2A-61B8-46B1-BD64-B60E2653AE8E}" srcOrd="3" destOrd="0" presId="urn:microsoft.com/office/officeart/2018/2/layout/IconCircleList"/>
    <dgm:cxn modelId="{A385F8C3-915C-404D-ACFB-C1006EB078EC}" type="presParOf" srcId="{2D270B33-7F42-45AA-BE59-A686F1EE2555}" destId="{1AA19FC0-417F-49B6-8DEE-DA9ADF10E78E}" srcOrd="9" destOrd="0" presId="urn:microsoft.com/office/officeart/2018/2/layout/IconCircleList"/>
    <dgm:cxn modelId="{C0C636A8-22D0-461D-BE76-5190B0AE5EC6}" type="presParOf" srcId="{2D270B33-7F42-45AA-BE59-A686F1EE2555}" destId="{3AB68F7B-F3D8-4CC5-9837-8CCCCA85063E}" srcOrd="10" destOrd="0" presId="urn:microsoft.com/office/officeart/2018/2/layout/IconCircleList"/>
    <dgm:cxn modelId="{5470AD12-EFC3-45EB-B0E8-AA21A665DAA2}" type="presParOf" srcId="{3AB68F7B-F3D8-4CC5-9837-8CCCCA85063E}" destId="{23A2DE00-409D-4CC9-A2B5-FF944B0593D9}" srcOrd="0" destOrd="0" presId="urn:microsoft.com/office/officeart/2018/2/layout/IconCircleList"/>
    <dgm:cxn modelId="{5165B6A7-C3B9-45AA-8923-9C19502F502B}" type="presParOf" srcId="{3AB68F7B-F3D8-4CC5-9837-8CCCCA85063E}" destId="{04B71D0E-BC50-444E-89D0-768152035B4F}" srcOrd="1" destOrd="0" presId="urn:microsoft.com/office/officeart/2018/2/layout/IconCircleList"/>
    <dgm:cxn modelId="{8AF34805-609F-458B-B8A1-EDB284515FCA}" type="presParOf" srcId="{3AB68F7B-F3D8-4CC5-9837-8CCCCA85063E}" destId="{1B86BC6C-BFC6-424B-BCF7-7656F9894364}" srcOrd="2" destOrd="0" presId="urn:microsoft.com/office/officeart/2018/2/layout/IconCircleList"/>
    <dgm:cxn modelId="{3E6CB953-6EDB-4216-9A2D-2062BECE7EDA}" type="presParOf" srcId="{3AB68F7B-F3D8-4CC5-9837-8CCCCA85063E}" destId="{C3829ADF-7A40-49A0-98D1-A1A25E42D27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DEAAE-960B-410C-A516-EDB5BFA809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F4A9E-4AC1-4F20-8888-169F061F67A3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es-ES" sz="2800" b="1" dirty="0"/>
            <a:t>Los participantes no se pueden ir del lugar donde se preparan los alimentos (excepto fruta fresca, pan envuelto, postres horneados </a:t>
          </a:r>
          <a:br>
            <a:rPr lang="es-ES" sz="2800" b="1" dirty="0"/>
          </a:br>
          <a:r>
            <a:rPr lang="es-ES" sz="2800" b="1" dirty="0"/>
            <a:t>y leche sin abrir).</a:t>
          </a:r>
          <a:endParaRPr lang="en-US" sz="2800" b="1" dirty="0"/>
        </a:p>
      </dgm:t>
    </dgm:pt>
    <dgm:pt modelId="{95847A30-49EA-4D5C-A6B7-3C24E9398933}" type="parTrans" cxnId="{C08AECA8-6907-4276-A883-E8F59A311A38}">
      <dgm:prSet/>
      <dgm:spPr/>
      <dgm:t>
        <a:bodyPr/>
        <a:lstStyle/>
        <a:p>
          <a:endParaRPr lang="en-US" sz="2000"/>
        </a:p>
      </dgm:t>
    </dgm:pt>
    <dgm:pt modelId="{AA11EEBE-6885-4BFC-820E-3CB294E3285B}" type="sibTrans" cxnId="{C08AECA8-6907-4276-A883-E8F59A311A38}">
      <dgm:prSet/>
      <dgm:spPr/>
      <dgm:t>
        <a:bodyPr/>
        <a:lstStyle/>
        <a:p>
          <a:endParaRPr lang="en-US" sz="2000"/>
        </a:p>
      </dgm:t>
    </dgm:pt>
    <dgm:pt modelId="{6957E06C-EF91-4A49-B43F-AE34AEDC1D2A}">
      <dgm:prSet custT="1"/>
      <dgm:spPr/>
      <dgm:t>
        <a:bodyPr/>
        <a:lstStyle/>
        <a:p>
          <a:r>
            <a:rPr lang="es-ES" sz="2800" b="1" dirty="0"/>
            <a:t>Recomiende a los participantes que refrigeren la leche de inmediato.</a:t>
          </a:r>
          <a:endParaRPr lang="en-US" sz="2800" b="1" dirty="0"/>
        </a:p>
      </dgm:t>
    </dgm:pt>
    <dgm:pt modelId="{07475B78-D58C-4091-8563-ABF7B166B168}" type="parTrans" cxnId="{EEFF2F04-7CCA-467D-B428-2C36EE81F807}">
      <dgm:prSet/>
      <dgm:spPr/>
      <dgm:t>
        <a:bodyPr/>
        <a:lstStyle/>
        <a:p>
          <a:endParaRPr lang="en-US" sz="2000"/>
        </a:p>
      </dgm:t>
    </dgm:pt>
    <dgm:pt modelId="{15476997-6030-4230-9240-B6DF77A2B823}" type="sibTrans" cxnId="{EEFF2F04-7CCA-467D-B428-2C36EE81F807}">
      <dgm:prSet/>
      <dgm:spPr/>
      <dgm:t>
        <a:bodyPr/>
        <a:lstStyle/>
        <a:p>
          <a:endParaRPr lang="en-US" sz="2000"/>
        </a:p>
      </dgm:t>
    </dgm:pt>
    <dgm:pt modelId="{B79AC5C5-8E2D-4640-B1D9-587823D175DE}">
      <dgm:prSet custT="1"/>
      <dgm:spPr/>
      <dgm:t>
        <a:bodyPr/>
        <a:lstStyle/>
        <a:p>
          <a:r>
            <a:rPr lang="es-ES" sz="2800" b="1" dirty="0"/>
            <a:t>No se pueden dejar los alimentos para las personas que reciben los alimentos a domicilio si no están en casa.</a:t>
          </a:r>
          <a:endParaRPr lang="en-US" sz="2800" b="1" dirty="0"/>
        </a:p>
      </dgm:t>
    </dgm:pt>
    <dgm:pt modelId="{AA66B88C-C7AA-4A3E-A75E-CDC8D43757D4}" type="parTrans" cxnId="{AC699FD6-4059-4D4D-9738-69ED931036C9}">
      <dgm:prSet/>
      <dgm:spPr/>
      <dgm:t>
        <a:bodyPr/>
        <a:lstStyle/>
        <a:p>
          <a:endParaRPr lang="en-US" sz="2000"/>
        </a:p>
      </dgm:t>
    </dgm:pt>
    <dgm:pt modelId="{73580D0D-9DBB-481C-92C5-21077E082BD5}" type="sibTrans" cxnId="{AC699FD6-4059-4D4D-9738-69ED931036C9}">
      <dgm:prSet/>
      <dgm:spPr/>
      <dgm:t>
        <a:bodyPr/>
        <a:lstStyle/>
        <a:p>
          <a:endParaRPr lang="en-US" sz="2000"/>
        </a:p>
      </dgm:t>
    </dgm:pt>
    <dgm:pt modelId="{470FAE9C-366F-48AC-BC8A-257472F522EB}">
      <dgm:prSet custT="1"/>
      <dgm:spPr/>
      <dgm:t>
        <a:bodyPr/>
        <a:lstStyle/>
        <a:p>
          <a:r>
            <a:rPr lang="es-ES" sz="2800" b="1" dirty="0"/>
            <a:t>Las bolsas donde se transportan los alimentos y las hieleras se deben limpiar y desinfectar con regularidad.</a:t>
          </a:r>
          <a:endParaRPr lang="en-US" sz="2800" b="1" dirty="0"/>
        </a:p>
      </dgm:t>
    </dgm:pt>
    <dgm:pt modelId="{9B1499C6-802C-416A-B153-8D862144E5F0}" type="parTrans" cxnId="{F390077F-41B1-47E3-B9C3-C4CBBAC133FD}">
      <dgm:prSet/>
      <dgm:spPr/>
      <dgm:t>
        <a:bodyPr/>
        <a:lstStyle/>
        <a:p>
          <a:endParaRPr lang="en-US" sz="2000"/>
        </a:p>
      </dgm:t>
    </dgm:pt>
    <dgm:pt modelId="{4ECCBC0B-D9C2-4640-8907-72D6FFFD8314}" type="sibTrans" cxnId="{F390077F-41B1-47E3-B9C3-C4CBBAC133FD}">
      <dgm:prSet/>
      <dgm:spPr/>
      <dgm:t>
        <a:bodyPr/>
        <a:lstStyle/>
        <a:p>
          <a:endParaRPr lang="en-US" sz="2000"/>
        </a:p>
      </dgm:t>
    </dgm:pt>
    <dgm:pt modelId="{F6899310-7B1D-4E72-8EFC-CFE2A9457EAA}" type="pres">
      <dgm:prSet presAssocID="{5C4DEAAE-960B-410C-A516-EDB5BFA8095C}" presName="linear" presStyleCnt="0">
        <dgm:presLayoutVars>
          <dgm:animLvl val="lvl"/>
          <dgm:resizeHandles val="exact"/>
        </dgm:presLayoutVars>
      </dgm:prSet>
      <dgm:spPr/>
    </dgm:pt>
    <dgm:pt modelId="{322ADA55-A22B-4A13-9F31-82842F3504F1}" type="pres">
      <dgm:prSet presAssocID="{080F4A9E-4AC1-4F20-8888-169F061F67A3}" presName="parentText" presStyleLbl="node1" presStyleIdx="0" presStyleCnt="4" custLinFactNeighborX="-673">
        <dgm:presLayoutVars>
          <dgm:chMax val="0"/>
          <dgm:bulletEnabled val="1"/>
        </dgm:presLayoutVars>
      </dgm:prSet>
      <dgm:spPr/>
    </dgm:pt>
    <dgm:pt modelId="{DCE9643E-4E5F-4331-A842-7EAC754EF848}" type="pres">
      <dgm:prSet presAssocID="{AA11EEBE-6885-4BFC-820E-3CB294E3285B}" presName="spacer" presStyleCnt="0"/>
      <dgm:spPr/>
    </dgm:pt>
    <dgm:pt modelId="{BD860C60-E334-44DE-8FFA-C6A38BF37F3E}" type="pres">
      <dgm:prSet presAssocID="{6957E06C-EF91-4A49-B43F-AE34AEDC1D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9B3DBF-1A54-494D-A8DA-25D444402F9C}" type="pres">
      <dgm:prSet presAssocID="{15476997-6030-4230-9240-B6DF77A2B823}" presName="spacer" presStyleCnt="0"/>
      <dgm:spPr/>
    </dgm:pt>
    <dgm:pt modelId="{35C244F2-9E10-4E93-9A74-C4D93E3505C0}" type="pres">
      <dgm:prSet presAssocID="{B79AC5C5-8E2D-4640-B1D9-587823D175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70AD5-5704-4DFF-B92A-C6587875BD4B}" type="pres">
      <dgm:prSet presAssocID="{73580D0D-9DBB-481C-92C5-21077E082BD5}" presName="spacer" presStyleCnt="0"/>
      <dgm:spPr/>
    </dgm:pt>
    <dgm:pt modelId="{60DC230A-CDF1-4905-A1D3-AD5328B8C429}" type="pres">
      <dgm:prSet presAssocID="{470FAE9C-366F-48AC-BC8A-257472F522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FF2F04-7CCA-467D-B428-2C36EE81F807}" srcId="{5C4DEAAE-960B-410C-A516-EDB5BFA8095C}" destId="{6957E06C-EF91-4A49-B43F-AE34AEDC1D2A}" srcOrd="1" destOrd="0" parTransId="{07475B78-D58C-4091-8563-ABF7B166B168}" sibTransId="{15476997-6030-4230-9240-B6DF77A2B823}"/>
    <dgm:cxn modelId="{D8B8F33B-8999-4491-94E3-DFF49AFEAEC3}" type="presOf" srcId="{080F4A9E-4AC1-4F20-8888-169F061F67A3}" destId="{322ADA55-A22B-4A13-9F31-82842F3504F1}" srcOrd="0" destOrd="0" presId="urn:microsoft.com/office/officeart/2005/8/layout/vList2"/>
    <dgm:cxn modelId="{8A52F747-6061-4771-AD75-1BC84523B531}" type="presOf" srcId="{6957E06C-EF91-4A49-B43F-AE34AEDC1D2A}" destId="{BD860C60-E334-44DE-8FFA-C6A38BF37F3E}" srcOrd="0" destOrd="0" presId="urn:microsoft.com/office/officeart/2005/8/layout/vList2"/>
    <dgm:cxn modelId="{F390077F-41B1-47E3-B9C3-C4CBBAC133FD}" srcId="{5C4DEAAE-960B-410C-A516-EDB5BFA8095C}" destId="{470FAE9C-366F-48AC-BC8A-257472F522EB}" srcOrd="3" destOrd="0" parTransId="{9B1499C6-802C-416A-B153-8D862144E5F0}" sibTransId="{4ECCBC0B-D9C2-4640-8907-72D6FFFD8314}"/>
    <dgm:cxn modelId="{C08AECA8-6907-4276-A883-E8F59A311A38}" srcId="{5C4DEAAE-960B-410C-A516-EDB5BFA8095C}" destId="{080F4A9E-4AC1-4F20-8888-169F061F67A3}" srcOrd="0" destOrd="0" parTransId="{95847A30-49EA-4D5C-A6B7-3C24E9398933}" sibTransId="{AA11EEBE-6885-4BFC-820E-3CB294E3285B}"/>
    <dgm:cxn modelId="{0D67DDC9-398F-4367-A3EC-F7793C2B0E7C}" type="presOf" srcId="{B79AC5C5-8E2D-4640-B1D9-587823D175DE}" destId="{35C244F2-9E10-4E93-9A74-C4D93E3505C0}" srcOrd="0" destOrd="0" presId="urn:microsoft.com/office/officeart/2005/8/layout/vList2"/>
    <dgm:cxn modelId="{AC699FD6-4059-4D4D-9738-69ED931036C9}" srcId="{5C4DEAAE-960B-410C-A516-EDB5BFA8095C}" destId="{B79AC5C5-8E2D-4640-B1D9-587823D175DE}" srcOrd="2" destOrd="0" parTransId="{AA66B88C-C7AA-4A3E-A75E-CDC8D43757D4}" sibTransId="{73580D0D-9DBB-481C-92C5-21077E082BD5}"/>
    <dgm:cxn modelId="{527FC1DA-E5CA-46B4-942B-CAFBB7ED56E0}" type="presOf" srcId="{470FAE9C-366F-48AC-BC8A-257472F522EB}" destId="{60DC230A-CDF1-4905-A1D3-AD5328B8C429}" srcOrd="0" destOrd="0" presId="urn:microsoft.com/office/officeart/2005/8/layout/vList2"/>
    <dgm:cxn modelId="{1A09DCDB-6ABC-4708-AFEE-2506916A1FE0}" type="presOf" srcId="{5C4DEAAE-960B-410C-A516-EDB5BFA8095C}" destId="{F6899310-7B1D-4E72-8EFC-CFE2A9457EAA}" srcOrd="0" destOrd="0" presId="urn:microsoft.com/office/officeart/2005/8/layout/vList2"/>
    <dgm:cxn modelId="{99A4C95A-417C-4363-8059-777449591551}" type="presParOf" srcId="{F6899310-7B1D-4E72-8EFC-CFE2A9457EAA}" destId="{322ADA55-A22B-4A13-9F31-82842F3504F1}" srcOrd="0" destOrd="0" presId="urn:microsoft.com/office/officeart/2005/8/layout/vList2"/>
    <dgm:cxn modelId="{7166CEDA-161C-4B5A-8EB6-3218BA0B9EF1}" type="presParOf" srcId="{F6899310-7B1D-4E72-8EFC-CFE2A9457EAA}" destId="{DCE9643E-4E5F-4331-A842-7EAC754EF848}" srcOrd="1" destOrd="0" presId="urn:microsoft.com/office/officeart/2005/8/layout/vList2"/>
    <dgm:cxn modelId="{09C1C730-C1B4-468E-88BE-9B4AB9F8760B}" type="presParOf" srcId="{F6899310-7B1D-4E72-8EFC-CFE2A9457EAA}" destId="{BD860C60-E334-44DE-8FFA-C6A38BF37F3E}" srcOrd="2" destOrd="0" presId="urn:microsoft.com/office/officeart/2005/8/layout/vList2"/>
    <dgm:cxn modelId="{27A070A7-B27D-4D1D-8A8D-7A5560D54925}" type="presParOf" srcId="{F6899310-7B1D-4E72-8EFC-CFE2A9457EAA}" destId="{0C9B3DBF-1A54-494D-A8DA-25D444402F9C}" srcOrd="3" destOrd="0" presId="urn:microsoft.com/office/officeart/2005/8/layout/vList2"/>
    <dgm:cxn modelId="{EAFB474E-F55D-4CBA-99AE-D10ACEA7C06F}" type="presParOf" srcId="{F6899310-7B1D-4E72-8EFC-CFE2A9457EAA}" destId="{35C244F2-9E10-4E93-9A74-C4D93E3505C0}" srcOrd="4" destOrd="0" presId="urn:microsoft.com/office/officeart/2005/8/layout/vList2"/>
    <dgm:cxn modelId="{D7881C2B-9489-4E05-9E03-56366781019F}" type="presParOf" srcId="{F6899310-7B1D-4E72-8EFC-CFE2A9457EAA}" destId="{2DB70AD5-5704-4DFF-B92A-C6587875BD4B}" srcOrd="5" destOrd="0" presId="urn:microsoft.com/office/officeart/2005/8/layout/vList2"/>
    <dgm:cxn modelId="{ADA82800-3550-4F67-B9CE-10467C5081FD}" type="presParOf" srcId="{F6899310-7B1D-4E72-8EFC-CFE2A9457EAA}" destId="{60DC230A-CDF1-4905-A1D3-AD5328B8C4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F5961-D6F1-4439-8324-65049A1C62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194ED1-FB49-49B7-84FF-3C80ABACB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165 °F</a:t>
          </a:r>
        </a:p>
      </dgm:t>
    </dgm:pt>
    <dgm:pt modelId="{56A88892-13DD-4207-A51C-A62D100F614A}" type="parTrans" cxnId="{EDE421CD-DAD0-41D5-8A2A-2764F86D4211}">
      <dgm:prSet/>
      <dgm:spPr/>
      <dgm:t>
        <a:bodyPr/>
        <a:lstStyle/>
        <a:p>
          <a:endParaRPr lang="en-US"/>
        </a:p>
      </dgm:t>
    </dgm:pt>
    <dgm:pt modelId="{73332EE8-35F2-4CBC-936C-83AD0E48440C}" type="sibTrans" cxnId="{EDE421CD-DAD0-41D5-8A2A-2764F86D4211}">
      <dgm:prSet/>
      <dgm:spPr/>
      <dgm:t>
        <a:bodyPr/>
        <a:lstStyle/>
        <a:p>
          <a:endParaRPr lang="en-US"/>
        </a:p>
      </dgm:t>
    </dgm:pt>
    <dgm:pt modelId="{B4BA4E34-58D0-4A6D-881B-5510935F63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Aves de corral </a:t>
          </a:r>
          <a:r>
            <a:rPr lang="en-US" sz="2000" dirty="0" err="1"/>
            <a:t>precocinadas</a:t>
          </a:r>
          <a:endParaRPr lang="en-US" sz="2000" dirty="0"/>
        </a:p>
      </dgm:t>
    </dgm:pt>
    <dgm:pt modelId="{D477BCA5-BAB3-4C70-9201-5465C205ACD0}" type="parTrans" cxnId="{4F4A0171-144F-4C28-93B7-3F628FD945E6}">
      <dgm:prSet/>
      <dgm:spPr/>
      <dgm:t>
        <a:bodyPr/>
        <a:lstStyle/>
        <a:p>
          <a:endParaRPr lang="en-US"/>
        </a:p>
      </dgm:t>
    </dgm:pt>
    <dgm:pt modelId="{74C77DF5-1132-4691-8C39-8DFC5D196AB2}" type="sibTrans" cxnId="{4F4A0171-144F-4C28-93B7-3F628FD945E6}">
      <dgm:prSet/>
      <dgm:spPr/>
      <dgm:t>
        <a:bodyPr/>
        <a:lstStyle/>
        <a:p>
          <a:endParaRPr lang="en-US"/>
        </a:p>
      </dgm:t>
    </dgm:pt>
    <dgm:pt modelId="{19A5C8E2-1779-4163-950D-C21370B4D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Carne de res y puerco precocinadas</a:t>
          </a:r>
          <a:endParaRPr lang="en-US" sz="2000" dirty="0"/>
        </a:p>
      </dgm:t>
    </dgm:pt>
    <dgm:pt modelId="{51ED34CB-9413-416A-8B74-F89C9AF40770}" type="parTrans" cxnId="{135DF2B2-7C68-4C54-BE95-073496E147E2}">
      <dgm:prSet/>
      <dgm:spPr/>
      <dgm:t>
        <a:bodyPr/>
        <a:lstStyle/>
        <a:p>
          <a:endParaRPr lang="en-US"/>
        </a:p>
      </dgm:t>
    </dgm:pt>
    <dgm:pt modelId="{7BECB219-EA52-4C72-9547-0E916D8F6B31}" type="sibTrans" cxnId="{135DF2B2-7C68-4C54-BE95-073496E147E2}">
      <dgm:prSet/>
      <dgm:spPr/>
      <dgm:t>
        <a:bodyPr/>
        <a:lstStyle/>
        <a:p>
          <a:endParaRPr lang="en-US"/>
        </a:p>
      </dgm:t>
    </dgm:pt>
    <dgm:pt modelId="{5145C97C-33D4-4B76-A794-04A26BCD8C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Casserole</a:t>
          </a:r>
        </a:p>
      </dgm:t>
    </dgm:pt>
    <dgm:pt modelId="{A25C2996-D503-48B2-81CD-C650D1740E82}" type="parTrans" cxnId="{19C39553-55CA-403B-8194-048E7EDF88DD}">
      <dgm:prSet/>
      <dgm:spPr/>
      <dgm:t>
        <a:bodyPr/>
        <a:lstStyle/>
        <a:p>
          <a:endParaRPr lang="en-US"/>
        </a:p>
      </dgm:t>
    </dgm:pt>
    <dgm:pt modelId="{EE8AC10C-B88E-4E45-BBB8-2FDE6D009B8C}" type="sibTrans" cxnId="{19C39553-55CA-403B-8194-048E7EDF88DD}">
      <dgm:prSet/>
      <dgm:spPr/>
      <dgm:t>
        <a:bodyPr/>
        <a:lstStyle/>
        <a:p>
          <a:endParaRPr lang="en-US"/>
        </a:p>
      </dgm:t>
    </dgm:pt>
    <dgm:pt modelId="{277A6D32-2894-487C-8E77-F2CFB25AF6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145 °F</a:t>
          </a:r>
        </a:p>
      </dgm:t>
    </dgm:pt>
    <dgm:pt modelId="{0CC95FF6-77E3-4942-AE69-0AAB9E0D5384}" type="parTrans" cxnId="{406D5DB8-BE89-4AA7-B10B-EB9AAD090337}">
      <dgm:prSet/>
      <dgm:spPr/>
      <dgm:t>
        <a:bodyPr/>
        <a:lstStyle/>
        <a:p>
          <a:endParaRPr lang="en-US"/>
        </a:p>
      </dgm:t>
    </dgm:pt>
    <dgm:pt modelId="{C53AF4F9-2D82-49A1-B2A0-D25EDF8F25C7}" type="sibTrans" cxnId="{406D5DB8-BE89-4AA7-B10B-EB9AAD090337}">
      <dgm:prSet/>
      <dgm:spPr/>
      <dgm:t>
        <a:bodyPr/>
        <a:lstStyle/>
        <a:p>
          <a:endParaRPr lang="en-US"/>
        </a:p>
      </dgm:t>
    </dgm:pt>
    <dgm:pt modelId="{AAEE6CEC-9E30-4169-9433-9F0DF2CB9D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Pescado</a:t>
          </a:r>
          <a:endParaRPr lang="en-US" sz="2000" dirty="0"/>
        </a:p>
      </dgm:t>
    </dgm:pt>
    <dgm:pt modelId="{D496214C-DAAF-48A1-B894-ED23CD24A69A}" type="parTrans" cxnId="{10578600-B6D6-4B5D-96B9-1C0702F38D9C}">
      <dgm:prSet/>
      <dgm:spPr/>
      <dgm:t>
        <a:bodyPr/>
        <a:lstStyle/>
        <a:p>
          <a:endParaRPr lang="en-US"/>
        </a:p>
      </dgm:t>
    </dgm:pt>
    <dgm:pt modelId="{5B6BD285-BF4D-4266-AD34-DD581E0B4B9D}" type="sibTrans" cxnId="{10578600-B6D6-4B5D-96B9-1C0702F38D9C}">
      <dgm:prSet/>
      <dgm:spPr/>
      <dgm:t>
        <a:bodyPr/>
        <a:lstStyle/>
        <a:p>
          <a:endParaRPr lang="en-US"/>
        </a:p>
      </dgm:t>
    </dgm:pt>
    <dgm:pt modelId="{F17399EB-1F1C-40A5-BC4E-5BBC546DCA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Almidones</a:t>
          </a:r>
          <a:endParaRPr lang="en-US" sz="2000" dirty="0"/>
        </a:p>
      </dgm:t>
    </dgm:pt>
    <dgm:pt modelId="{1FDEC435-F22E-4618-9FC4-331E0406EF8C}" type="parTrans" cxnId="{6DA0FBEF-37B3-4013-933C-81E65A05C45D}">
      <dgm:prSet/>
      <dgm:spPr/>
      <dgm:t>
        <a:bodyPr/>
        <a:lstStyle/>
        <a:p>
          <a:endParaRPr lang="en-US"/>
        </a:p>
      </dgm:t>
    </dgm:pt>
    <dgm:pt modelId="{F72E7A75-7230-4666-BA6C-8EA7E8EB78BA}" type="sibTrans" cxnId="{6DA0FBEF-37B3-4013-933C-81E65A05C45D}">
      <dgm:prSet/>
      <dgm:spPr/>
      <dgm:t>
        <a:bodyPr/>
        <a:lstStyle/>
        <a:p>
          <a:endParaRPr lang="en-US"/>
        </a:p>
      </dgm:t>
    </dgm:pt>
    <dgm:pt modelId="{00F43977-F3A3-4A18-8513-CC4273291E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Vegetales</a:t>
          </a:r>
          <a:endParaRPr lang="en-US" sz="2000" dirty="0"/>
        </a:p>
      </dgm:t>
    </dgm:pt>
    <dgm:pt modelId="{460115C5-89C3-4E4B-92FD-53E319D1B95E}" type="parTrans" cxnId="{F2768A30-F185-4C04-A374-BAD173BCE0BE}">
      <dgm:prSet/>
      <dgm:spPr/>
      <dgm:t>
        <a:bodyPr/>
        <a:lstStyle/>
        <a:p>
          <a:endParaRPr lang="en-US"/>
        </a:p>
      </dgm:t>
    </dgm:pt>
    <dgm:pt modelId="{78235663-3CBD-41B1-A27D-221018789E1F}" type="sibTrans" cxnId="{F2768A30-F185-4C04-A374-BAD173BCE0BE}">
      <dgm:prSet/>
      <dgm:spPr/>
      <dgm:t>
        <a:bodyPr/>
        <a:lstStyle/>
        <a:p>
          <a:endParaRPr lang="en-US"/>
        </a:p>
      </dgm:t>
    </dgm:pt>
    <dgm:pt modelId="{1B6B96A3-6041-483E-A438-1339B86FCB79}" type="pres">
      <dgm:prSet presAssocID="{0A5F5961-D6F1-4439-8324-65049A1C62BA}" presName="root" presStyleCnt="0">
        <dgm:presLayoutVars>
          <dgm:dir/>
          <dgm:resizeHandles val="exact"/>
        </dgm:presLayoutVars>
      </dgm:prSet>
      <dgm:spPr/>
    </dgm:pt>
    <dgm:pt modelId="{BE630A40-D36A-4933-A7EB-BE4FA28101B9}" type="pres">
      <dgm:prSet presAssocID="{06194ED1-FB49-49B7-84FF-3C80ABACB178}" presName="compNode" presStyleCnt="0"/>
      <dgm:spPr/>
    </dgm:pt>
    <dgm:pt modelId="{382E5358-5D0A-45BF-80DB-C3F7C913506E}" type="pres">
      <dgm:prSet presAssocID="{06194ED1-FB49-49B7-84FF-3C80ABACB178}" presName="bgRect" presStyleLbl="bgShp" presStyleIdx="0" presStyleCnt="2" custLinFactNeighborX="1725" custLinFactNeighborY="-3042"/>
      <dgm:spPr/>
    </dgm:pt>
    <dgm:pt modelId="{D6FA0EF8-A704-4ABC-B96F-1D2ED6C6F391}" type="pres">
      <dgm:prSet presAssocID="{06194ED1-FB49-49B7-84FF-3C80ABACB178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1B5490B3-2A24-454A-B805-CB445E2AFA86}" type="pres">
      <dgm:prSet presAssocID="{06194ED1-FB49-49B7-84FF-3C80ABACB178}" presName="spaceRect" presStyleCnt="0"/>
      <dgm:spPr/>
    </dgm:pt>
    <dgm:pt modelId="{5F136A50-A242-463D-847A-8E884B0D1C3B}" type="pres">
      <dgm:prSet presAssocID="{06194ED1-FB49-49B7-84FF-3C80ABACB178}" presName="parTx" presStyleLbl="revTx" presStyleIdx="0" presStyleCnt="4" custScaleX="31689">
        <dgm:presLayoutVars>
          <dgm:chMax val="0"/>
          <dgm:chPref val="0"/>
        </dgm:presLayoutVars>
      </dgm:prSet>
      <dgm:spPr/>
    </dgm:pt>
    <dgm:pt modelId="{D95A4D0E-78B7-49DC-B99F-3ECBEB481968}" type="pres">
      <dgm:prSet presAssocID="{06194ED1-FB49-49B7-84FF-3C80ABACB178}" presName="desTx" presStyleLbl="revTx" presStyleIdx="1" presStyleCnt="4">
        <dgm:presLayoutVars/>
      </dgm:prSet>
      <dgm:spPr/>
    </dgm:pt>
    <dgm:pt modelId="{EF4CB24A-A6A1-4AFD-A818-40FB2EE38D33}" type="pres">
      <dgm:prSet presAssocID="{73332EE8-35F2-4CBC-936C-83AD0E48440C}" presName="sibTrans" presStyleCnt="0"/>
      <dgm:spPr/>
    </dgm:pt>
    <dgm:pt modelId="{4E32E4A6-EBAA-4079-997D-5F3F7FBBB4C4}" type="pres">
      <dgm:prSet presAssocID="{277A6D32-2894-487C-8E77-F2CFB25AF65E}" presName="compNode" presStyleCnt="0"/>
      <dgm:spPr/>
    </dgm:pt>
    <dgm:pt modelId="{AE147F99-EF75-40E9-B486-07E65D23B37E}" type="pres">
      <dgm:prSet presAssocID="{277A6D32-2894-487C-8E77-F2CFB25AF65E}" presName="bgRect" presStyleLbl="bgShp" presStyleIdx="1" presStyleCnt="2"/>
      <dgm:spPr/>
    </dgm:pt>
    <dgm:pt modelId="{942CBAA2-08F1-433C-A8D7-9675CA2BC1E7}" type="pres">
      <dgm:prSet presAssocID="{277A6D32-2894-487C-8E77-F2CFB25AF6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A5D6EF6A-AF1A-49F2-BA0F-8A7517D4B238}" type="pres">
      <dgm:prSet presAssocID="{277A6D32-2894-487C-8E77-F2CFB25AF65E}" presName="spaceRect" presStyleCnt="0"/>
      <dgm:spPr/>
    </dgm:pt>
    <dgm:pt modelId="{A66F40C1-9D1C-4636-A63C-951BC246EC57}" type="pres">
      <dgm:prSet presAssocID="{277A6D32-2894-487C-8E77-F2CFB25AF65E}" presName="parTx" presStyleLbl="revTx" presStyleIdx="2" presStyleCnt="4" custScaleX="31677">
        <dgm:presLayoutVars>
          <dgm:chMax val="0"/>
          <dgm:chPref val="0"/>
        </dgm:presLayoutVars>
      </dgm:prSet>
      <dgm:spPr/>
    </dgm:pt>
    <dgm:pt modelId="{E992DFBC-46AB-4F3D-9B02-A58EBFA02CF9}" type="pres">
      <dgm:prSet presAssocID="{277A6D32-2894-487C-8E77-F2CFB25AF65E}" presName="desTx" presStyleLbl="revTx" presStyleIdx="3" presStyleCnt="4">
        <dgm:presLayoutVars/>
      </dgm:prSet>
      <dgm:spPr/>
    </dgm:pt>
  </dgm:ptLst>
  <dgm:cxnLst>
    <dgm:cxn modelId="{10578600-B6D6-4B5D-96B9-1C0702F38D9C}" srcId="{277A6D32-2894-487C-8E77-F2CFB25AF65E}" destId="{AAEE6CEC-9E30-4169-9433-9F0DF2CB9DB3}" srcOrd="0" destOrd="0" parTransId="{D496214C-DAAF-48A1-B894-ED23CD24A69A}" sibTransId="{5B6BD285-BF4D-4266-AD34-DD581E0B4B9D}"/>
    <dgm:cxn modelId="{2037F500-3F80-415F-B1F3-564D95D86B2D}" type="presOf" srcId="{19A5C8E2-1779-4163-950D-C21370B4D142}" destId="{D95A4D0E-78B7-49DC-B99F-3ECBEB481968}" srcOrd="0" destOrd="1" presId="urn:microsoft.com/office/officeart/2018/2/layout/IconVerticalSolidList"/>
    <dgm:cxn modelId="{A5E59018-E477-46FD-A534-6A47313D0FCE}" type="presOf" srcId="{B4BA4E34-58D0-4A6D-881B-5510935F63DD}" destId="{D95A4D0E-78B7-49DC-B99F-3ECBEB481968}" srcOrd="0" destOrd="0" presId="urn:microsoft.com/office/officeart/2018/2/layout/IconVerticalSolidList"/>
    <dgm:cxn modelId="{F2768A30-F185-4C04-A374-BAD173BCE0BE}" srcId="{277A6D32-2894-487C-8E77-F2CFB25AF65E}" destId="{00F43977-F3A3-4A18-8513-CC4273291EE8}" srcOrd="2" destOrd="0" parTransId="{460115C5-89C3-4E4B-92FD-53E319D1B95E}" sibTransId="{78235663-3CBD-41B1-A27D-221018789E1F}"/>
    <dgm:cxn modelId="{8B6B0B3A-4F96-4D3B-8611-B378D3B0BED4}" type="presOf" srcId="{AAEE6CEC-9E30-4169-9433-9F0DF2CB9DB3}" destId="{E992DFBC-46AB-4F3D-9B02-A58EBFA02CF9}" srcOrd="0" destOrd="0" presId="urn:microsoft.com/office/officeart/2018/2/layout/IconVerticalSolidList"/>
    <dgm:cxn modelId="{DB7D085F-0C89-4789-BF2D-750F2578EC6D}" type="presOf" srcId="{00F43977-F3A3-4A18-8513-CC4273291EE8}" destId="{E992DFBC-46AB-4F3D-9B02-A58EBFA02CF9}" srcOrd="0" destOrd="2" presId="urn:microsoft.com/office/officeart/2018/2/layout/IconVerticalSolidList"/>
    <dgm:cxn modelId="{F513454A-79A3-41C4-9B43-E1A0F48FF8C4}" type="presOf" srcId="{277A6D32-2894-487C-8E77-F2CFB25AF65E}" destId="{A66F40C1-9D1C-4636-A63C-951BC246EC57}" srcOrd="0" destOrd="0" presId="urn:microsoft.com/office/officeart/2018/2/layout/IconVerticalSolidList"/>
    <dgm:cxn modelId="{0AC44050-D217-4745-8B08-D61AF710EEFB}" type="presOf" srcId="{0A5F5961-D6F1-4439-8324-65049A1C62BA}" destId="{1B6B96A3-6041-483E-A438-1339B86FCB79}" srcOrd="0" destOrd="0" presId="urn:microsoft.com/office/officeart/2018/2/layout/IconVerticalSolidList"/>
    <dgm:cxn modelId="{4F4A0171-144F-4C28-93B7-3F628FD945E6}" srcId="{06194ED1-FB49-49B7-84FF-3C80ABACB178}" destId="{B4BA4E34-58D0-4A6D-881B-5510935F63DD}" srcOrd="0" destOrd="0" parTransId="{D477BCA5-BAB3-4C70-9201-5465C205ACD0}" sibTransId="{74C77DF5-1132-4691-8C39-8DFC5D196AB2}"/>
    <dgm:cxn modelId="{19C39553-55CA-403B-8194-048E7EDF88DD}" srcId="{06194ED1-FB49-49B7-84FF-3C80ABACB178}" destId="{5145C97C-33D4-4B76-A794-04A26BCD8C69}" srcOrd="2" destOrd="0" parTransId="{A25C2996-D503-48B2-81CD-C650D1740E82}" sibTransId="{EE8AC10C-B88E-4E45-BBB8-2FDE6D009B8C}"/>
    <dgm:cxn modelId="{48EEEA91-F8C0-4EF6-87E9-D7D880769E69}" type="presOf" srcId="{5145C97C-33D4-4B76-A794-04A26BCD8C69}" destId="{D95A4D0E-78B7-49DC-B99F-3ECBEB481968}" srcOrd="0" destOrd="2" presId="urn:microsoft.com/office/officeart/2018/2/layout/IconVerticalSolidList"/>
    <dgm:cxn modelId="{135DF2B2-7C68-4C54-BE95-073496E147E2}" srcId="{06194ED1-FB49-49B7-84FF-3C80ABACB178}" destId="{19A5C8E2-1779-4163-950D-C21370B4D142}" srcOrd="1" destOrd="0" parTransId="{51ED34CB-9413-416A-8B74-F89C9AF40770}" sibTransId="{7BECB219-EA52-4C72-9547-0E916D8F6B31}"/>
    <dgm:cxn modelId="{406D5DB8-BE89-4AA7-B10B-EB9AAD090337}" srcId="{0A5F5961-D6F1-4439-8324-65049A1C62BA}" destId="{277A6D32-2894-487C-8E77-F2CFB25AF65E}" srcOrd="1" destOrd="0" parTransId="{0CC95FF6-77E3-4942-AE69-0AAB9E0D5384}" sibTransId="{C53AF4F9-2D82-49A1-B2A0-D25EDF8F25C7}"/>
    <dgm:cxn modelId="{EDE421CD-DAD0-41D5-8A2A-2764F86D4211}" srcId="{0A5F5961-D6F1-4439-8324-65049A1C62BA}" destId="{06194ED1-FB49-49B7-84FF-3C80ABACB178}" srcOrd="0" destOrd="0" parTransId="{56A88892-13DD-4207-A51C-A62D100F614A}" sibTransId="{73332EE8-35F2-4CBC-936C-83AD0E48440C}"/>
    <dgm:cxn modelId="{A6A450D5-95A3-4D06-954E-D4ACCBE97E19}" type="presOf" srcId="{F17399EB-1F1C-40A5-BC4E-5BBC546DCAC9}" destId="{E992DFBC-46AB-4F3D-9B02-A58EBFA02CF9}" srcOrd="0" destOrd="1" presId="urn:microsoft.com/office/officeart/2018/2/layout/IconVerticalSolidList"/>
    <dgm:cxn modelId="{4A9E00EA-92C9-4C66-845A-53C7E1DAA618}" type="presOf" srcId="{06194ED1-FB49-49B7-84FF-3C80ABACB178}" destId="{5F136A50-A242-463D-847A-8E884B0D1C3B}" srcOrd="0" destOrd="0" presId="urn:microsoft.com/office/officeart/2018/2/layout/IconVerticalSolidList"/>
    <dgm:cxn modelId="{6DA0FBEF-37B3-4013-933C-81E65A05C45D}" srcId="{277A6D32-2894-487C-8E77-F2CFB25AF65E}" destId="{F17399EB-1F1C-40A5-BC4E-5BBC546DCAC9}" srcOrd="1" destOrd="0" parTransId="{1FDEC435-F22E-4618-9FC4-331E0406EF8C}" sibTransId="{F72E7A75-7230-4666-BA6C-8EA7E8EB78BA}"/>
    <dgm:cxn modelId="{91A494CB-8AAF-4AC4-9049-969DFD5A36FE}" type="presParOf" srcId="{1B6B96A3-6041-483E-A438-1339B86FCB79}" destId="{BE630A40-D36A-4933-A7EB-BE4FA28101B9}" srcOrd="0" destOrd="0" presId="urn:microsoft.com/office/officeart/2018/2/layout/IconVerticalSolidList"/>
    <dgm:cxn modelId="{434D418B-6A4B-43B2-BDFB-7802A590E30D}" type="presParOf" srcId="{BE630A40-D36A-4933-A7EB-BE4FA28101B9}" destId="{382E5358-5D0A-45BF-80DB-C3F7C913506E}" srcOrd="0" destOrd="0" presId="urn:microsoft.com/office/officeart/2018/2/layout/IconVerticalSolidList"/>
    <dgm:cxn modelId="{F0CC2C04-3342-48B2-8F4A-EE8230ABBD41}" type="presParOf" srcId="{BE630A40-D36A-4933-A7EB-BE4FA28101B9}" destId="{D6FA0EF8-A704-4ABC-B96F-1D2ED6C6F391}" srcOrd="1" destOrd="0" presId="urn:microsoft.com/office/officeart/2018/2/layout/IconVerticalSolidList"/>
    <dgm:cxn modelId="{CCD5E59A-2AD9-4E38-A1A6-2FE5A9105EF1}" type="presParOf" srcId="{BE630A40-D36A-4933-A7EB-BE4FA28101B9}" destId="{1B5490B3-2A24-454A-B805-CB445E2AFA86}" srcOrd="2" destOrd="0" presId="urn:microsoft.com/office/officeart/2018/2/layout/IconVerticalSolidList"/>
    <dgm:cxn modelId="{E9398F1F-3F92-4D80-B989-0FA9E3BD5CE5}" type="presParOf" srcId="{BE630A40-D36A-4933-A7EB-BE4FA28101B9}" destId="{5F136A50-A242-463D-847A-8E884B0D1C3B}" srcOrd="3" destOrd="0" presId="urn:microsoft.com/office/officeart/2018/2/layout/IconVerticalSolidList"/>
    <dgm:cxn modelId="{0F944899-6093-4387-9BB9-5F27CEDE5EF4}" type="presParOf" srcId="{BE630A40-D36A-4933-A7EB-BE4FA28101B9}" destId="{D95A4D0E-78B7-49DC-B99F-3ECBEB481968}" srcOrd="4" destOrd="0" presId="urn:microsoft.com/office/officeart/2018/2/layout/IconVerticalSolidList"/>
    <dgm:cxn modelId="{F57B4B57-00FB-40CC-94DB-8CB160DF8AC6}" type="presParOf" srcId="{1B6B96A3-6041-483E-A438-1339B86FCB79}" destId="{EF4CB24A-A6A1-4AFD-A818-40FB2EE38D33}" srcOrd="1" destOrd="0" presId="urn:microsoft.com/office/officeart/2018/2/layout/IconVerticalSolidList"/>
    <dgm:cxn modelId="{FE6162B0-B929-4323-97CC-5C84D22F55B0}" type="presParOf" srcId="{1B6B96A3-6041-483E-A438-1339B86FCB79}" destId="{4E32E4A6-EBAA-4079-997D-5F3F7FBBB4C4}" srcOrd="2" destOrd="0" presId="urn:microsoft.com/office/officeart/2018/2/layout/IconVerticalSolidList"/>
    <dgm:cxn modelId="{B25D0A61-C74B-452C-BC11-39898083664F}" type="presParOf" srcId="{4E32E4A6-EBAA-4079-997D-5F3F7FBBB4C4}" destId="{AE147F99-EF75-40E9-B486-07E65D23B37E}" srcOrd="0" destOrd="0" presId="urn:microsoft.com/office/officeart/2018/2/layout/IconVerticalSolidList"/>
    <dgm:cxn modelId="{0108BB5A-667D-4624-9051-1E75FB411BBC}" type="presParOf" srcId="{4E32E4A6-EBAA-4079-997D-5F3F7FBBB4C4}" destId="{942CBAA2-08F1-433C-A8D7-9675CA2BC1E7}" srcOrd="1" destOrd="0" presId="urn:microsoft.com/office/officeart/2018/2/layout/IconVerticalSolidList"/>
    <dgm:cxn modelId="{AFE2A306-0EDC-4FFF-B739-D163028A07F5}" type="presParOf" srcId="{4E32E4A6-EBAA-4079-997D-5F3F7FBBB4C4}" destId="{A5D6EF6A-AF1A-49F2-BA0F-8A7517D4B238}" srcOrd="2" destOrd="0" presId="urn:microsoft.com/office/officeart/2018/2/layout/IconVerticalSolidList"/>
    <dgm:cxn modelId="{992305FC-A1E4-4C17-A716-D87A0C12E361}" type="presParOf" srcId="{4E32E4A6-EBAA-4079-997D-5F3F7FBBB4C4}" destId="{A66F40C1-9D1C-4636-A63C-951BC246EC57}" srcOrd="3" destOrd="0" presId="urn:microsoft.com/office/officeart/2018/2/layout/IconVerticalSolidList"/>
    <dgm:cxn modelId="{1AD4E140-CF9C-4A63-8735-68AE85C767A6}" type="presParOf" srcId="{4E32E4A6-EBAA-4079-997D-5F3F7FBBB4C4}" destId="{E992DFBC-46AB-4F3D-9B02-A58EBFA02CF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141F-5787-4FC1-BE59-0F12D9E1E3D2}">
      <dsp:nvSpPr>
        <dsp:cNvPr id="0" name=""/>
        <dsp:cNvSpPr/>
      </dsp:nvSpPr>
      <dsp:spPr>
        <a:xfrm>
          <a:off x="5213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La respuesta inmune </a:t>
          </a:r>
          <a:br>
            <a:rPr lang="es-ES" sz="1900" b="1" kern="1200" dirty="0"/>
          </a:br>
          <a:r>
            <a:rPr lang="es-ES" sz="1900" b="1" kern="1200" dirty="0"/>
            <a:t>a las enfermedades </a:t>
          </a:r>
          <a:r>
            <a:rPr lang="en-US" sz="1900" b="1" kern="1200" dirty="0" err="1"/>
            <a:t>es</a:t>
          </a:r>
          <a:r>
            <a:rPr lang="en-US" sz="1900" b="1" kern="1200" dirty="0"/>
            <a:t> </a:t>
          </a:r>
          <a:r>
            <a:rPr lang="en-US" sz="1900" b="1" kern="1200" dirty="0" err="1"/>
            <a:t>más</a:t>
          </a:r>
          <a:r>
            <a:rPr lang="en-US" sz="1900" b="1" kern="1200" dirty="0"/>
            <a:t> </a:t>
          </a:r>
          <a:r>
            <a:rPr lang="en-US" sz="1900" b="1" kern="1200" dirty="0" err="1"/>
            <a:t>débil</a:t>
          </a:r>
          <a:r>
            <a:rPr lang="en-US" sz="1900" b="1" kern="1200" dirty="0"/>
            <a:t>.</a:t>
          </a:r>
        </a:p>
      </dsp:txBody>
      <dsp:txXfrm>
        <a:off x="521359" y="536"/>
        <a:ext cx="2792272" cy="1675363"/>
      </dsp:txXfrm>
    </dsp:sp>
    <dsp:sp modelId="{AE01B2CC-B494-4173-ADEB-85A044DDAC3A}">
      <dsp:nvSpPr>
        <dsp:cNvPr id="0" name=""/>
        <dsp:cNvSpPr/>
      </dsp:nvSpPr>
      <dsp:spPr>
        <a:xfrm>
          <a:off x="35928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El tracto gastrointestinal retiene los alimentos por más tiempo, lo que permite que crezcan las bacterias.</a:t>
          </a:r>
          <a:endParaRPr lang="en-US" sz="1900" b="1" kern="1200" dirty="0"/>
        </a:p>
      </dsp:txBody>
      <dsp:txXfrm>
        <a:off x="3592859" y="536"/>
        <a:ext cx="2792272" cy="1675363"/>
      </dsp:txXfrm>
    </dsp:sp>
    <dsp:sp modelId="{DA9E741A-D8AC-496B-93BD-F8EE96089027}">
      <dsp:nvSpPr>
        <dsp:cNvPr id="0" name=""/>
        <dsp:cNvSpPr/>
      </dsp:nvSpPr>
      <dsp:spPr>
        <a:xfrm>
          <a:off x="5213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Es posible que el hígado y los riñones no eliminen adecuadamente las bacterias y toxinas.</a:t>
          </a:r>
          <a:endParaRPr lang="en-US" sz="1900" b="1" kern="1200" dirty="0"/>
        </a:p>
      </dsp:txBody>
      <dsp:txXfrm>
        <a:off x="521359" y="1955127"/>
        <a:ext cx="2792272" cy="1675363"/>
      </dsp:txXfrm>
    </dsp:sp>
    <dsp:sp modelId="{E37825E9-B037-4664-9CAC-04CD8A38FE54}">
      <dsp:nvSpPr>
        <dsp:cNvPr id="0" name=""/>
        <dsp:cNvSpPr/>
      </dsp:nvSpPr>
      <dsp:spPr>
        <a:xfrm>
          <a:off x="35928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El estómago produce menos ácido, lo que provoca que haya más bacterias en el tracto intestinal.</a:t>
          </a:r>
          <a:endParaRPr lang="en-US" sz="1900" b="1" kern="1200" dirty="0"/>
        </a:p>
      </dsp:txBody>
      <dsp:txXfrm>
        <a:off x="3592859" y="1955127"/>
        <a:ext cx="2792272" cy="1675363"/>
      </dsp:txXfrm>
    </dsp:sp>
    <dsp:sp modelId="{8EE09FE6-D509-4826-BE8E-82EE8A7C1796}">
      <dsp:nvSpPr>
        <dsp:cNvPr id="0" name=""/>
        <dsp:cNvSpPr/>
      </dsp:nvSpPr>
      <dsp:spPr>
        <a:xfrm>
          <a:off x="5213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Condiciones crónicas subyacentes, como diabetes y la desnutrición.</a:t>
          </a:r>
          <a:endParaRPr lang="en-US" sz="1900" b="1" kern="1200" dirty="0"/>
        </a:p>
      </dsp:txBody>
      <dsp:txXfrm>
        <a:off x="521359" y="3909718"/>
        <a:ext cx="2792272" cy="1675363"/>
      </dsp:txXfrm>
    </dsp:sp>
    <dsp:sp modelId="{A6A2FEDF-89B7-4CE7-B1D2-578D10ED4953}">
      <dsp:nvSpPr>
        <dsp:cNvPr id="0" name=""/>
        <dsp:cNvSpPr/>
      </dsp:nvSpPr>
      <dsp:spPr>
        <a:xfrm>
          <a:off x="35928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Disminución del sentido del gusto y del olfato.</a:t>
          </a:r>
          <a:endParaRPr lang="en-US" sz="1900" b="1" kern="1200" dirty="0"/>
        </a:p>
      </dsp:txBody>
      <dsp:txXfrm>
        <a:off x="3592859" y="3909718"/>
        <a:ext cx="2792272" cy="167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EE3-0AB5-44C0-A5C5-2D16199F1C56}">
      <dsp:nvSpPr>
        <dsp:cNvPr id="0" name=""/>
        <dsp:cNvSpPr/>
      </dsp:nvSpPr>
      <dsp:spPr>
        <a:xfrm>
          <a:off x="0" y="2760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Cuando reciba la comida, verifique de inmediato la temperatura (mantenga el termómetro dentro durante al menos 30 segundos).</a:t>
          </a:r>
          <a:endParaRPr lang="en-US" sz="2800" b="1" kern="1200" dirty="0"/>
        </a:p>
      </dsp:txBody>
      <dsp:txXfrm>
        <a:off x="47280" y="50040"/>
        <a:ext cx="10604451" cy="873980"/>
      </dsp:txXfrm>
    </dsp:sp>
    <dsp:sp modelId="{BBB33402-7EC7-49F4-B2F4-5665DA71619B}">
      <dsp:nvSpPr>
        <dsp:cNvPr id="0" name=""/>
        <dsp:cNvSpPr/>
      </dsp:nvSpPr>
      <dsp:spPr>
        <a:xfrm>
          <a:off x="0" y="983717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242425"/>
                <a:satOff val="0"/>
                <a:lumOff val="-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2425"/>
                <a:satOff val="0"/>
                <a:lumOff val="-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2425"/>
                <a:satOff val="0"/>
                <a:lumOff val="-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Llame al director de Nutrición si la comida no tiene la temperatura adecuada.</a:t>
          </a:r>
          <a:endParaRPr lang="en-US" sz="2800" b="1" kern="1200" dirty="0"/>
        </a:p>
      </dsp:txBody>
      <dsp:txXfrm>
        <a:off x="47280" y="1030997"/>
        <a:ext cx="10604451" cy="873980"/>
      </dsp:txXfrm>
    </dsp:sp>
    <dsp:sp modelId="{B7AF078A-59FE-4C57-B333-D76B1525537E}">
      <dsp:nvSpPr>
        <dsp:cNvPr id="0" name=""/>
        <dsp:cNvSpPr/>
      </dsp:nvSpPr>
      <dsp:spPr>
        <a:xfrm>
          <a:off x="0" y="1964675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484850"/>
                <a:satOff val="0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84850"/>
                <a:satOff val="0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84850"/>
                <a:satOff val="0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Vuelva</a:t>
          </a:r>
          <a:r>
            <a:rPr lang="en-US" sz="2800" b="1" kern="1200" dirty="0"/>
            <a:t> a </a:t>
          </a:r>
          <a:r>
            <a:rPr lang="en-US" sz="2800" b="1" kern="1200" dirty="0" err="1"/>
            <a:t>verificar</a:t>
          </a:r>
          <a:r>
            <a:rPr lang="en-US" sz="2800" b="1" kern="1200" dirty="0"/>
            <a:t> la </a:t>
          </a:r>
          <a:r>
            <a:rPr lang="en-US" sz="2800" b="1" kern="1200" dirty="0" err="1"/>
            <a:t>temperatura</a:t>
          </a:r>
          <a:r>
            <a:rPr lang="en-US" sz="2800" b="1" kern="1200" dirty="0"/>
            <a:t> al </a:t>
          </a:r>
          <a:r>
            <a:rPr lang="en-US" sz="2800" b="1" kern="1200" dirty="0" err="1"/>
            <a:t>momento</a:t>
          </a:r>
          <a:r>
            <a:rPr lang="en-US" sz="2800" b="1" kern="1200" dirty="0"/>
            <a:t> de </a:t>
          </a:r>
          <a:r>
            <a:rPr lang="en-US" sz="2800" b="1" kern="1200" dirty="0" err="1"/>
            <a:t>servirla</a:t>
          </a:r>
          <a:r>
            <a:rPr lang="en-US" sz="2800" b="1" kern="1200" dirty="0"/>
            <a:t>.</a:t>
          </a:r>
        </a:p>
      </dsp:txBody>
      <dsp:txXfrm>
        <a:off x="47280" y="2011955"/>
        <a:ext cx="10604451" cy="873980"/>
      </dsp:txXfrm>
    </dsp:sp>
    <dsp:sp modelId="{AF740F43-B427-4250-8A3A-6D1846BB686E}">
      <dsp:nvSpPr>
        <dsp:cNvPr id="0" name=""/>
        <dsp:cNvSpPr/>
      </dsp:nvSpPr>
      <dsp:spPr>
        <a:xfrm>
          <a:off x="0" y="2945633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727276"/>
                <a:satOff val="0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7276"/>
                <a:satOff val="0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7276"/>
                <a:satOff val="0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Los alimentos calientes deben llegar a un mínimo </a:t>
          </a:r>
          <a:r>
            <a:rPr lang="en-US" sz="2800" b="1" kern="1200" dirty="0"/>
            <a:t>de 135 ºF y</a:t>
          </a:r>
          <a:r>
            <a:rPr lang="es-ES" sz="2800" b="1" kern="1200" dirty="0"/>
            <a:t> mantenerse a esa temperatura.</a:t>
          </a:r>
          <a:endParaRPr lang="en-US" sz="2800" b="1" kern="1200" dirty="0"/>
        </a:p>
      </dsp:txBody>
      <dsp:txXfrm>
        <a:off x="47280" y="2992913"/>
        <a:ext cx="10604451" cy="873980"/>
      </dsp:txXfrm>
    </dsp:sp>
    <dsp:sp modelId="{A7C4351B-B1F9-43A2-8F46-F301B8E8E670}">
      <dsp:nvSpPr>
        <dsp:cNvPr id="0" name=""/>
        <dsp:cNvSpPr/>
      </dsp:nvSpPr>
      <dsp:spPr>
        <a:xfrm>
          <a:off x="0" y="3926591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969701"/>
                <a:satOff val="0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9701"/>
                <a:satOff val="0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9701"/>
                <a:satOff val="0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Mantenga los alimentos fríos a </a:t>
          </a:r>
          <a:r>
            <a:rPr lang="en-US" sz="2800" b="1" kern="1200" dirty="0"/>
            <a:t>41 ºF</a:t>
          </a:r>
          <a:r>
            <a:rPr lang="es-ES" sz="2800" b="1" kern="1200" dirty="0"/>
            <a:t> o menos.</a:t>
          </a:r>
          <a:endParaRPr lang="en-US" sz="2800" b="1" kern="1200" dirty="0"/>
        </a:p>
      </dsp:txBody>
      <dsp:txXfrm>
        <a:off x="47280" y="3973871"/>
        <a:ext cx="10604451" cy="873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BB73-D613-47CD-873D-0EA908FD6D7D}">
      <dsp:nvSpPr>
        <dsp:cNvPr id="0" name=""/>
        <dsp:cNvSpPr/>
      </dsp:nvSpPr>
      <dsp:spPr>
        <a:xfrm>
          <a:off x="1771684" y="35733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1F41-3C24-4147-A3F8-0000E837BB69}">
      <dsp:nvSpPr>
        <dsp:cNvPr id="0" name=""/>
        <dsp:cNvSpPr/>
      </dsp:nvSpPr>
      <dsp:spPr>
        <a:xfrm>
          <a:off x="198036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EBC4D-D4F0-43CF-BB05-098AA3C43A59}">
      <dsp:nvSpPr>
        <dsp:cNvPr id="0" name=""/>
        <dsp:cNvSpPr/>
      </dsp:nvSpPr>
      <dsp:spPr>
        <a:xfrm>
          <a:off x="297833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Precaliente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s-ES" sz="2000" kern="1200" dirty="0">
              <a:solidFill>
                <a:schemeClr val="tx1"/>
              </a:solidFill>
            </a:rPr>
            <a:t>el equipo para mantener la temperatura de la comida.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78336" y="35733"/>
        <a:ext cx="2342325" cy="993713"/>
      </dsp:txXfrm>
    </dsp:sp>
    <dsp:sp modelId="{DD6FDFD7-0156-49F6-97F5-516CB071392F}">
      <dsp:nvSpPr>
        <dsp:cNvPr id="0" name=""/>
        <dsp:cNvSpPr/>
      </dsp:nvSpPr>
      <dsp:spPr>
        <a:xfrm>
          <a:off x="5728794" y="35733"/>
          <a:ext cx="993713" cy="993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AD4F-7495-49D5-8A0D-4391AAC4C0E4}">
      <dsp:nvSpPr>
        <dsp:cNvPr id="0" name=""/>
        <dsp:cNvSpPr/>
      </dsp:nvSpPr>
      <dsp:spPr>
        <a:xfrm>
          <a:off x="593747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E181F-226F-44EB-B612-050A54B6004B}">
      <dsp:nvSpPr>
        <dsp:cNvPr id="0" name=""/>
        <dsp:cNvSpPr/>
      </dsp:nvSpPr>
      <dsp:spPr>
        <a:xfrm>
          <a:off x="693544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Nunca use equipos para mantener caliente los alimentos, como mesas de vapor para calentar los alimentos.</a:t>
          </a:r>
          <a:endParaRPr lang="en-US" sz="2000" kern="1200" dirty="0"/>
        </a:p>
      </dsp:txBody>
      <dsp:txXfrm>
        <a:off x="6935446" y="35733"/>
        <a:ext cx="2342325" cy="993713"/>
      </dsp:txXfrm>
    </dsp:sp>
    <dsp:sp modelId="{E2346698-FB9F-409D-9038-5E147AEA4619}">
      <dsp:nvSpPr>
        <dsp:cNvPr id="0" name=""/>
        <dsp:cNvSpPr/>
      </dsp:nvSpPr>
      <dsp:spPr>
        <a:xfrm>
          <a:off x="1771684" y="1815724"/>
          <a:ext cx="993713" cy="9937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56CFA-8618-4934-87A1-67449CDA31B5}">
      <dsp:nvSpPr>
        <dsp:cNvPr id="0" name=""/>
        <dsp:cNvSpPr/>
      </dsp:nvSpPr>
      <dsp:spPr>
        <a:xfrm>
          <a:off x="198036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B6D4-1403-4425-BABD-2F06C3121840}">
      <dsp:nvSpPr>
        <dsp:cNvPr id="0" name=""/>
        <dsp:cNvSpPr/>
      </dsp:nvSpPr>
      <dsp:spPr>
        <a:xfrm>
          <a:off x="297833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Revuelva los alimentos con frecuencia.</a:t>
          </a:r>
          <a:endParaRPr lang="en-US" sz="2000" kern="1200" dirty="0"/>
        </a:p>
      </dsp:txBody>
      <dsp:txXfrm>
        <a:off x="2978336" y="1815724"/>
        <a:ext cx="2342325" cy="993713"/>
      </dsp:txXfrm>
    </dsp:sp>
    <dsp:sp modelId="{EE54BAF2-87EC-474E-9A56-CDB959BB92E5}">
      <dsp:nvSpPr>
        <dsp:cNvPr id="0" name=""/>
        <dsp:cNvSpPr/>
      </dsp:nvSpPr>
      <dsp:spPr>
        <a:xfrm>
          <a:off x="5728794" y="1815724"/>
          <a:ext cx="993713" cy="9937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ABDD-ABDA-478E-B0D4-BC603452A0E6}">
      <dsp:nvSpPr>
        <dsp:cNvPr id="0" name=""/>
        <dsp:cNvSpPr/>
      </dsp:nvSpPr>
      <dsp:spPr>
        <a:xfrm>
          <a:off x="593747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83D14-6B9F-4F92-A31D-CECB05D39D69}">
      <dsp:nvSpPr>
        <dsp:cNvPr id="0" name=""/>
        <dsp:cNvSpPr/>
      </dsp:nvSpPr>
      <dsp:spPr>
        <a:xfrm>
          <a:off x="693544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Mantenga</a:t>
          </a:r>
          <a:r>
            <a:rPr lang="en-US" sz="2000" kern="1200" dirty="0"/>
            <a:t> </a:t>
          </a:r>
          <a:r>
            <a:rPr lang="en-US" sz="2000" kern="1200" dirty="0" err="1"/>
            <a:t>los</a:t>
          </a:r>
          <a:r>
            <a:rPr lang="en-US" sz="2000" kern="1200" dirty="0"/>
            <a:t> </a:t>
          </a:r>
          <a:r>
            <a:rPr lang="en-US" sz="2000" kern="1200" dirty="0" err="1"/>
            <a:t>alimentos</a:t>
          </a:r>
          <a:r>
            <a:rPr lang="en-US" sz="2000" kern="1200" dirty="0"/>
            <a:t> </a:t>
          </a:r>
          <a:r>
            <a:rPr lang="en-US" sz="2000" kern="1200" dirty="0" err="1"/>
            <a:t>cubiertos</a:t>
          </a:r>
          <a:r>
            <a:rPr lang="en-US" sz="2000" kern="1200" dirty="0"/>
            <a:t>.</a:t>
          </a:r>
        </a:p>
      </dsp:txBody>
      <dsp:txXfrm>
        <a:off x="6935446" y="1815724"/>
        <a:ext cx="2342325" cy="993713"/>
      </dsp:txXfrm>
    </dsp:sp>
    <dsp:sp modelId="{E238FF29-C819-4116-8314-01F5799BA612}">
      <dsp:nvSpPr>
        <dsp:cNvPr id="0" name=""/>
        <dsp:cNvSpPr/>
      </dsp:nvSpPr>
      <dsp:spPr>
        <a:xfrm>
          <a:off x="1771684" y="3595716"/>
          <a:ext cx="993713" cy="9937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6C6A8-4812-4CE1-8FBA-67474BCDCA3A}">
      <dsp:nvSpPr>
        <dsp:cNvPr id="0" name=""/>
        <dsp:cNvSpPr/>
      </dsp:nvSpPr>
      <dsp:spPr>
        <a:xfrm>
          <a:off x="198036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7D2A-61B8-46B1-BD64-B60E2653AE8E}">
      <dsp:nvSpPr>
        <dsp:cNvPr id="0" name=""/>
        <dsp:cNvSpPr/>
      </dsp:nvSpPr>
      <dsp:spPr>
        <a:xfrm>
          <a:off x="297833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Nunca mezcle la comida recién </a:t>
          </a:r>
          <a:r>
            <a:rPr lang="en-US" sz="2000" kern="1200" dirty="0" err="1"/>
            <a:t>preparada</a:t>
          </a:r>
          <a:r>
            <a:rPr lang="es-ES" sz="2000" kern="1200" dirty="0"/>
            <a:t> con los alimentos que ya están almacenados.</a:t>
          </a:r>
          <a:endParaRPr lang="en-US" sz="2000" kern="1200" dirty="0"/>
        </a:p>
      </dsp:txBody>
      <dsp:txXfrm>
        <a:off x="2978336" y="3595716"/>
        <a:ext cx="2342325" cy="993713"/>
      </dsp:txXfrm>
    </dsp:sp>
    <dsp:sp modelId="{23A2DE00-409D-4CC9-A2B5-FF944B0593D9}">
      <dsp:nvSpPr>
        <dsp:cNvPr id="0" name=""/>
        <dsp:cNvSpPr/>
      </dsp:nvSpPr>
      <dsp:spPr>
        <a:xfrm>
          <a:off x="5728794" y="3595716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1D0E-BC50-444E-89D0-768152035B4F}">
      <dsp:nvSpPr>
        <dsp:cNvPr id="0" name=""/>
        <dsp:cNvSpPr/>
      </dsp:nvSpPr>
      <dsp:spPr>
        <a:xfrm>
          <a:off x="593747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9ADF-7A40-49A0-98D1-A1A25E42D27F}">
      <dsp:nvSpPr>
        <dsp:cNvPr id="0" name=""/>
        <dsp:cNvSpPr/>
      </dsp:nvSpPr>
      <dsp:spPr>
        <a:xfrm>
          <a:off x="693544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Los alimentos que se han mantenido en la zona de peligro por más de 4 horas se deben descartar.</a:t>
          </a:r>
          <a:endParaRPr lang="en-US" sz="2000" kern="1200" dirty="0"/>
        </a:p>
      </dsp:txBody>
      <dsp:txXfrm>
        <a:off x="6935446" y="3595716"/>
        <a:ext cx="2342325" cy="99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DA55-A22B-4A13-9F31-82842F3504F1}">
      <dsp:nvSpPr>
        <dsp:cNvPr id="0" name=""/>
        <dsp:cNvSpPr/>
      </dsp:nvSpPr>
      <dsp:spPr>
        <a:xfrm>
          <a:off x="0" y="966"/>
          <a:ext cx="11065132" cy="1079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Los participantes no se pueden ir del lugar donde se preparan los alimentos (excepto fruta fresca, pan envuelto, postres horneados </a:t>
          </a:r>
          <a:br>
            <a:rPr lang="es-ES" sz="2800" b="1" kern="1200" dirty="0"/>
          </a:br>
          <a:r>
            <a:rPr lang="es-ES" sz="2800" b="1" kern="1200" dirty="0"/>
            <a:t>y leche sin abrir).</a:t>
          </a:r>
          <a:endParaRPr lang="en-US" sz="2800" b="1" kern="1200" dirty="0"/>
        </a:p>
      </dsp:txBody>
      <dsp:txXfrm>
        <a:off x="52675" y="53641"/>
        <a:ext cx="10959782" cy="973700"/>
      </dsp:txXfrm>
    </dsp:sp>
    <dsp:sp modelId="{BD860C60-E334-44DE-8FFA-C6A38BF37F3E}">
      <dsp:nvSpPr>
        <dsp:cNvPr id="0" name=""/>
        <dsp:cNvSpPr/>
      </dsp:nvSpPr>
      <dsp:spPr>
        <a:xfrm>
          <a:off x="0" y="1091084"/>
          <a:ext cx="11065132" cy="1079050"/>
        </a:xfrm>
        <a:prstGeom prst="roundRect">
          <a:avLst/>
        </a:prstGeom>
        <a:solidFill>
          <a:schemeClr val="accent2">
            <a:hueOff val="3267151"/>
            <a:satOff val="2963"/>
            <a:lumOff val="-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Recomiende a los participantes que refrigeren la leche de inmediato.</a:t>
          </a:r>
          <a:endParaRPr lang="en-US" sz="2800" b="1" kern="1200" dirty="0"/>
        </a:p>
      </dsp:txBody>
      <dsp:txXfrm>
        <a:off x="52675" y="1143759"/>
        <a:ext cx="10959782" cy="973700"/>
      </dsp:txXfrm>
    </dsp:sp>
    <dsp:sp modelId="{35C244F2-9E10-4E93-9A74-C4D93E3505C0}">
      <dsp:nvSpPr>
        <dsp:cNvPr id="0" name=""/>
        <dsp:cNvSpPr/>
      </dsp:nvSpPr>
      <dsp:spPr>
        <a:xfrm>
          <a:off x="0" y="2181202"/>
          <a:ext cx="11065132" cy="1079050"/>
        </a:xfrm>
        <a:prstGeom prst="roundRect">
          <a:avLst/>
        </a:prstGeom>
        <a:solidFill>
          <a:schemeClr val="accent2">
            <a:hueOff val="6534302"/>
            <a:satOff val="5925"/>
            <a:lumOff val="-15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No se pueden dejar los alimentos para las personas que reciben los alimentos a domicilio si no están en casa.</a:t>
          </a:r>
          <a:endParaRPr lang="en-US" sz="2800" b="1" kern="1200" dirty="0"/>
        </a:p>
      </dsp:txBody>
      <dsp:txXfrm>
        <a:off x="52675" y="2233877"/>
        <a:ext cx="10959782" cy="973700"/>
      </dsp:txXfrm>
    </dsp:sp>
    <dsp:sp modelId="{60DC230A-CDF1-4905-A1D3-AD5328B8C429}">
      <dsp:nvSpPr>
        <dsp:cNvPr id="0" name=""/>
        <dsp:cNvSpPr/>
      </dsp:nvSpPr>
      <dsp:spPr>
        <a:xfrm>
          <a:off x="0" y="3271320"/>
          <a:ext cx="11065132" cy="1079050"/>
        </a:xfrm>
        <a:prstGeom prst="roundRect">
          <a:avLst/>
        </a:prstGeom>
        <a:solidFill>
          <a:schemeClr val="accent2">
            <a:hueOff val="9801453"/>
            <a:satOff val="8888"/>
            <a:lumOff val="-2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Las bolsas donde se transportan los alimentos y las hieleras se deben limpiar y desinfectar con regularidad.</a:t>
          </a:r>
          <a:endParaRPr lang="en-US" sz="2800" b="1" kern="1200" dirty="0"/>
        </a:p>
      </dsp:txBody>
      <dsp:txXfrm>
        <a:off x="52675" y="3323995"/>
        <a:ext cx="10959782" cy="973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5358-5D0A-45BF-80DB-C3F7C913506E}">
      <dsp:nvSpPr>
        <dsp:cNvPr id="0" name=""/>
        <dsp:cNvSpPr/>
      </dsp:nvSpPr>
      <dsp:spPr>
        <a:xfrm>
          <a:off x="0" y="795453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0EF8-A704-4ABC-B96F-1D2ED6C6F391}">
      <dsp:nvSpPr>
        <dsp:cNvPr id="0" name=""/>
        <dsp:cNvSpPr/>
      </dsp:nvSpPr>
      <dsp:spPr>
        <a:xfrm>
          <a:off x="470662" y="1192863"/>
          <a:ext cx="855749" cy="85574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6A50-A242-463D-847A-8E884B0D1C3B}">
      <dsp:nvSpPr>
        <dsp:cNvPr id="0" name=""/>
        <dsp:cNvSpPr/>
      </dsp:nvSpPr>
      <dsp:spPr>
        <a:xfrm>
          <a:off x="3497782" y="842783"/>
          <a:ext cx="1577893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165 °F</a:t>
          </a:r>
        </a:p>
      </dsp:txBody>
      <dsp:txXfrm>
        <a:off x="3497782" y="842783"/>
        <a:ext cx="1577893" cy="1555908"/>
      </dsp:txXfrm>
    </dsp:sp>
    <dsp:sp modelId="{D95A4D0E-78B7-49DC-B99F-3ECBEB481968}">
      <dsp:nvSpPr>
        <dsp:cNvPr id="0" name=""/>
        <dsp:cNvSpPr/>
      </dsp:nvSpPr>
      <dsp:spPr>
        <a:xfrm>
          <a:off x="6776384" y="842783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Aves de corral </a:t>
          </a:r>
          <a:r>
            <a:rPr lang="en-US" sz="2000" kern="1200" dirty="0" err="1"/>
            <a:t>precocinadas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Carne de res y puerco precocinadas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Casserole</a:t>
          </a:r>
        </a:p>
      </dsp:txBody>
      <dsp:txXfrm>
        <a:off x="6776384" y="842783"/>
        <a:ext cx="4288748" cy="1555908"/>
      </dsp:txXfrm>
    </dsp:sp>
    <dsp:sp modelId="{AE147F99-EF75-40E9-B486-07E65D23B37E}">
      <dsp:nvSpPr>
        <dsp:cNvPr id="0" name=""/>
        <dsp:cNvSpPr/>
      </dsp:nvSpPr>
      <dsp:spPr>
        <a:xfrm>
          <a:off x="0" y="2787670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BAA2-08F1-433C-A8D7-9675CA2BC1E7}">
      <dsp:nvSpPr>
        <dsp:cNvPr id="0" name=""/>
        <dsp:cNvSpPr/>
      </dsp:nvSpPr>
      <dsp:spPr>
        <a:xfrm>
          <a:off x="470662" y="3137749"/>
          <a:ext cx="855749" cy="855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F40C1-9D1C-4636-A63C-951BC246EC57}">
      <dsp:nvSpPr>
        <dsp:cNvPr id="0" name=""/>
        <dsp:cNvSpPr/>
      </dsp:nvSpPr>
      <dsp:spPr>
        <a:xfrm>
          <a:off x="3498081" y="2787670"/>
          <a:ext cx="1577295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145 °F</a:t>
          </a:r>
        </a:p>
      </dsp:txBody>
      <dsp:txXfrm>
        <a:off x="3498081" y="2787670"/>
        <a:ext cx="1577295" cy="1555908"/>
      </dsp:txXfrm>
    </dsp:sp>
    <dsp:sp modelId="{E992DFBC-46AB-4F3D-9B02-A58EBFA02CF9}">
      <dsp:nvSpPr>
        <dsp:cNvPr id="0" name=""/>
        <dsp:cNvSpPr/>
      </dsp:nvSpPr>
      <dsp:spPr>
        <a:xfrm>
          <a:off x="6776384" y="2787670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Pescado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Almidones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Vegetales</a:t>
          </a:r>
          <a:endParaRPr lang="en-US" sz="2000" kern="1200" dirty="0"/>
        </a:p>
      </dsp:txBody>
      <dsp:txXfrm>
        <a:off x="6776384" y="2787670"/>
        <a:ext cx="4288748" cy="155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0488-43C1-1D40-B90D-1C9DA7E284B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E571-E173-E741-8F29-757E3429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-safety/php/data-research/foodborne-illness-burden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Cálculos: Carga de enfermedades transmitidas por alimentos en Estados Unidos | Seguridad de los alimentos | CDC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https://www.cdc.gov/food-safety/php/data-research/foodborne-illness-burden/index.html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2744-329A-D317-6DAC-A51BFB422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587FE-9F62-0728-FE62-402F631FE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8D32D-39E1-96E4-2A9A-2156D455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https://www.mafoodsafetyeducation.info/sites/default/files/TT_wash_hands_eng%20rev%2011-18-21.pdf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57FF-0EE9-B164-E96D-46A36DBEA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Carne y 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casserole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carne cocinados a 165 °F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usted o alguna persona que trabaja en el centro tiene estos síntomas, repórtelo al director de Nutrición.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105 CMR 590.001 https://www.mass.gov/doc/merged-food-code-111618/download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actualización del código alimentario está en desarrollo.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los alimentos potencialmente peligrosos (contienen humedad, proteínas, ligeramente ácidos) se incluyen: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Alimentos crudos y poco cocinados de animales, incluyendo la carne, el pollo y otras aves de corral, los huevos, la leche cruda (sin pasteurizar) y los productos hechos con ella, y los mariscos.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vegetales crudos, los cereales y las frutas o los productos hechos de estos, incluyendo las verduras de hojas verdes, los brotes y la harina.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 programas trabajan con su proveedor de catering para proporcionar con regularidad termómetros calibrados a los centros. Los termómetros infrarrojos de superficie no reemplazan un sensor.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melón y los pepinos son ejemplos de productos agrícolas duros.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bacterias se pueden transferir desde las superficies al pelar o cortar.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Secarlos reduce aún más las bacterias.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Mantenga todo lo que se pueda incendiar lejos de la estufa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abolladura afilada en la unión puede dañarla y permitir la entrada de bacterias.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Descarte las latas con abolladuras profundas (en las que pueda meter el dedo).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https://www.mafoodsafetyeducation.info/sites/default/files/TT_sanitize_eng%20rev%2011-18-21.pdf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A1D73E-CEF3-7D53-74C9-4D5C524A8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6750" y="1195564"/>
            <a:ext cx="8318500" cy="3234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5BC41"/>
                </a:solidFill>
              </a:rPr>
              <a:t>Your Partners in Aging.</a:t>
            </a:r>
          </a:p>
        </p:txBody>
      </p:sp>
    </p:spTree>
    <p:extLst>
      <p:ext uri="{BB962C8B-B14F-4D97-AF65-F5344CB8AC3E}">
        <p14:creationId xmlns:p14="http://schemas.microsoft.com/office/powerpoint/2010/main" val="31691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58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586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1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395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83947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 rot="10800000">
            <a:off x="9220200" y="241478"/>
            <a:ext cx="2971800" cy="60103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998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9" y="299811"/>
            <a:ext cx="11600556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9" y="990599"/>
            <a:ext cx="80806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>
            <a:off x="-4283" y="194146"/>
            <a:ext cx="3001483" cy="60704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192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</a:blip>
          <a:srcRect l="1555" t="105" r="1690" b="-105"/>
          <a:stretch/>
        </p:blipFill>
        <p:spPr>
          <a:xfrm rot="16200000">
            <a:off x="7591852" y="1869648"/>
            <a:ext cx="3104297" cy="60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490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55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52D057C7-FB4F-EEB8-C9ED-7A1C4ECE1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1"/>
          <a:stretch/>
        </p:blipFill>
        <p:spPr>
          <a:xfrm>
            <a:off x="4925961" y="-2191"/>
            <a:ext cx="72660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99811"/>
            <a:ext cx="11049001" cy="3988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8E983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5270501" cy="4867274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47481-6370-2019-045E-396840255A8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349E1-93B7-E5D2-8069-636725CDC8DA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1B221-77E5-AA0C-B99E-068E4A8EFE1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893C9-1D53-ABB3-116B-DF30DA9DEE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6132" y="1165224"/>
            <a:ext cx="5270501" cy="4867275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yramid&#10;&#10;Description automatically generated">
            <a:extLst>
              <a:ext uri="{FF2B5EF4-FFF2-40B4-BE49-F238E27FC236}">
                <a16:creationId xmlns:a16="http://schemas.microsoft.com/office/drawing/2014/main" id="{B4331C9F-3581-1999-06FC-65B05C688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0" t="3677" r="8426" b="5845"/>
          <a:stretch/>
        </p:blipFill>
        <p:spPr>
          <a:xfrm>
            <a:off x="344384" y="1045219"/>
            <a:ext cx="6085975" cy="53090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E1C7DE5-EF32-6182-70EE-71663BD96B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6026" y="1356833"/>
            <a:ext cx="5535631" cy="4626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0">
                <a:solidFill>
                  <a:srgbClr val="91278F"/>
                </a:solidFill>
                <a:latin typeface="+mn-lt"/>
                <a:cs typeface="Arial" panose="020B0604020202020204" pitchFamily="34" charset="0"/>
              </a:defRPr>
            </a:lvl1pPr>
            <a:lvl2pPr marL="352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520700" indent="-1682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690563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A1BA58-76EC-4896-4191-EE09F1265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9" y="321053"/>
            <a:ext cx="11239501" cy="317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rgbClr val="8E983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501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shapes&#10;&#10;Description automatically generated">
            <a:extLst>
              <a:ext uri="{FF2B5EF4-FFF2-40B4-BE49-F238E27FC236}">
                <a16:creationId xmlns:a16="http://schemas.microsoft.com/office/drawing/2014/main" id="{87CCB9B6-6388-4E87-56CA-F836410C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959" b="4509"/>
          <a:stretch/>
        </p:blipFill>
        <p:spPr>
          <a:xfrm rot="16200000">
            <a:off x="8901439" y="3631022"/>
            <a:ext cx="1869425" cy="3568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D0FDC-C39A-91B8-9717-2A844B8E6FF5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4201EA-469D-7CB9-217E-A6879F5DAE3A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0DB18-ECE5-CE47-80A8-C088176BF4D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E01E41-0514-3550-A7ED-5C7655E22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33" y="25776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Divider Page</a:t>
            </a:r>
          </a:p>
        </p:txBody>
      </p:sp>
    </p:spTree>
    <p:extLst>
      <p:ext uri="{BB962C8B-B14F-4D97-AF65-F5344CB8AC3E}">
        <p14:creationId xmlns:p14="http://schemas.microsoft.com/office/powerpoint/2010/main" val="152186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EB62D-90CA-03AA-C06F-022E6488E01C}"/>
              </a:ext>
            </a:extLst>
          </p:cNvPr>
          <p:cNvSpPr txBox="1"/>
          <p:nvPr userDrawn="1"/>
        </p:nvSpPr>
        <p:spPr>
          <a:xfrm>
            <a:off x="4403559" y="2115650"/>
            <a:ext cx="7216942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6000" b="1" i="0" dirty="0">
                <a:solidFill>
                  <a:srgbClr val="8E9838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32FB901D-DACE-040E-E0FF-B50EFD1F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9" b="4509"/>
          <a:stretch/>
        </p:blipFill>
        <p:spPr>
          <a:xfrm>
            <a:off x="-2" y="-11676"/>
            <a:ext cx="3598607" cy="6869676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6EAEBF2-DC73-F9E8-A089-79497A2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58" y="3548888"/>
            <a:ext cx="7216942" cy="2775712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5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E9838"/>
                </a:solidFill>
              </a:rPr>
              <a:t>Your Partners in Aging.</a:t>
            </a:r>
          </a:p>
        </p:txBody>
      </p:sp>
      <p:pic>
        <p:nvPicPr>
          <p:cNvPr id="4" name="Picture 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71EDE4B-C565-C57D-75AE-53599D501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653" y="1572777"/>
            <a:ext cx="8788603" cy="2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197475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4208929" y="5479147"/>
            <a:ext cx="741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16A2A7"/>
                </a:solidFill>
              </a:rPr>
              <a:t>Sus colaboradores en la tercera edad.</a:t>
            </a:r>
            <a:endParaRPr lang="en-US" sz="3600" dirty="0">
              <a:solidFill>
                <a:srgbClr val="16A2A7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3" name="Picture 2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98CD599-9B08-B4B0-9FEA-AEE223F2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51" y="361532"/>
            <a:ext cx="4165600" cy="11757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00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850647"/>
            <a:ext cx="12192000" cy="1007353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850647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2925323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80500" y="6318250"/>
            <a:ext cx="2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0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BB2CD7-4745-D22A-CA2C-98DEF7B5EF04}"/>
              </a:ext>
            </a:extLst>
          </p:cNvPr>
          <p:cNvSpPr txBox="1"/>
          <p:nvPr userDrawn="1"/>
        </p:nvSpPr>
        <p:spPr>
          <a:xfrm>
            <a:off x="552496" y="1902911"/>
            <a:ext cx="119157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Partnership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partnership—we can achieve more together.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Inclusion 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inclusion—diversity strengthens our state and ourselves.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Justice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justice—combatting ageism is core to our work.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Humanity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humanity—caring for each other is why we are here.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Community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community—it supports and sustains us.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Connection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connection—it’s the heart of wellbeing and belonging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Choice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personal choice—autonomy is the foundation of independence.</a:t>
            </a:r>
            <a:endParaRPr lang="en-US" sz="2200" b="0" i="0" dirty="0">
              <a:solidFill>
                <a:srgbClr val="141D45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6BD99-E7FC-E6BF-515E-CA7735B06A13}"/>
              </a:ext>
            </a:extLst>
          </p:cNvPr>
          <p:cNvSpPr txBox="1"/>
          <p:nvPr userDrawn="1"/>
        </p:nvSpPr>
        <p:spPr>
          <a:xfrm>
            <a:off x="552496" y="69711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rgbClr val="8E9838"/>
                </a:solidFill>
                <a:latin typeface="Corbel" panose="020B0503020204020204" pitchFamily="34" charset="0"/>
              </a:rPr>
              <a:t>Brand Values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9D4D02E7-7EA5-9D14-DC8D-385FC7F5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5"/>
          <a:stretch/>
        </p:blipFill>
        <p:spPr>
          <a:xfrm rot="10800000">
            <a:off x="9935796" y="598876"/>
            <a:ext cx="2256203" cy="443057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ED0A400-8B07-B188-E7AF-B46A44639D5D}"/>
              </a:ext>
            </a:extLst>
          </p:cNvPr>
          <p:cNvSpPr txBox="1">
            <a:spLocks/>
          </p:cNvSpPr>
          <p:nvPr userDrawn="1"/>
        </p:nvSpPr>
        <p:spPr>
          <a:xfrm>
            <a:off x="10822329" y="6354502"/>
            <a:ext cx="706056" cy="366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ACB69-5BCF-D149-F72B-D9A0A5C2B60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91278F"/>
              </a:solidFill>
              <a:highlight>
                <a:srgbClr val="16A2A7"/>
              </a:highlight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849B0-9117-3E47-FC88-07036AF8EB65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44A9CD-D665-A8EB-7D1B-FB3A03F9546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A329A832-82C8-59F3-9073-1BD6F357C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8791"/>
          <a:stretch/>
        </p:blipFill>
        <p:spPr>
          <a:xfrm>
            <a:off x="4034117" y="-1354"/>
            <a:ext cx="887505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46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231775" indent="0">
              <a:buClr>
                <a:srgbClr val="141D45"/>
              </a:buClr>
              <a:buSzPct val="110000"/>
              <a:buFont typeface="Arial" panose="020B0604020202020204" pitchFamily="34" charset="0"/>
              <a:buNone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black background with green leaves&#10;&#10;Description automatically generated">
            <a:extLst>
              <a:ext uri="{FF2B5EF4-FFF2-40B4-BE49-F238E27FC236}">
                <a16:creationId xmlns:a16="http://schemas.microsoft.com/office/drawing/2014/main" id="{8AD8D6A4-90D6-1BBE-3E90-DA02E0A2E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2000"/>
          </a:blip>
          <a:srcRect l="9476" t="53360" r="42786"/>
          <a:stretch/>
        </p:blipFill>
        <p:spPr>
          <a:xfrm>
            <a:off x="6883400" y="1163616"/>
            <a:ext cx="5308600" cy="518646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97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CF7945B-6098-AB98-D563-18DEB9C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6000"/>
          </a:blip>
          <a:srcRect r="5271"/>
          <a:stretch/>
        </p:blipFill>
        <p:spPr>
          <a:xfrm>
            <a:off x="1465000" y="-17225"/>
            <a:ext cx="10727000" cy="687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299811"/>
            <a:ext cx="11049457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176" y="998425"/>
            <a:ext cx="11049457" cy="43513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A3318-C592-D052-97DB-44DFB591665F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0BABE-3E95-F431-A000-DF96822200E6}"/>
              </a:ext>
            </a:extLst>
          </p:cNvPr>
          <p:cNvSpPr txBox="1">
            <a:spLocks/>
          </p:cNvSpPr>
          <p:nvPr userDrawn="1"/>
        </p:nvSpPr>
        <p:spPr>
          <a:xfrm>
            <a:off x="3842886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Oficina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ejecutiva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asuntos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 mayor e </a:t>
            </a:r>
            <a:r>
              <a:rPr lang="en-US" dirty="0" err="1">
                <a:solidFill>
                  <a:schemeClr val="bg1"/>
                </a:solidFill>
              </a:rPr>
              <a:t>independencia</a:t>
            </a:r>
            <a:r>
              <a:rPr lang="en-US" dirty="0">
                <a:solidFill>
                  <a:schemeClr val="bg1"/>
                </a:solidFill>
              </a:rPr>
              <a:t> (Executive Office of Aging &amp; Independence)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458FB-5CA5-3952-881D-85D1F2BBA7F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51996" y="-7800"/>
            <a:ext cx="106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/>
              <a:t>(</a:t>
            </a:r>
            <a:r>
              <a:rPr lang="es-ES" sz="1800" dirty="0" err="1"/>
              <a:t>Spanish</a:t>
            </a:r>
            <a:r>
              <a:rPr lang="es-ES" sz="1800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2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05A06B9-0E95-B540-99E9-3747407AC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43" r:id="rId3"/>
    <p:sldLayoutId id="2147483754" r:id="rId4"/>
    <p:sldLayoutId id="2147483741" r:id="rId5"/>
    <p:sldLayoutId id="2147483755" r:id="rId6"/>
    <p:sldLayoutId id="2147483748" r:id="rId7"/>
    <p:sldLayoutId id="2147483739" r:id="rId8"/>
    <p:sldLayoutId id="2147483704" r:id="rId9"/>
    <p:sldLayoutId id="2147483752" r:id="rId10"/>
    <p:sldLayoutId id="2147483745" r:id="rId11"/>
    <p:sldLayoutId id="2147483746" r:id="rId12"/>
    <p:sldLayoutId id="2147483747" r:id="rId13"/>
    <p:sldLayoutId id="2147483750" r:id="rId14"/>
    <p:sldLayoutId id="2147483749" r:id="rId15"/>
    <p:sldLayoutId id="2147483728" r:id="rId16"/>
    <p:sldLayoutId id="2147483744" r:id="rId17"/>
    <p:sldLayoutId id="2147483756" r:id="rId18"/>
    <p:sldLayoutId id="21474837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jb85pZb6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2u1m4Ko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food-safety/safe-food-handling-and-preparation/food-safety-basics/shelf-stable-foo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iguM_pqetzo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ygiene/about/cleaning-and-disinfecting-with-bleach.html?CDC_AAref_Val=https://www.cdc.gov/hygiene/cleaning/disinfecting-bleach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vUdQ9u4d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yljRmNDCc" TargetMode="External"/><Relationship Id="rId2" Type="http://schemas.openxmlformats.org/officeDocument/2006/relationships/hyperlink" Target="https://www.fda.gov/media/115453/download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food-protection-program" TargetMode="External"/><Relationship Id="rId2" Type="http://schemas.openxmlformats.org/officeDocument/2006/relationships/hyperlink" Target="https://www.mass.gov/info-details/senior-nutrition-progra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c.gov/foodsafety/index.html" TargetMode="External"/><Relationship Id="rId5" Type="http://schemas.openxmlformats.org/officeDocument/2006/relationships/hyperlink" Target="https://www.fda.gov/food/buy-store-serve-safe-food/safe-food-handling" TargetMode="External"/><Relationship Id="rId4" Type="http://schemas.openxmlformats.org/officeDocument/2006/relationships/hyperlink" Target="https://www.mafoodsafetyeducation.info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5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ZhUamumnQ&amp;t=15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youtu.be/_nA9vG-p2FY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iles/food/published/Most-Common-Foodborne-Illnesses-(PDF).pdf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E7B0-721A-CCBC-0EF3-63F53321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0" y="1622739"/>
            <a:ext cx="11049000" cy="2120545"/>
          </a:xfrm>
        </p:spPr>
        <p:txBody>
          <a:bodyPr/>
          <a:lstStyle/>
          <a:p>
            <a:r>
              <a:rPr lang="es-ES" sz="4000" dirty="0"/>
              <a:t>Capacitación de seguridad de los alimentos del Programa de Nutrición (</a:t>
            </a:r>
            <a:r>
              <a:rPr lang="es-ES" sz="4000" dirty="0" err="1"/>
              <a:t>Nutrition</a:t>
            </a:r>
            <a:r>
              <a:rPr lang="es-ES" sz="4000" dirty="0"/>
              <a:t> </a:t>
            </a:r>
            <a:r>
              <a:rPr lang="es-ES" sz="4000" dirty="0" err="1"/>
              <a:t>Program</a:t>
            </a:r>
            <a:r>
              <a:rPr lang="es-ES" sz="4000" dirty="0"/>
              <a:t>)</a:t>
            </a:r>
            <a:br>
              <a:rPr lang="en-US" dirty="0"/>
            </a:br>
            <a:br>
              <a:rPr lang="en-US" sz="2800" dirty="0"/>
            </a:br>
            <a:r>
              <a:rPr lang="en-US" sz="3600" dirty="0" err="1"/>
              <a:t>Presentado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3B7D-C728-0A49-EB77-94C3DA704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8" y="2868178"/>
            <a:ext cx="2036122" cy="2029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440" y="3431322"/>
            <a:ext cx="1252537" cy="76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1300" b="1" dirty="0">
                <a:latin typeface="Arial Narrow" panose="020B0606020202030204" pitchFamily="34" charset="0"/>
                <a:cs typeface="Arial" panose="020B0604020202020204" pitchFamily="34" charset="0"/>
              </a:rPr>
              <a:t>SEGURIDAD</a:t>
            </a:r>
          </a:p>
          <a:p>
            <a:pPr algn="ctr">
              <a:lnSpc>
                <a:spcPct val="95000"/>
              </a:lnSpc>
            </a:pPr>
            <a:r>
              <a:rPr lang="es-ES" sz="1300" b="1" dirty="0">
                <a:latin typeface="Arial Narrow" panose="020B0606020202030204" pitchFamily="34" charset="0"/>
                <a:cs typeface="Arial" panose="020B0604020202020204" pitchFamily="34" charset="0"/>
              </a:rPr>
              <a:t>DE LOS </a:t>
            </a:r>
            <a:br>
              <a:rPr lang="en-US" sz="13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300" b="1" dirty="0">
                <a:latin typeface="Arial Narrow" panose="020B0606020202030204" pitchFamily="34" charset="0"/>
                <a:cs typeface="Arial" panose="020B0604020202020204" pitchFamily="34" charset="0"/>
              </a:rPr>
              <a:t>ALIMENTOS.</a:t>
            </a:r>
          </a:p>
          <a:p>
            <a:pPr algn="ctr">
              <a:lnSpc>
                <a:spcPct val="95000"/>
              </a:lnSpc>
            </a:pPr>
            <a:r>
              <a:rPr lang="es-ES" sz="1300" b="1" dirty="0">
                <a:latin typeface="Arial Narrow" panose="020B0606020202030204" pitchFamily="34" charset="0"/>
                <a:cs typeface="Arial" panose="020B0604020202020204" pitchFamily="34" charset="0"/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299828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12E1-5473-B49E-F09B-9A730464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F857-50EA-A2C2-3CF6-8FD60DD4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933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altLang="en-US" sz="3600" dirty="0"/>
              <a:t>Cuándo se deben calibrar los termómetros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47F5-0BB4-2764-3560-54D37A48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85" y="1225826"/>
            <a:ext cx="5283740" cy="4827846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141D45"/>
                </a:solidFill>
              </a:rPr>
              <a:t>Antes de usarlo, después de bajar la temperatura, después de un cambio extremo de temperatura. </a:t>
            </a:r>
            <a:endParaRPr lang="en-US" sz="2600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141D45"/>
                </a:solidFill>
              </a:rPr>
              <a:t>Use un termómetro que se pueda calibrar (con tuerca) o digital.</a:t>
            </a:r>
            <a:endParaRPr lang="en-US" sz="2600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141D45"/>
                </a:solidFill>
              </a:rPr>
              <a:t>Método del agua helada o agua hirviendo</a:t>
            </a:r>
            <a:endParaRPr lang="en-US" sz="2600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err="1">
                <a:solidFill>
                  <a:srgbClr val="141D45"/>
                </a:solidFill>
              </a:rPr>
              <a:t>Espere</a:t>
            </a:r>
            <a:r>
              <a:rPr lang="en-US" sz="2600" dirty="0">
                <a:solidFill>
                  <a:srgbClr val="141D45"/>
                </a:solidFill>
              </a:rPr>
              <a:t> a que se </a:t>
            </a:r>
            <a:r>
              <a:rPr lang="en-US" sz="2600" dirty="0" err="1">
                <a:solidFill>
                  <a:srgbClr val="141D45"/>
                </a:solidFill>
              </a:rPr>
              <a:t>estabilice</a:t>
            </a:r>
            <a:r>
              <a:rPr lang="en-US" sz="2600" dirty="0">
                <a:solidFill>
                  <a:srgbClr val="141D45"/>
                </a:solidFill>
              </a:rPr>
              <a:t> la </a:t>
            </a:r>
            <a:r>
              <a:rPr lang="en-US" sz="2600" dirty="0" err="1">
                <a:solidFill>
                  <a:srgbClr val="141D45"/>
                </a:solidFill>
              </a:rPr>
              <a:t>temperatura</a:t>
            </a:r>
            <a:endParaRPr lang="en-US" sz="2600" dirty="0">
              <a:solidFill>
                <a:srgbClr val="141D45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141D45"/>
                </a:solidFill>
              </a:rPr>
              <a:t>Ajuste sujetando la tuerca con una llave inglesa o alicates</a:t>
            </a:r>
            <a:endParaRPr lang="en-US" sz="2600" dirty="0">
              <a:solidFill>
                <a:srgbClr val="141D4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309DB-69CB-63C5-DA7C-493C384AB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49" y="1349116"/>
            <a:ext cx="5582883" cy="240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0C772-DBDA-3D30-D916-4350C73F1E4D}"/>
              </a:ext>
            </a:extLst>
          </p:cNvPr>
          <p:cNvSpPr txBox="1"/>
          <p:nvPr/>
        </p:nvSpPr>
        <p:spPr>
          <a:xfrm>
            <a:off x="6240780" y="3826354"/>
            <a:ext cx="267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32 ºF para </a:t>
            </a:r>
            <a:r>
              <a:rPr lang="en-US" sz="2000" b="1" dirty="0" err="1"/>
              <a:t>agua</a:t>
            </a:r>
            <a:r>
              <a:rPr lang="en-US" sz="2000" b="1" dirty="0"/>
              <a:t> </a:t>
            </a:r>
            <a:r>
              <a:rPr lang="en-US" sz="2000" b="1" dirty="0" err="1"/>
              <a:t>helada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AC7EA-E821-DCF6-921F-5C478C195688}"/>
              </a:ext>
            </a:extLst>
          </p:cNvPr>
          <p:cNvSpPr txBox="1"/>
          <p:nvPr/>
        </p:nvSpPr>
        <p:spPr>
          <a:xfrm>
            <a:off x="9079992" y="3826354"/>
            <a:ext cx="309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212 ºF para </a:t>
            </a:r>
            <a:r>
              <a:rPr lang="en-US" sz="2000" b="1" dirty="0" err="1"/>
              <a:t>agua</a:t>
            </a:r>
            <a:r>
              <a:rPr lang="en-US" sz="2000" b="1" dirty="0"/>
              <a:t> </a:t>
            </a:r>
            <a:r>
              <a:rPr lang="en-US" sz="2000" b="1" dirty="0" err="1"/>
              <a:t>hirviendo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365B-F261-DD41-D78C-25D97359480C}"/>
              </a:ext>
            </a:extLst>
          </p:cNvPr>
          <p:cNvSpPr txBox="1"/>
          <p:nvPr/>
        </p:nvSpPr>
        <p:spPr>
          <a:xfrm>
            <a:off x="6669762" y="5869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https://www.youtube.com/watch?v=KCjb85pZb6c</a:t>
            </a: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25516" y="1471915"/>
            <a:ext cx="1195142" cy="1614889"/>
            <a:chOff x="7725516" y="1471915"/>
            <a:chExt cx="1195142" cy="1614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7421" y="1471915"/>
              <a:ext cx="465986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Cabeza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1657981"/>
              <a:ext cx="118800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Tuerca</a:t>
              </a: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calibración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4564" y="1950993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Varilla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2822517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helada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25516" y="2963280"/>
              <a:ext cx="93600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Hendidura</a:t>
              </a: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sensorial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03949" y="1472395"/>
            <a:ext cx="1044000" cy="1833445"/>
            <a:chOff x="7732658" y="1471915"/>
            <a:chExt cx="1044000" cy="1833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7421" y="1471915"/>
              <a:ext cx="465986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Cabeza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1657981"/>
              <a:ext cx="104400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Tuerca</a:t>
              </a: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calibración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4564" y="1950993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Varilla</a:t>
              </a:r>
              <a:endParaRPr lang="en-US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2183" y="2941211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n-U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hirviendo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9799" y="3181836"/>
              <a:ext cx="100800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Mínimo</a:t>
              </a: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de dos </a:t>
              </a:r>
              <a:r>
                <a:rPr lang="en-U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pulgadas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2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CBD8-9D6D-770F-3B3E-DCE5FB26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BE65-5064-B5D2-841B-D1474917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99213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dirty="0"/>
              <a:t>Cómo calibrar los termómetros digitales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1359-43CC-4A07-EB13-ABDC45C1C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6550147" cy="4867274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Verifique la precisión usando el método con agua helada o hirviendo.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Siga las instrucciones del fabricante.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Algunos termómetros tienen un botón de “</a:t>
            </a:r>
            <a:r>
              <a:rPr lang="es-ES" dirty="0" err="1">
                <a:solidFill>
                  <a:schemeClr val="tx1"/>
                </a:solidFill>
              </a:rPr>
              <a:t>reset</a:t>
            </a:r>
            <a:r>
              <a:rPr lang="es-ES" dirty="0">
                <a:solidFill>
                  <a:schemeClr val="tx1"/>
                </a:solidFill>
              </a:rPr>
              <a:t>” (reinicio) que se mantiene pulsado mientras está en el agua para ver si la lectura es exacta.</a:t>
            </a:r>
          </a:p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Es posible que el termómetro necesite una nueva batería.</a:t>
            </a:r>
          </a:p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</a:rPr>
              <a:t>Pregunte a su supervisor si no está seguro de si el termómetro está calibrado correctamente.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897AA-535A-082D-03F9-E79999AF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23" y="1373605"/>
            <a:ext cx="4366945" cy="4366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7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5FC4-2AD4-B103-8750-16A7314A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86042"/>
            <a:ext cx="11065132" cy="398803"/>
          </a:xfrm>
        </p:spPr>
        <p:txBody>
          <a:bodyPr/>
          <a:lstStyle/>
          <a:p>
            <a:r>
              <a:rPr lang="es-ES" sz="3600" dirty="0"/>
              <a:t>Recepción de los alimentos del proveedor de alimentos</a:t>
            </a:r>
            <a:endParaRPr lang="en-US" sz="36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223A40D-DA72-CF4F-8CA2-33F5A6E1A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27547"/>
              </p:ext>
            </p:extLst>
          </p:nvPr>
        </p:nvGraphicFramePr>
        <p:xfrm>
          <a:off x="571501" y="1175263"/>
          <a:ext cx="10699011" cy="489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70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C9EF-BF47-998B-6E66-0BFAB4A6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Cómo almacenar los alimentos antes de servirlos</a:t>
            </a:r>
            <a:endParaRPr lang="en-US" sz="36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54CE77D-8B21-A100-00C7-0C8DFDC9A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050916"/>
              </p:ext>
            </p:extLst>
          </p:nvPr>
        </p:nvGraphicFramePr>
        <p:xfrm>
          <a:off x="-1103644" y="1274115"/>
          <a:ext cx="11049456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2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5444-6D9D-1D2A-7B52-67349270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27" y="683208"/>
            <a:ext cx="8604000" cy="398803"/>
          </a:xfrm>
        </p:spPr>
        <p:txBody>
          <a:bodyPr/>
          <a:lstStyle/>
          <a:p>
            <a:r>
              <a:rPr lang="es-ES" sz="3600" dirty="0"/>
              <a:t>Cómo limpiar la fruta fresca y los vegetales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83A24-DBDA-5F39-EBB6-3A2568759B4C}"/>
              </a:ext>
            </a:extLst>
          </p:cNvPr>
          <p:cNvSpPr txBox="1"/>
          <p:nvPr/>
        </p:nvSpPr>
        <p:spPr>
          <a:xfrm>
            <a:off x="2955027" y="1498198"/>
            <a:ext cx="8990230" cy="3744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/>
              <a:t>Lávelos muy bien con agua antes de prepararlos o comerlos.</a:t>
            </a:r>
            <a:endParaRPr lang="en-US" sz="2700" dirty="0"/>
          </a:p>
          <a:p>
            <a:pPr marL="285750" indent="-285750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b="1" dirty="0"/>
              <a:t>No</a:t>
            </a:r>
            <a:r>
              <a:rPr lang="es-ES" sz="2700" dirty="0"/>
              <a:t> se recomienda usar jabón, detergente ni productos comerciales para lavar.</a:t>
            </a:r>
            <a:endParaRPr lang="en-US" sz="2700" dirty="0"/>
          </a:p>
          <a:p>
            <a:pPr marL="285750" indent="-285750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/>
              <a:t>Lave los productos agrícolas, aunque no se coma la cáscara.</a:t>
            </a:r>
            <a:endParaRPr lang="en-US" sz="2700" dirty="0"/>
          </a:p>
          <a:p>
            <a:pPr marL="285750" indent="-285750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/>
              <a:t>Use un cepillo para frotar los productos agrícolas duros.</a:t>
            </a:r>
            <a:endParaRPr lang="en-US" sz="2700" dirty="0"/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s-ES" sz="2700" dirty="0"/>
              <a:t>Seque los productos agrícolas con una toalla limpia o toalla de papel.</a:t>
            </a: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6C495-5CE7-201B-BBC8-E849FA724A77}"/>
              </a:ext>
            </a:extLst>
          </p:cNvPr>
          <p:cNvSpPr txBox="1"/>
          <p:nvPr/>
        </p:nvSpPr>
        <p:spPr>
          <a:xfrm>
            <a:off x="3555999" y="592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https://www.youtube.com/watch?v=va2u1m4KoLE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18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4BE5-7C6A-3F55-9FD3-7E6B8D55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5" y="443649"/>
            <a:ext cx="11065132" cy="398803"/>
          </a:xfrm>
        </p:spPr>
        <p:txBody>
          <a:bodyPr/>
          <a:lstStyle/>
          <a:p>
            <a:r>
              <a:rPr lang="en-US" sz="3600" dirty="0" err="1"/>
              <a:t>Seguridad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cocina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D16-4286-359C-3D8B-5EC855DA0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124163"/>
            <a:ext cx="8724899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No use ropa holgada ni zapatos abiertos.</a:t>
            </a:r>
            <a:endParaRPr lang="en-US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Mantenga los extinguidores y el kit de primeros </a:t>
            </a:r>
            <a:br>
              <a:rPr lang="es-ES" dirty="0">
                <a:solidFill>
                  <a:srgbClr val="141D45"/>
                </a:solidFill>
              </a:rPr>
            </a:br>
            <a:r>
              <a:rPr lang="es-ES" dirty="0">
                <a:solidFill>
                  <a:srgbClr val="141D45"/>
                </a:solidFill>
              </a:rPr>
              <a:t>auxilios a mano.</a:t>
            </a:r>
            <a:endParaRPr lang="en-US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Nunca deje sin supervisión los </a:t>
            </a:r>
            <a:br>
              <a:rPr lang="es-ES" dirty="0">
                <a:solidFill>
                  <a:srgbClr val="141D45"/>
                </a:solidFill>
              </a:rPr>
            </a:br>
            <a:r>
              <a:rPr lang="es-ES" dirty="0">
                <a:solidFill>
                  <a:srgbClr val="141D45"/>
                </a:solidFill>
              </a:rPr>
              <a:t>alimentos que se están cocinando.</a:t>
            </a:r>
            <a:endParaRPr lang="en-US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Maneje y guarde los cuchillos de manera segura.</a:t>
            </a:r>
            <a:endParaRPr lang="en-US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Tenga cuidado con los bordes dentados al abrir las latas.</a:t>
            </a:r>
            <a:endParaRPr lang="en-US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41D45"/>
                </a:solidFill>
              </a:rPr>
              <a:t>Mantenga</a:t>
            </a:r>
            <a:r>
              <a:rPr lang="en-US" dirty="0">
                <a:solidFill>
                  <a:srgbClr val="141D45"/>
                </a:solidFill>
              </a:rPr>
              <a:t> el </a:t>
            </a:r>
            <a:r>
              <a:rPr lang="en-US" dirty="0" err="1">
                <a:solidFill>
                  <a:srgbClr val="141D45"/>
                </a:solidFill>
              </a:rPr>
              <a:t>piso</a:t>
            </a:r>
            <a:r>
              <a:rPr lang="en-US" dirty="0">
                <a:solidFill>
                  <a:srgbClr val="141D45"/>
                </a:solidFill>
              </a:rPr>
              <a:t> </a:t>
            </a:r>
            <a:r>
              <a:rPr lang="en-US" dirty="0" err="1">
                <a:solidFill>
                  <a:srgbClr val="141D45"/>
                </a:solidFill>
              </a:rPr>
              <a:t>seco</a:t>
            </a:r>
            <a:r>
              <a:rPr lang="en-US" dirty="0">
                <a:solidFill>
                  <a:srgbClr val="141D45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Mantenga las asas de las ollas hacia dentro cuando cocine y nunca lleve ollas con agua caliente.</a:t>
            </a:r>
            <a:endParaRPr lang="en-US" dirty="0">
              <a:solidFill>
                <a:srgbClr val="141D4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B27-8A54-4311-D170-4A262899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38" y="2486471"/>
            <a:ext cx="1956340" cy="8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92B2-5BFE-E38A-7CDF-25B7465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Seguridad de los alimentos enlatados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4257-A0E3-31D0-B0DA-D9B57C154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474" y="990600"/>
            <a:ext cx="7589108" cy="2430518"/>
          </a:xfrm>
        </p:spPr>
        <p:txBody>
          <a:bodyPr/>
          <a:lstStyle/>
          <a:p>
            <a:pPr marL="228600" lvl="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No sirva alimentos enlatados en el lugar donde se preparan los alimentos en casa.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Descarte las latas muy oxidadas que puedan tener pequeños agujeros que permitan la entrada de bacterias.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Si la lata tiene una pequeña abolladura, en uno o varios lados, el alimento debería ser seguro para comer. Las latas con abolladuras en el sellado se deben descartar.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544A2-3F98-9831-E71E-85CA0C3F3013}"/>
              </a:ext>
            </a:extLst>
          </p:cNvPr>
          <p:cNvSpPr txBox="1"/>
          <p:nvPr/>
        </p:nvSpPr>
        <p:spPr>
          <a:xfrm>
            <a:off x="266700" y="5937094"/>
            <a:ext cx="1079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https://www.fsis.usda.gov/food-safety/safe-food-handling-and-preparation/food-safety-basics/shelf-stable-food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1FCF7-49CE-AF02-EB97-8AFEEAE4AFC4}"/>
              </a:ext>
            </a:extLst>
          </p:cNvPr>
          <p:cNvSpPr txBox="1"/>
          <p:nvPr/>
        </p:nvSpPr>
        <p:spPr>
          <a:xfrm>
            <a:off x="343878" y="3760402"/>
            <a:ext cx="11634058" cy="207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indent="-230188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Qué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debe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descartar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Latas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frascos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con escapes,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abultados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con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grietas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o con tapas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sueltas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abultadas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Alimentos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enlatados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con mal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olor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Cualquier recipiente que suelte líquido al abrirlo</a:t>
            </a:r>
            <a:endParaRPr lang="en-US" sz="2400" dirty="0"/>
          </a:p>
        </p:txBody>
      </p:sp>
      <p:pic>
        <p:nvPicPr>
          <p:cNvPr id="2050" name="Picture 2" descr="Is It Safe To Eat Food From A Dented Can?">
            <a:extLst>
              <a:ext uri="{FF2B5EF4-FFF2-40B4-BE49-F238E27FC236}">
                <a16:creationId xmlns:a16="http://schemas.microsoft.com/office/drawing/2014/main" id="{BA45BDFD-8581-A6B7-73BC-2ED2FB40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78" y="411542"/>
            <a:ext cx="3833258" cy="21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6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AA6D-612E-4D03-453B-E5B44C33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2" y="394695"/>
            <a:ext cx="11628567" cy="438490"/>
          </a:xfrm>
        </p:spPr>
        <p:txBody>
          <a:bodyPr/>
          <a:lstStyle/>
          <a:p>
            <a:r>
              <a:rPr lang="es-ES" sz="3600" dirty="0"/>
              <a:t>Cuatro pasos para garantizar la seguridad de los alimentos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C59B-28D8-3AED-3557-B5E5F84E5AD1}"/>
              </a:ext>
            </a:extLst>
          </p:cNvPr>
          <p:cNvSpPr txBox="1"/>
          <p:nvPr/>
        </p:nvSpPr>
        <p:spPr>
          <a:xfrm>
            <a:off x="649224" y="57328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https://www.youtube.com/watch?v=iguM_pqetzo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1AADF-17BB-7DDC-E0D6-EE2164F7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2" y="1153288"/>
            <a:ext cx="7591995" cy="42594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45079" y="1264920"/>
            <a:ext cx="7346917" cy="4068495"/>
            <a:chOff x="2545079" y="1264920"/>
            <a:chExt cx="7346917" cy="4068495"/>
          </a:xfrm>
        </p:grpSpPr>
        <p:sp>
          <p:nvSpPr>
            <p:cNvPr id="3" name="TextBox 2"/>
            <p:cNvSpPr txBox="1"/>
            <p:nvPr/>
          </p:nvSpPr>
          <p:spPr>
            <a:xfrm>
              <a:off x="2545079" y="1264920"/>
              <a:ext cx="7346917" cy="3505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PASOS PARA GARANTIZAR LA SEGURIDAD DE LOS ALIMENTOS</a:t>
              </a:r>
              <a:endPara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6896" y="5052577"/>
              <a:ext cx="15138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LIMPIAR</a:t>
              </a:r>
              <a:endParaRPr lang="en-IN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5790" y="5052141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SEPARAR</a:t>
              </a:r>
              <a:endPara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9353" y="5052140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COCINAR</a:t>
              </a:r>
              <a:endPara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64103" y="5056416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ENFRIAR</a:t>
              </a:r>
              <a:endPara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B864-09ED-F7A2-8092-942731A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78894"/>
            <a:ext cx="11065132" cy="398803"/>
          </a:xfrm>
        </p:spPr>
        <p:txBody>
          <a:bodyPr/>
          <a:lstStyle/>
          <a:p>
            <a:r>
              <a:rPr lang="en-US" sz="3600" dirty="0"/>
              <a:t>Paso 1: LIMPIAR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7FE4-657B-8500-F0D3-0B356FB17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093341"/>
            <a:ext cx="11065133" cy="5186363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Limpie y desinfecte antes y después de preparar los alimentos, </a:t>
            </a:r>
            <a:br>
              <a:rPr lang="es-ES" sz="2800" dirty="0">
                <a:solidFill>
                  <a:srgbClr val="141D45"/>
                </a:solidFill>
              </a:rPr>
            </a:br>
            <a:r>
              <a:rPr lang="es-ES" sz="2800" dirty="0">
                <a:solidFill>
                  <a:srgbClr val="141D45"/>
                </a:solidFill>
              </a:rPr>
              <a:t>o diferentes alimentos, y cada 4 horas.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La limpieza es eliminar los gérmenes, suciedad e impurezas de las superficies.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No siempre mata los gérmenes, pero reduce la cantidad y el riesgo </a:t>
            </a:r>
            <a:br>
              <a:rPr lang="es-ES" sz="2800" dirty="0">
                <a:solidFill>
                  <a:srgbClr val="141D45"/>
                </a:solidFill>
              </a:rPr>
            </a:br>
            <a:r>
              <a:rPr lang="es-ES" sz="2800" dirty="0">
                <a:solidFill>
                  <a:srgbClr val="141D45"/>
                </a:solidFill>
              </a:rPr>
              <a:t>de infección.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Se necesita agua, jabón y frotar.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Lo mejor es dejar secar al aire.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Use toallas de papel para limpiar las superficies de la cocina o lave con frecuencia las toallas de tela.</a:t>
            </a:r>
            <a:endParaRPr lang="en-US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E484-020B-836D-419F-E610A4AE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1" y="479002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DESINFECTAR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45AF-5436-2854-1F30-FAD389DAD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56" y="1192635"/>
            <a:ext cx="6760484" cy="5186363"/>
          </a:xfrm>
        </p:spPr>
        <p:txBody>
          <a:bodyPr>
            <a:normAutofit/>
          </a:bodyPr>
          <a:lstStyle/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700" dirty="0">
                <a:solidFill>
                  <a:schemeClr val="tx1"/>
                </a:solidFill>
              </a:rPr>
              <a:t>Desinfectar es eliminar los gérmenes de las superficies o reducirlos a un nivel seguro.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Use </a:t>
            </a:r>
            <a:r>
              <a:rPr lang="en-US" sz="2700" dirty="0" err="1">
                <a:solidFill>
                  <a:schemeClr val="tx1"/>
                </a:solidFill>
              </a:rPr>
              <a:t>soluciones</a:t>
            </a:r>
            <a:r>
              <a:rPr lang="en-US" sz="2700" dirty="0">
                <a:solidFill>
                  <a:schemeClr val="tx1"/>
                </a:solidFill>
              </a:rPr>
              <a:t> de </a:t>
            </a:r>
            <a:r>
              <a:rPr lang="en-US" sz="2700" dirty="0" err="1">
                <a:solidFill>
                  <a:schemeClr val="tx1"/>
                </a:solidFill>
              </a:rPr>
              <a:t>cloro</a:t>
            </a:r>
            <a:r>
              <a:rPr lang="en-US" sz="2700" dirty="0">
                <a:solidFill>
                  <a:schemeClr val="tx1"/>
                </a:solidFill>
              </a:rPr>
              <a:t> o </a:t>
            </a:r>
            <a:r>
              <a:rPr lang="en-US" sz="2700" dirty="0" err="1">
                <a:solidFill>
                  <a:schemeClr val="tx1"/>
                </a:solidFill>
              </a:rPr>
              <a:t>productos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químicos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desinfectantes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s-ES" sz="2700" b="1" dirty="0">
                <a:solidFill>
                  <a:schemeClr val="tx1"/>
                </a:solidFill>
              </a:rPr>
              <a:t>Es necesario limpiar las superficies primero.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700" dirty="0">
                <a:solidFill>
                  <a:schemeClr val="tx1"/>
                </a:solidFill>
              </a:rPr>
              <a:t>Prepare la solución según las instrucciones del fabricante (pruebe con tiras).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700" dirty="0">
                <a:solidFill>
                  <a:schemeClr val="tx1"/>
                </a:solidFill>
              </a:rPr>
              <a:t>Si no tiene solución, use 5 cucharadas </a:t>
            </a:r>
            <a:br>
              <a:rPr lang="es-ES" sz="2700" dirty="0">
                <a:solidFill>
                  <a:schemeClr val="tx1"/>
                </a:solidFill>
              </a:rPr>
            </a:br>
            <a:r>
              <a:rPr lang="es-ES" sz="2700" dirty="0">
                <a:solidFill>
                  <a:schemeClr val="tx1"/>
                </a:solidFill>
              </a:rPr>
              <a:t>(1/3 taza) de cloro/galón de agua.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s-ES" sz="2700" dirty="0">
                <a:solidFill>
                  <a:schemeClr val="tx1"/>
                </a:solidFill>
              </a:rPr>
              <a:t>Mezcle una solución nueva cada día.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2F3FE-7CDA-67EA-E4D4-8347B7A7021A}"/>
              </a:ext>
            </a:extLst>
          </p:cNvPr>
          <p:cNvSpPr txBox="1"/>
          <p:nvPr/>
        </p:nvSpPr>
        <p:spPr>
          <a:xfrm>
            <a:off x="493756" y="5867400"/>
            <a:ext cx="11204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hlinkClick r:id="rId3"/>
              </a:rPr>
              <a:t>Limpieza y desinfección con cloro | agua, saneamiento, e higiene del entorno</a:t>
            </a:r>
            <a:r>
              <a:rPr lang="es-ES" dirty="0">
                <a:hlinkClick r:id="rId3"/>
              </a:rPr>
              <a:t> </a:t>
            </a:r>
            <a:r>
              <a:rPr lang="es-ES" u="sng" dirty="0">
                <a:hlinkClick r:id="rId3"/>
              </a:rPr>
              <a:t>(WASH) | CDC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95070-E28C-8DD0-461A-8FA9F31A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51" y="1530167"/>
            <a:ext cx="4013857" cy="3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41AC8-8E53-396D-55E3-EE7B74E5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536117"/>
            <a:ext cx="11049001" cy="398804"/>
          </a:xfrm>
        </p:spPr>
        <p:txBody>
          <a:bodyPr>
            <a:noAutofit/>
          </a:bodyPr>
          <a:lstStyle/>
          <a:p>
            <a:r>
              <a:rPr lang="en-US" sz="3600" dirty="0" err="1"/>
              <a:t>Objetivos</a:t>
            </a:r>
            <a:r>
              <a:rPr lang="en-US" sz="3600" dirty="0"/>
              <a:t> del </a:t>
            </a:r>
            <a:r>
              <a:rPr lang="en-US" sz="3600" dirty="0" err="1"/>
              <a:t>aprendizaje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659BD-459E-6C40-2876-D9C7D01B0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5663043" cy="486727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kern="0" dirty="0" err="1">
                <a:solidFill>
                  <a:srgbClr val="141D45"/>
                </a:solidFill>
              </a:rPr>
              <a:t>Aprenderemos</a:t>
            </a:r>
            <a:r>
              <a:rPr lang="en-US" sz="2600" kern="0" dirty="0">
                <a:solidFill>
                  <a:srgbClr val="141D45"/>
                </a:solidFill>
              </a:rPr>
              <a:t> </a:t>
            </a:r>
            <a:r>
              <a:rPr lang="en-US" sz="2600" kern="0" dirty="0" err="1">
                <a:solidFill>
                  <a:srgbClr val="141D45"/>
                </a:solidFill>
              </a:rPr>
              <a:t>sobre</a:t>
            </a:r>
            <a:r>
              <a:rPr lang="en-US" sz="2600" kern="0" dirty="0">
                <a:solidFill>
                  <a:srgbClr val="141D45"/>
                </a:solidFill>
              </a:rPr>
              <a:t>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100" kern="0" dirty="0">
                <a:solidFill>
                  <a:srgbClr val="141D45"/>
                </a:solidFill>
              </a:rPr>
              <a:t>Cómo mantener la seguridad de los alimentos para los adultos mayores</a:t>
            </a:r>
            <a:endParaRPr lang="en-US" sz="2100" kern="0" dirty="0">
              <a:solidFill>
                <a:srgbClr val="141D45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100" kern="0" dirty="0">
                <a:solidFill>
                  <a:srgbClr val="141D45"/>
                </a:solidFill>
              </a:rPr>
              <a:t>Gérmenes frecuentes en los alimentos</a:t>
            </a:r>
            <a:endParaRPr lang="en-US" sz="2100" kern="0" dirty="0">
              <a:solidFill>
                <a:srgbClr val="141D45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100" kern="0" dirty="0" err="1">
                <a:solidFill>
                  <a:srgbClr val="141D45"/>
                </a:solidFill>
              </a:rPr>
              <a:t>Síntomas</a:t>
            </a:r>
            <a:r>
              <a:rPr lang="en-US" sz="2100" kern="0" dirty="0">
                <a:solidFill>
                  <a:srgbClr val="141D45"/>
                </a:solidFill>
              </a:rPr>
              <a:t> de </a:t>
            </a:r>
            <a:r>
              <a:rPr lang="en-US" sz="2100" kern="0" dirty="0" err="1">
                <a:solidFill>
                  <a:srgbClr val="141D45"/>
                </a:solidFill>
              </a:rPr>
              <a:t>enfermedades</a:t>
            </a:r>
            <a:r>
              <a:rPr lang="en-US" sz="2100" kern="0" dirty="0">
                <a:solidFill>
                  <a:srgbClr val="141D45"/>
                </a:solidFill>
              </a:rPr>
              <a:t> </a:t>
            </a:r>
            <a:r>
              <a:rPr lang="en-US" sz="2100" kern="0" dirty="0" err="1">
                <a:solidFill>
                  <a:srgbClr val="141D45"/>
                </a:solidFill>
              </a:rPr>
              <a:t>transmitidas</a:t>
            </a:r>
            <a:r>
              <a:rPr lang="en-US" sz="2100" kern="0" dirty="0">
                <a:solidFill>
                  <a:srgbClr val="141D45"/>
                </a:solidFill>
              </a:rPr>
              <a:t> </a:t>
            </a:r>
            <a:r>
              <a:rPr lang="en-US" sz="2100" kern="0" dirty="0" err="1">
                <a:solidFill>
                  <a:srgbClr val="141D45"/>
                </a:solidFill>
              </a:rPr>
              <a:t>por</a:t>
            </a:r>
            <a:r>
              <a:rPr lang="en-US" sz="2100" kern="0" dirty="0">
                <a:solidFill>
                  <a:srgbClr val="141D45"/>
                </a:solidFill>
              </a:rPr>
              <a:t> </a:t>
            </a:r>
            <a:r>
              <a:rPr lang="en-US" sz="2100" kern="0" dirty="0" err="1">
                <a:solidFill>
                  <a:srgbClr val="141D45"/>
                </a:solidFill>
              </a:rPr>
              <a:t>los</a:t>
            </a:r>
            <a:r>
              <a:rPr lang="en-US" sz="2100" kern="0" dirty="0">
                <a:solidFill>
                  <a:srgbClr val="141D45"/>
                </a:solidFill>
              </a:rPr>
              <a:t> </a:t>
            </a:r>
            <a:r>
              <a:rPr lang="en-US" sz="2100" kern="0" dirty="0" err="1">
                <a:solidFill>
                  <a:srgbClr val="141D45"/>
                </a:solidFill>
              </a:rPr>
              <a:t>alimentos</a:t>
            </a:r>
            <a:endParaRPr lang="en-US" sz="2100" kern="0" dirty="0">
              <a:solidFill>
                <a:srgbClr val="141D45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100" kern="0" dirty="0">
                <a:solidFill>
                  <a:srgbClr val="141D45"/>
                </a:solidFill>
              </a:rPr>
              <a:t>Cómo mantener una temperatura adecuada</a:t>
            </a:r>
            <a:endParaRPr lang="en-US" sz="2100" kern="0" dirty="0">
              <a:solidFill>
                <a:srgbClr val="141D45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100" kern="0" dirty="0" err="1">
                <a:solidFill>
                  <a:srgbClr val="141D45"/>
                </a:solidFill>
              </a:rPr>
              <a:t>Seguridad</a:t>
            </a:r>
            <a:r>
              <a:rPr lang="en-US" sz="2100" kern="0" dirty="0">
                <a:solidFill>
                  <a:srgbClr val="141D45"/>
                </a:solidFill>
              </a:rPr>
              <a:t> </a:t>
            </a:r>
            <a:r>
              <a:rPr lang="en-US" sz="2100" kern="0" dirty="0" err="1">
                <a:solidFill>
                  <a:srgbClr val="141D45"/>
                </a:solidFill>
              </a:rPr>
              <a:t>en</a:t>
            </a:r>
            <a:r>
              <a:rPr lang="en-US" sz="2100" kern="0" dirty="0">
                <a:solidFill>
                  <a:srgbClr val="141D45"/>
                </a:solidFill>
              </a:rPr>
              <a:t> la </a:t>
            </a:r>
            <a:r>
              <a:rPr lang="en-US" sz="2100" kern="0" dirty="0" err="1">
                <a:solidFill>
                  <a:srgbClr val="141D45"/>
                </a:solidFill>
              </a:rPr>
              <a:t>cocina</a:t>
            </a:r>
            <a:endParaRPr lang="en-US" sz="2100" kern="0" dirty="0">
              <a:solidFill>
                <a:srgbClr val="141D4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100" kern="0" dirty="0">
                <a:solidFill>
                  <a:srgbClr val="141D45"/>
                </a:solidFill>
              </a:rPr>
              <a:t>Cuatro principios básicos sobre la seguridad de los alimentos</a:t>
            </a:r>
            <a:endParaRPr lang="en-US" sz="2100" kern="0" dirty="0">
              <a:solidFill>
                <a:srgbClr val="141D45"/>
              </a:solidFill>
            </a:endParaRPr>
          </a:p>
          <a:p>
            <a:endParaRPr lang="en-US" kern="0" dirty="0">
              <a:solidFill>
                <a:srgbClr val="141D4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6F062-4342-1C4E-4D5C-AF45BF07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22" y="1390583"/>
            <a:ext cx="5508678" cy="2876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7339" y="2074125"/>
            <a:ext cx="3397644" cy="1363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I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</a:p>
          <a:p>
            <a:pPr algn="ctr"/>
            <a:r>
              <a:rPr lang="en-I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ALIMENTOS.</a:t>
            </a:r>
          </a:p>
          <a:p>
            <a:pPr algn="ctr"/>
            <a:endParaRPr lang="en-IN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1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800C-4732-96D1-5139-DC7BA7F9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80CE-5A9D-08EA-345F-5BAC08EC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6373" y="897464"/>
            <a:ext cx="7065721" cy="5426095"/>
          </a:xfrm>
        </p:spPr>
        <p:txBody>
          <a:bodyPr>
            <a:norm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41D45"/>
                </a:solidFill>
              </a:rPr>
              <a:t>Lávese</a:t>
            </a:r>
            <a:r>
              <a:rPr lang="en-US" dirty="0">
                <a:solidFill>
                  <a:srgbClr val="141D45"/>
                </a:solidFill>
              </a:rPr>
              <a:t> </a:t>
            </a:r>
            <a:r>
              <a:rPr lang="en-US" dirty="0" err="1">
                <a:solidFill>
                  <a:srgbClr val="141D45"/>
                </a:solidFill>
              </a:rPr>
              <a:t>durante</a:t>
            </a:r>
            <a:r>
              <a:rPr lang="en-US" dirty="0">
                <a:solidFill>
                  <a:srgbClr val="141D45"/>
                </a:solidFill>
              </a:rPr>
              <a:t> al </a:t>
            </a:r>
            <a:r>
              <a:rPr lang="en-US" dirty="0" err="1">
                <a:solidFill>
                  <a:srgbClr val="141D45"/>
                </a:solidFill>
              </a:rPr>
              <a:t>menos</a:t>
            </a:r>
            <a:r>
              <a:rPr lang="en-US" dirty="0">
                <a:solidFill>
                  <a:srgbClr val="141D45"/>
                </a:solidFill>
              </a:rPr>
              <a:t> 20 </a:t>
            </a:r>
            <a:r>
              <a:rPr lang="en-US" dirty="0" err="1">
                <a:solidFill>
                  <a:srgbClr val="141D45"/>
                </a:solidFill>
              </a:rPr>
              <a:t>segundos</a:t>
            </a:r>
            <a:endParaRPr lang="en-US" dirty="0">
              <a:solidFill>
                <a:srgbClr val="141D45"/>
              </a:solidFill>
            </a:endParaRP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Use </a:t>
            </a:r>
            <a:r>
              <a:rPr lang="en-US" dirty="0" err="1">
                <a:solidFill>
                  <a:srgbClr val="141D45"/>
                </a:solidFill>
              </a:rPr>
              <a:t>agua</a:t>
            </a:r>
            <a:r>
              <a:rPr lang="en-US" dirty="0">
                <a:solidFill>
                  <a:srgbClr val="141D45"/>
                </a:solidFill>
              </a:rPr>
              <a:t> tibia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41D45"/>
                </a:solidFill>
              </a:rPr>
              <a:t>Lávese las manos después de:</a:t>
            </a:r>
            <a:endParaRPr lang="en-US" dirty="0">
              <a:solidFill>
                <a:srgbClr val="141D45"/>
              </a:solidFill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baño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s-ES" dirty="0"/>
              <a:t>Antes y después de manipular alimentos crudos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Limpiar</a:t>
            </a:r>
            <a:r>
              <a:rPr lang="en-US" dirty="0"/>
              <a:t> las mesas o </a:t>
            </a:r>
            <a:r>
              <a:rPr lang="en-US" dirty="0" err="1"/>
              <a:t>platos</a:t>
            </a:r>
            <a:r>
              <a:rPr lang="en-US" dirty="0"/>
              <a:t> </a:t>
            </a:r>
            <a:r>
              <a:rPr lang="en-US" dirty="0" err="1"/>
              <a:t>sucios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s-ES" dirty="0"/>
              <a:t>Tocarse el pelo, la cara o el cuerpo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Tocar</a:t>
            </a:r>
            <a:r>
              <a:rPr lang="en-US" dirty="0"/>
              <a:t> </a:t>
            </a:r>
            <a:r>
              <a:rPr lang="en-US" dirty="0" err="1"/>
              <a:t>ropa</a:t>
            </a:r>
            <a:r>
              <a:rPr lang="en-US" dirty="0"/>
              <a:t> o </a:t>
            </a:r>
            <a:r>
              <a:rPr lang="en-US" dirty="0" err="1"/>
              <a:t>delantales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s-ES" dirty="0"/>
              <a:t>Estornudar, toser o sonarse la nariz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Fumar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pt-BR" dirty="0"/>
              <a:t>Comer o beber, mascar chicle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teléfono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Sacar</a:t>
            </a:r>
            <a:r>
              <a:rPr lang="en-US" dirty="0"/>
              <a:t> la </a:t>
            </a:r>
            <a:r>
              <a:rPr lang="en-US" dirty="0" err="1"/>
              <a:t>basura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s-ES" dirty="0"/>
              <a:t>Usar productos químicos de limpieza</a:t>
            </a:r>
            <a:endParaRPr lang="en-US" dirty="0"/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 err="1"/>
              <a:t>Tocar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sin </a:t>
            </a:r>
            <a:r>
              <a:rPr lang="en-US" dirty="0" err="1"/>
              <a:t>desinfectar</a:t>
            </a:r>
            <a:endParaRPr lang="en-US" dirty="0"/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141D4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6E1BD-1AF8-18A9-D5F5-04C2667265B3}"/>
              </a:ext>
            </a:extLst>
          </p:cNvPr>
          <p:cNvSpPr txBox="1"/>
          <p:nvPr/>
        </p:nvSpPr>
        <p:spPr>
          <a:xfrm>
            <a:off x="7302700" y="5832356"/>
            <a:ext cx="475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https://www.youtube.com/watch?v=XyvUdQ9u4d8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34D64-13F7-EED0-0BDA-3472BC045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4" y="3124"/>
            <a:ext cx="1664837" cy="62068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38A1EB-5736-4DB8-0EC4-CB109FC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30" y="297862"/>
            <a:ext cx="8335950" cy="516307"/>
          </a:xfrm>
        </p:spPr>
        <p:txBody>
          <a:bodyPr/>
          <a:lstStyle/>
          <a:p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lavarse</a:t>
            </a:r>
            <a:r>
              <a:rPr lang="en-US" sz="3600" dirty="0"/>
              <a:t> las </a:t>
            </a:r>
            <a:r>
              <a:rPr lang="en-US" sz="3600" dirty="0" err="1"/>
              <a:t>manos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52850" y="446057"/>
            <a:ext cx="1703000" cy="5248708"/>
            <a:chOff x="652850" y="446057"/>
            <a:chExt cx="1703000" cy="5248708"/>
          </a:xfrm>
        </p:grpSpPr>
        <p:sp>
          <p:nvSpPr>
            <p:cNvPr id="2" name="TextBox 1"/>
            <p:cNvSpPr txBox="1"/>
            <p:nvPr/>
          </p:nvSpPr>
          <p:spPr>
            <a:xfrm>
              <a:off x="720090" y="446057"/>
              <a:ext cx="4927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Mojar</a:t>
              </a:r>
              <a:endParaRPr lang="en-IN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850" y="675670"/>
              <a:ext cx="7378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9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IN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agua</a:t>
              </a:r>
              <a:r>
                <a:rPr lang="en-IN" sz="900" dirty="0">
                  <a:latin typeface="Arial" panose="020B0604020202020204" pitchFamily="34" charset="0"/>
                  <a:cs typeface="Arial" panose="020B0604020202020204" pitchFamily="34" charset="0"/>
                </a:rPr>
                <a:t> tibia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1450" y="1318389"/>
              <a:ext cx="7080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Frotar</a:t>
              </a:r>
              <a:endParaRPr lang="en-IN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9949" y="1572533"/>
              <a:ext cx="6851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900" dirty="0"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en-IN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segundos</a:t>
              </a:r>
              <a:r>
                <a:rPr lang="en-IN" sz="900" dirty="0">
                  <a:latin typeface="Arial" panose="020B0604020202020204" pitchFamily="34" charset="0"/>
                  <a:cs typeface="Arial" panose="020B0604020202020204" pitchFamily="34" charset="0"/>
                </a:rPr>
                <a:t> Use </a:t>
              </a:r>
              <a:r>
                <a:rPr lang="en-IN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jabón</a:t>
              </a:r>
              <a:endParaRPr lang="en-IN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0090" y="3255139"/>
              <a:ext cx="7833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Enjuagar</a:t>
              </a:r>
              <a:endParaRPr lang="en-IN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2575" y="4582602"/>
              <a:ext cx="50327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Secar</a:t>
              </a:r>
              <a:endParaRPr lang="en-IN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3698" y="4865772"/>
              <a:ext cx="979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900" dirty="0">
                  <a:latin typeface="Arial" panose="020B0604020202020204" pitchFamily="34" charset="0"/>
                  <a:cs typeface="Arial" panose="020B0604020202020204" pitchFamily="34" charset="0"/>
                </a:rPr>
                <a:t>Use toallas de papel desechables</a:t>
              </a:r>
              <a:endParaRPr lang="en-IN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094" y="5479321"/>
              <a:ext cx="8103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Guantes</a:t>
              </a:r>
              <a:endParaRPr lang="en-IN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55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52E3-CB1D-BA14-7932-ECE3F314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1053"/>
            <a:ext cx="11065132" cy="398803"/>
          </a:xfrm>
        </p:spPr>
        <p:txBody>
          <a:bodyPr/>
          <a:lstStyle/>
          <a:p>
            <a:r>
              <a:rPr lang="en-US" sz="3600" dirty="0"/>
              <a:t>Paso 2: SEPARAR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7221-77C4-6682-23B6-1333B331F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098175"/>
            <a:ext cx="11065133" cy="3647245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41D45"/>
                </a:solidFill>
              </a:rPr>
              <a:t>Prevenga</a:t>
            </a:r>
            <a:r>
              <a:rPr lang="en-US" sz="2800" dirty="0">
                <a:solidFill>
                  <a:srgbClr val="141D45"/>
                </a:solidFill>
              </a:rPr>
              <a:t> la “</a:t>
            </a:r>
            <a:r>
              <a:rPr lang="en-US" sz="2800" dirty="0" err="1">
                <a:solidFill>
                  <a:srgbClr val="141D45"/>
                </a:solidFill>
              </a:rPr>
              <a:t>contaminación</a:t>
            </a:r>
            <a:r>
              <a:rPr lang="en-US" sz="2800" dirty="0">
                <a:solidFill>
                  <a:srgbClr val="141D45"/>
                </a:solidFill>
              </a:rPr>
              <a:t> </a:t>
            </a:r>
            <a:r>
              <a:rPr lang="en-US" sz="2800" dirty="0" err="1">
                <a:solidFill>
                  <a:srgbClr val="141D45"/>
                </a:solidFill>
              </a:rPr>
              <a:t>cruzada</a:t>
            </a:r>
            <a:r>
              <a:rPr lang="en-US" sz="2800" dirty="0">
                <a:solidFill>
                  <a:srgbClr val="141D45"/>
                </a:solidFill>
              </a:rPr>
              <a:t>”.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La carne cruda, las aves de corral, los mariscos, los huevos y la harina nunca deben tener contacto con los productos agrícolas ni la comida lista para comer.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Use tablas de cortar y utensilios separados siempre que sea posible.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Lave con regularidad las agarraderas, las toallas de cocina y los delantales.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Almacene la carne y los huevos crudos en los estantes de abajo de la refrigeradora.</a:t>
            </a:r>
            <a:endParaRPr lang="en-US" dirty="0">
              <a:solidFill>
                <a:srgbClr val="141D4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5CDEC-2A68-2C6C-653F-BE73B59DAE0F}"/>
              </a:ext>
            </a:extLst>
          </p:cNvPr>
          <p:cNvSpPr txBox="1"/>
          <p:nvPr/>
        </p:nvSpPr>
        <p:spPr>
          <a:xfrm>
            <a:off x="571500" y="52154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https://www.fda.gov/media/115453/download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890D0-C429-4A69-2CD6-8FADBFD95602}"/>
              </a:ext>
            </a:extLst>
          </p:cNvPr>
          <p:cNvSpPr txBox="1"/>
          <p:nvPr/>
        </p:nvSpPr>
        <p:spPr>
          <a:xfrm>
            <a:off x="571500" y="5748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https://www.youtube.com/watch?v=PmyljRmNDCc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77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6E14-7D39-14D7-ED70-70877396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12409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Paso 4: ENFRIAR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FEC5-7D56-4AE5-252F-B63AA3886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891" y="1098888"/>
            <a:ext cx="6316602" cy="494789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Deje espacio para que circule el aire entre los artículos en la refrigeradora 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y el congelador.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Lleve un registro de las temperaturas del refrigerador y del congelador.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El refrigerador debe estar programado a 40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o menos y el congelador a 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0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o menos.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800" dirty="0">
                <a:solidFill>
                  <a:schemeClr val="tx1"/>
                </a:solidFill>
              </a:rPr>
              <a:t>Los alimentos cocinados deben enfriarse de 135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a 41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en 6 horas y de 135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a 70 </a:t>
            </a:r>
            <a:r>
              <a:rPr lang="es-ES" sz="2800" dirty="0" err="1">
                <a:solidFill>
                  <a:schemeClr val="tx1"/>
                </a:solidFill>
              </a:rPr>
              <a:t>ºF</a:t>
            </a:r>
            <a:r>
              <a:rPr lang="es-ES" sz="2800" dirty="0">
                <a:solidFill>
                  <a:schemeClr val="tx1"/>
                </a:solidFill>
              </a:rPr>
              <a:t> en 2 horas.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DBA5C-EFDC-31BF-25EE-F6618AEF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39" y="1345914"/>
            <a:ext cx="3736572" cy="3736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94287" y="1529255"/>
            <a:ext cx="21651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Enfriar</a:t>
            </a:r>
            <a:endParaRPr lang="en-IN" sz="4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CE57-2425-D8E3-7A58-14F9FBF0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ED73-F030-5801-46B3-D6DDC7D4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56222"/>
            <a:ext cx="11049457" cy="398803"/>
          </a:xfrm>
        </p:spPr>
        <p:txBody>
          <a:bodyPr/>
          <a:lstStyle/>
          <a:p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usar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guantes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7E3AC-7C39-3666-CBAB-890BD7BC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130772"/>
            <a:ext cx="11049457" cy="4351338"/>
          </a:xfrm>
        </p:spPr>
        <p:txBody>
          <a:bodyPr/>
          <a:lstStyle/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Siempre debe lavarse las manos antes de ponerse </a:t>
            </a:r>
            <a:b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</a:b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los guantes.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Nunito Sans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No sople en los guantes para ayudar a ponérselos.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Nunito Sans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Cámbiese los guantes después de cada 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</a:b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tarea o después de 4 horas de uso continuo.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 </a:t>
            </a: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NO lave ni vuelva a usar los guantes.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Nunito Sans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Use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los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guantes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Nunito Sans"/>
              <a:cs typeface="Nunito Sans"/>
              <a:sym typeface="Nunito Sans"/>
            </a:endParaRPr>
          </a:p>
          <a:p>
            <a:pPr marL="1121325" lvl="2" indent="-373775" defTabSz="457200">
              <a:lnSpc>
                <a:spcPts val="3636"/>
              </a:lnSpc>
              <a:spcBef>
                <a:spcPts val="0"/>
              </a:spcBef>
              <a:buFont typeface="Arial"/>
              <a:buChar char="⚬"/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Mientras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sirve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los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alimentos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Nunito Sans"/>
              <a:cs typeface="Nunito Sans"/>
              <a:sym typeface="Nunito Sans"/>
            </a:endParaRPr>
          </a:p>
          <a:p>
            <a:pPr marL="1121325" lvl="2" indent="-373775" defTabSz="457200">
              <a:lnSpc>
                <a:spcPts val="3636"/>
              </a:lnSpc>
              <a:spcBef>
                <a:spcPct val="0"/>
              </a:spcBef>
              <a:buFont typeface="Arial"/>
              <a:buChar char="⚬"/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Mientras prepara los alimentos o </a:t>
            </a:r>
            <a:b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</a:br>
            <a:r>
              <a:rPr lang="es-ES" sz="2800" dirty="0">
                <a:solidFill>
                  <a:schemeClr val="tx1"/>
                </a:solidFill>
                <a:latin typeface="+mj-lt"/>
                <a:ea typeface="Nunito Sans"/>
                <a:cs typeface="Nunito Sans"/>
                <a:sym typeface="Nunito Sans"/>
              </a:rPr>
              <a:t>los arregla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8AF2E-D0D4-8B8E-F31D-FEEF86C5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17" y="2946446"/>
            <a:ext cx="3886115" cy="29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6C42-4ADA-F78B-4D60-02A12593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548690"/>
            <a:ext cx="11065132" cy="398803"/>
          </a:xfrm>
        </p:spPr>
        <p:txBody>
          <a:bodyPr/>
          <a:lstStyle/>
          <a:p>
            <a:r>
              <a:rPr lang="en-US" sz="3600" dirty="0" err="1"/>
              <a:t>Prácticas</a:t>
            </a:r>
            <a:r>
              <a:rPr lang="en-US" sz="3600" dirty="0"/>
              <a:t> de </a:t>
            </a:r>
            <a:r>
              <a:rPr lang="en-US" sz="3600" dirty="0" err="1"/>
              <a:t>higiene</a:t>
            </a:r>
            <a:r>
              <a:rPr lang="en-US" sz="3600" dirty="0"/>
              <a:t> 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5800-96B7-B098-B755-3D7EBDAD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435768"/>
            <a:ext cx="4450001" cy="302587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Limpieza</a:t>
            </a:r>
            <a:r>
              <a:rPr lang="en-US" sz="3200" dirty="0">
                <a:solidFill>
                  <a:schemeClr val="tx1"/>
                </a:solidFill>
              </a:rPr>
              <a:t> personal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Sujetadores</a:t>
            </a:r>
            <a:r>
              <a:rPr lang="en-US" sz="3200" dirty="0">
                <a:solidFill>
                  <a:schemeClr val="tx1"/>
                </a:solidFill>
              </a:rPr>
              <a:t> para el </a:t>
            </a:r>
            <a:r>
              <a:rPr lang="en-US" sz="3200" dirty="0" err="1">
                <a:solidFill>
                  <a:schemeClr val="tx1"/>
                </a:solidFill>
              </a:rPr>
              <a:t>pelo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Ropa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limpia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Delantales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233E5-158E-201B-151E-CB1E87AB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27" y="1341120"/>
            <a:ext cx="34766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4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90B0-C6A5-F8CD-96DC-2BFDCE0B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382004"/>
            <a:ext cx="11065132" cy="398803"/>
          </a:xfrm>
        </p:spPr>
        <p:txBody>
          <a:bodyPr/>
          <a:lstStyle/>
          <a:p>
            <a:r>
              <a:rPr lang="es-ES" sz="3600" dirty="0"/>
              <a:t>Requisitos de seguridad del programa</a:t>
            </a:r>
            <a:endParaRPr lang="en-US" sz="36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EA19A52-C1F5-803C-473F-8995017A1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69584"/>
              </p:ext>
            </p:extLst>
          </p:nvPr>
        </p:nvGraphicFramePr>
        <p:xfrm>
          <a:off x="563434" y="1253331"/>
          <a:ext cx="110651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3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414A-7157-B9C3-5CB1-2D17DEDF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445803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resumen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4821-0403-C87B-4928-7BCFF57AD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4" y="1225834"/>
            <a:ext cx="6805345" cy="51863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tx1"/>
                </a:solidFill>
              </a:rPr>
              <a:t>Servir Alimentos </a:t>
            </a:r>
            <a:r>
              <a:rPr lang="es-ES" sz="2700" i="1" dirty="0">
                <a:solidFill>
                  <a:schemeClr val="tx1"/>
                </a:solidFill>
              </a:rPr>
              <a:t>seguros</a:t>
            </a:r>
            <a:r>
              <a:rPr lang="es-ES" sz="2700" dirty="0">
                <a:solidFill>
                  <a:schemeClr val="tx1"/>
                </a:solidFill>
              </a:rPr>
              <a:t> es la parte más importante del trabajo.</a:t>
            </a:r>
            <a:endParaRPr lang="en-US" sz="2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tx1"/>
                </a:solidFill>
              </a:rPr>
              <a:t>Reporte los síntomas a su supervisor.</a:t>
            </a:r>
            <a:endParaRPr lang="en-US" sz="2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tx1"/>
                </a:solidFill>
              </a:rPr>
              <a:t>Los cuatro principios principales de la seguridad de los alimentos son: LIMPIEZA, SEPARACIÓN, COCCIÓN Y ENFRIAMIENTO.</a:t>
            </a:r>
            <a:endParaRPr lang="en-US" sz="2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tx1"/>
                </a:solidFill>
              </a:rPr>
              <a:t>Asegúrese de que los alimentos estén a la temperatura adecuada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  <a:p>
            <a:pPr marL="744538" lvl="1" indent="-342900">
              <a:lnSpc>
                <a:spcPct val="9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700" dirty="0">
                <a:solidFill>
                  <a:schemeClr val="tx1"/>
                </a:solidFill>
              </a:rPr>
              <a:t>La ZONA DE PELIGRO donde proliferan los microorganismos es de 41 </a:t>
            </a:r>
            <a:r>
              <a:rPr lang="es-ES" sz="2700" dirty="0" err="1">
                <a:solidFill>
                  <a:schemeClr val="tx1"/>
                </a:solidFill>
              </a:rPr>
              <a:t>ºF</a:t>
            </a:r>
            <a:r>
              <a:rPr lang="es-ES" sz="2700" dirty="0">
                <a:solidFill>
                  <a:schemeClr val="tx1"/>
                </a:solidFill>
              </a:rPr>
              <a:t> a 135 </a:t>
            </a:r>
            <a:r>
              <a:rPr lang="es-ES" sz="2700" dirty="0" err="1">
                <a:solidFill>
                  <a:schemeClr val="tx1"/>
                </a:solidFill>
              </a:rPr>
              <a:t>ºF</a:t>
            </a:r>
            <a:r>
              <a:rPr lang="es-ES" sz="2700" dirty="0">
                <a:solidFill>
                  <a:schemeClr val="tx1"/>
                </a:solidFill>
              </a:rPr>
              <a:t>.</a:t>
            </a:r>
            <a:endParaRPr lang="en-US" sz="2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tx1"/>
                </a:solidFill>
              </a:rPr>
              <a:t>Manténgase seguro en la cocina para evitar accidentes.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511F5-1BC4-AD2C-B5D9-CE7565F1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62" y="940590"/>
            <a:ext cx="4524419" cy="4513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4289" y="2578451"/>
            <a:ext cx="2389564" cy="142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DE LOS ALIMENTOS</a:t>
            </a:r>
          </a:p>
        </p:txBody>
      </p:sp>
    </p:spTree>
    <p:extLst>
      <p:ext uri="{BB962C8B-B14F-4D97-AF65-F5344CB8AC3E}">
        <p14:creationId xmlns:p14="http://schemas.microsoft.com/office/powerpoint/2010/main" val="174601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F98D-8350-804A-702C-A6998C32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74472"/>
            <a:ext cx="11049457" cy="398803"/>
          </a:xfrm>
        </p:spPr>
        <p:txBody>
          <a:bodyPr/>
          <a:lstStyle/>
          <a:p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recursos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797-4976-A114-79D9-6FDD93010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253331"/>
            <a:ext cx="11049457" cy="43513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Executive Office of Aging &amp; Independence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https://www.mass.gov/info-details/senior-nutrition-program</a:t>
            </a:r>
            <a:r>
              <a:rPr lang="en-US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Department of Public Health Food Protection Program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https://www.mass.gov/orgs/food-protection-program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Partnership for Food Safety Education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https://www.mafoodsafetyeducation.info/</a:t>
            </a:r>
            <a:r>
              <a:rPr lang="en-US" dirty="0"/>
              <a:t> 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US Food &amp; Drug Administration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https://www.fda.gov/food/buy-store-serve-safe-food/safe-food-handling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Centers for Disease Control and Prevention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https://www.cdc.gov/foodsafety/index.html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E88D-2035-292D-3BFB-146616F3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72546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dirty="0"/>
              <a:t>Temperaturas para la cocción limitada en el lugar</a:t>
            </a:r>
            <a:endParaRPr lang="en-US" sz="36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69BE6DC-0DC9-AA60-7C52-F1C48B2DE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5829"/>
              </p:ext>
            </p:extLst>
          </p:nvPr>
        </p:nvGraphicFramePr>
        <p:xfrm>
          <a:off x="571500" y="990599"/>
          <a:ext cx="11065133" cy="518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Rooster with solid fill">
            <a:extLst>
              <a:ext uri="{FF2B5EF4-FFF2-40B4-BE49-F238E27FC236}">
                <a16:creationId xmlns:a16="http://schemas.microsoft.com/office/drawing/2014/main" id="{7C32A14B-4376-AB18-6213-10D5AA6FE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826" y="2268412"/>
            <a:ext cx="611275" cy="611275"/>
          </a:xfrm>
          <a:prstGeom prst="rect">
            <a:avLst/>
          </a:prstGeom>
        </p:spPr>
      </p:pic>
      <p:pic>
        <p:nvPicPr>
          <p:cNvPr id="7" name="Graphic 6" descr="Cow with solid fill">
            <a:extLst>
              <a:ext uri="{FF2B5EF4-FFF2-40B4-BE49-F238E27FC236}">
                <a16:creationId xmlns:a16="http://schemas.microsoft.com/office/drawing/2014/main" id="{8FBB9C14-8DFD-7C0A-0F5E-A498D3F44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65938" y="2182584"/>
            <a:ext cx="762837" cy="762837"/>
          </a:xfrm>
          <a:prstGeom prst="rect">
            <a:avLst/>
          </a:prstGeom>
        </p:spPr>
      </p:pic>
      <p:pic>
        <p:nvPicPr>
          <p:cNvPr id="9" name="Graphic 8" descr="Harvest basket with solid fill">
            <a:extLst>
              <a:ext uri="{FF2B5EF4-FFF2-40B4-BE49-F238E27FC236}">
                <a16:creationId xmlns:a16="http://schemas.microsoft.com/office/drawing/2014/main" id="{49531188-BC94-645B-AB05-6FA1D32A03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4114" y="4137404"/>
            <a:ext cx="762837" cy="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52E7-F544-1ACF-3AD2-97971EA8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426697"/>
            <a:ext cx="11049001" cy="398804"/>
          </a:xfrm>
        </p:spPr>
        <p:txBody>
          <a:bodyPr/>
          <a:lstStyle/>
          <a:p>
            <a:r>
              <a:rPr lang="es-ES" sz="3600" kern="0" dirty="0"/>
              <a:t>¿Qué es la seguridad de los alimentos?</a:t>
            </a:r>
            <a:endParaRPr lang="en-US" sz="36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6A0F-F6CF-53A4-3C28-C607057E3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1" y="1165225"/>
            <a:ext cx="11381455" cy="48672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550" kern="0" dirty="0">
                <a:solidFill>
                  <a:srgbClr val="141D45"/>
                </a:solidFill>
              </a:rPr>
              <a:t>La seguridad de los alimentos se refiere a las condiciones y prácticas que preservan la calidad de la comida para evitar la contaminación y las enfermedades transmitidas por la comida.</a:t>
            </a:r>
            <a:endParaRPr lang="en-US" sz="2550" kern="0" dirty="0">
              <a:solidFill>
                <a:srgbClr val="141D45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550" kern="0" dirty="0" err="1">
                <a:solidFill>
                  <a:srgbClr val="141D45"/>
                </a:solidFill>
              </a:rPr>
              <a:t>Causadas</a:t>
            </a:r>
            <a:r>
              <a:rPr lang="en-US" sz="2550" kern="0" dirty="0">
                <a:solidFill>
                  <a:srgbClr val="141D45"/>
                </a:solidFill>
              </a:rPr>
              <a:t> </a:t>
            </a:r>
            <a:r>
              <a:rPr lang="en-US" sz="2550" kern="0" dirty="0" err="1">
                <a:solidFill>
                  <a:srgbClr val="141D45"/>
                </a:solidFill>
              </a:rPr>
              <a:t>por</a:t>
            </a:r>
            <a:r>
              <a:rPr lang="en-US" sz="2550" kern="0" dirty="0">
                <a:solidFill>
                  <a:srgbClr val="141D45"/>
                </a:solidFill>
              </a:rPr>
              <a:t> </a:t>
            </a:r>
            <a:r>
              <a:rPr lang="en-US" sz="2550" kern="0" dirty="0" err="1">
                <a:solidFill>
                  <a:srgbClr val="141D45"/>
                </a:solidFill>
              </a:rPr>
              <a:t>gérmenes</a:t>
            </a:r>
            <a:r>
              <a:rPr lang="en-US" sz="2550" kern="0" dirty="0">
                <a:solidFill>
                  <a:srgbClr val="141D45"/>
                </a:solidFill>
              </a:rPr>
              <a:t> </a:t>
            </a:r>
            <a:r>
              <a:rPr lang="en-US" sz="2550" kern="0" dirty="0" err="1">
                <a:solidFill>
                  <a:srgbClr val="141D45"/>
                </a:solidFill>
              </a:rPr>
              <a:t>microscópicos</a:t>
            </a:r>
            <a:r>
              <a:rPr lang="en-US" sz="2550" kern="0" dirty="0">
                <a:solidFill>
                  <a:srgbClr val="141D45"/>
                </a:solidFill>
              </a:rPr>
              <a:t> </a:t>
            </a:r>
            <a:r>
              <a:rPr lang="en-US" sz="2550" kern="0" dirty="0" err="1">
                <a:solidFill>
                  <a:srgbClr val="141D45"/>
                </a:solidFill>
              </a:rPr>
              <a:t>incluyendo</a:t>
            </a:r>
            <a:r>
              <a:rPr lang="en-US" sz="2550" kern="0" dirty="0">
                <a:solidFill>
                  <a:srgbClr val="141D45"/>
                </a:solidFill>
              </a:rPr>
              <a:t> </a:t>
            </a:r>
            <a:r>
              <a:rPr lang="en-US" sz="2550" kern="0" dirty="0" err="1">
                <a:solidFill>
                  <a:srgbClr val="141D45"/>
                </a:solidFill>
              </a:rPr>
              <a:t>bacterias</a:t>
            </a:r>
            <a:r>
              <a:rPr lang="en-US" sz="2550" kern="0" dirty="0">
                <a:solidFill>
                  <a:srgbClr val="141D45"/>
                </a:solidFill>
              </a:rPr>
              <a:t>, virus y </a:t>
            </a:r>
            <a:r>
              <a:rPr lang="en-US" sz="2550" kern="0" dirty="0" err="1">
                <a:solidFill>
                  <a:srgbClr val="141D45"/>
                </a:solidFill>
              </a:rPr>
              <a:t>parásitos</a:t>
            </a:r>
            <a:r>
              <a:rPr lang="en-US" sz="2550" kern="0" dirty="0">
                <a:solidFill>
                  <a:srgbClr val="141D45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ES" sz="2550" kern="0" dirty="0">
                <a:solidFill>
                  <a:srgbClr val="141D45"/>
                </a:solidFill>
              </a:rPr>
              <a:t>Cada año se producen casi 10 millones de casos de enfermedades transmitidas por los alimentos de origen nacional, 53,000 hospitalizaciones y 931 muertes (CDC).</a:t>
            </a:r>
            <a:endParaRPr lang="en-US" sz="2550" kern="0" dirty="0">
              <a:solidFill>
                <a:srgbClr val="141D45"/>
              </a:solidFill>
            </a:endParaRPr>
          </a:p>
          <a:p>
            <a:r>
              <a:rPr lang="es-ES" sz="2550" kern="0" dirty="0">
                <a:solidFill>
                  <a:srgbClr val="141D45"/>
                </a:solidFill>
              </a:rPr>
              <a:t>Las consecuencias son más graves para los </a:t>
            </a:r>
            <a:br>
              <a:rPr lang="es-ES" sz="2550" kern="0" dirty="0">
                <a:solidFill>
                  <a:srgbClr val="141D45"/>
                </a:solidFill>
              </a:rPr>
            </a:br>
            <a:r>
              <a:rPr lang="es-ES" sz="2550" kern="0" dirty="0">
                <a:solidFill>
                  <a:srgbClr val="141D45"/>
                </a:solidFill>
              </a:rPr>
              <a:t>adultos mayores</a:t>
            </a:r>
            <a:endParaRPr lang="en-US" sz="2550" kern="0" dirty="0">
              <a:solidFill>
                <a:srgbClr val="141D45"/>
              </a:solidFill>
            </a:endParaRPr>
          </a:p>
          <a:p>
            <a:endParaRPr lang="en-US" sz="2550" kern="0" dirty="0">
              <a:solidFill>
                <a:srgbClr val="141D4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9650D-A011-E363-E3D9-5F8434A15103}"/>
              </a:ext>
            </a:extLst>
          </p:cNvPr>
          <p:cNvSpPr txBox="1"/>
          <p:nvPr/>
        </p:nvSpPr>
        <p:spPr>
          <a:xfrm>
            <a:off x="587632" y="5847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https://www.youtube.com/watch?v=-aZhUamumnQ&amp;t=15s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7A693-7F62-E466-F886-4CAB5699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48" y="4109228"/>
            <a:ext cx="3394008" cy="19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2C42-A4C9-A55D-49D3-58BCC11B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98" y="1978925"/>
            <a:ext cx="3834739" cy="2690781"/>
          </a:xfrm>
        </p:spPr>
        <p:txBody>
          <a:bodyPr anchor="ctr"/>
          <a:lstStyle/>
          <a:p>
            <a:r>
              <a:rPr lang="es-ES" sz="4000" dirty="0"/>
              <a:t>¿Por qué</a:t>
            </a:r>
            <a:br>
              <a:rPr lang="es-ES" sz="4000" dirty="0"/>
            </a:br>
            <a:r>
              <a:rPr lang="es-ES" sz="4000" dirty="0"/>
              <a:t>Los adultos mayores tienen más riesgo?</a:t>
            </a:r>
            <a:endParaRPr lang="en-US" sz="40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97CF6B-A227-53DE-C1B9-1C579C9C6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561763"/>
              </p:ext>
            </p:extLst>
          </p:nvPr>
        </p:nvGraphicFramePr>
        <p:xfrm>
          <a:off x="4708492" y="49847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B06D7BA-7A3C-A056-2B54-3C13408CD4B3}"/>
              </a:ext>
            </a:extLst>
          </p:cNvPr>
          <p:cNvSpPr txBox="1">
            <a:spLocks/>
          </p:cNvSpPr>
          <p:nvPr/>
        </p:nvSpPr>
        <p:spPr>
          <a:xfrm>
            <a:off x="577017" y="5901531"/>
            <a:ext cx="3200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91278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https://youtu.be/_nA9vG-p2FY</a:t>
            </a:r>
            <a:r>
              <a:rPr lang="en-US" sz="1600" b="1">
                <a:solidFill>
                  <a:srgbClr val="91278F"/>
                </a:solidFill>
              </a:rPr>
              <a:t> </a:t>
            </a:r>
            <a:endParaRPr lang="en-US" sz="1600" b="1" dirty="0">
              <a:solidFill>
                <a:srgbClr val="91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1683-D55F-DEFC-E062-24DDB8EB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3" y="307596"/>
            <a:ext cx="11487539" cy="1057181"/>
          </a:xfrm>
        </p:spPr>
        <p:txBody>
          <a:bodyPr anchor="t"/>
          <a:lstStyle/>
          <a:p>
            <a:r>
              <a:rPr lang="es-ES" sz="3200" dirty="0"/>
              <a:t>Microorganismos frecuentes que causan enfermedades transmitidas por alimentos y los alimentos donde se encuentran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47B5-CB16-60CF-BE7E-8F128E9E7264}"/>
              </a:ext>
            </a:extLst>
          </p:cNvPr>
          <p:cNvSpPr txBox="1">
            <a:spLocks/>
          </p:cNvSpPr>
          <p:nvPr/>
        </p:nvSpPr>
        <p:spPr>
          <a:xfrm>
            <a:off x="563434" y="1529484"/>
            <a:ext cx="1148753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2400" b="1" dirty="0"/>
              <a:t>Norovirus: </a:t>
            </a:r>
            <a:r>
              <a:rPr lang="es-ES" sz="2400" dirty="0"/>
              <a:t>cualquiera alimento se puede contaminar por una persona infectada.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2400" b="1" dirty="0"/>
              <a:t>Salmonella: </a:t>
            </a:r>
            <a:r>
              <a:rPr lang="es-ES" sz="2400" dirty="0"/>
              <a:t>pollo, carne de res, puerco, huevos, productos agrícolas y alimentos procesados.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400" b="1" dirty="0"/>
              <a:t>E. Coli: </a:t>
            </a:r>
            <a:r>
              <a:rPr lang="en-US" sz="2400" dirty="0" err="1"/>
              <a:t>carnes</a:t>
            </a:r>
            <a:r>
              <a:rPr lang="en-US" sz="2400" dirty="0"/>
              <a:t>,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agrícolas</a:t>
            </a:r>
            <a:r>
              <a:rPr lang="en-US" sz="2400" dirty="0"/>
              <a:t>, </a:t>
            </a:r>
            <a:r>
              <a:rPr lang="en-US" sz="2400" dirty="0" err="1"/>
              <a:t>leche</a:t>
            </a:r>
            <a:r>
              <a:rPr lang="en-US" sz="2400" dirty="0"/>
              <a:t> o </a:t>
            </a:r>
            <a:r>
              <a:rPr lang="en-US" sz="2400" dirty="0" err="1"/>
              <a:t>jugos</a:t>
            </a:r>
            <a:r>
              <a:rPr lang="en-US" sz="2400" dirty="0"/>
              <a:t> no </a:t>
            </a:r>
            <a:r>
              <a:rPr lang="en-US" sz="2400" dirty="0" err="1"/>
              <a:t>pasteurizados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400" b="1" dirty="0"/>
              <a:t>Hepatitis A: </a:t>
            </a:r>
            <a:r>
              <a:rPr lang="en-US" sz="2400" dirty="0" err="1"/>
              <a:t>moluscos</a:t>
            </a:r>
            <a:r>
              <a:rPr lang="en-US" sz="2400" dirty="0"/>
              <a:t> </a:t>
            </a:r>
            <a:r>
              <a:rPr lang="en-US" sz="2400" dirty="0" err="1"/>
              <a:t>crudos</a:t>
            </a:r>
            <a:r>
              <a:rPr lang="en-US" sz="2400" dirty="0"/>
              <a:t> y </a:t>
            </a:r>
            <a:r>
              <a:rPr lang="en-US" sz="2400" dirty="0" err="1"/>
              <a:t>ensaladas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400" b="1" dirty="0"/>
              <a:t>Campylobacter: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lácteos</a:t>
            </a:r>
            <a:r>
              <a:rPr lang="en-US" sz="2400" dirty="0"/>
              <a:t> no </a:t>
            </a:r>
            <a:r>
              <a:rPr lang="en-US" sz="2400" dirty="0" err="1"/>
              <a:t>pasteurizados</a:t>
            </a:r>
            <a:r>
              <a:rPr lang="en-US" sz="2400" dirty="0"/>
              <a:t> o </a:t>
            </a:r>
            <a:r>
              <a:rPr lang="en-US" sz="2400" dirty="0" err="1"/>
              <a:t>aves</a:t>
            </a:r>
            <a:r>
              <a:rPr lang="en-US" sz="2400" dirty="0"/>
              <a:t> de corral y </a:t>
            </a:r>
            <a:r>
              <a:rPr lang="en-US" sz="2400" dirty="0" err="1"/>
              <a:t>mariscos</a:t>
            </a:r>
            <a:r>
              <a:rPr lang="en-US" sz="2400" dirty="0"/>
              <a:t> </a:t>
            </a:r>
            <a:r>
              <a:rPr lang="en-US" sz="2400" dirty="0" err="1"/>
              <a:t>crudos</a:t>
            </a:r>
            <a:r>
              <a:rPr lang="en-US" sz="2400" dirty="0"/>
              <a:t> o </a:t>
            </a:r>
            <a:r>
              <a:rPr lang="en-US" sz="2400" dirty="0" err="1"/>
              <a:t>poco</a:t>
            </a:r>
            <a:r>
              <a:rPr lang="en-US" sz="2400" dirty="0"/>
              <a:t> </a:t>
            </a:r>
            <a:r>
              <a:rPr lang="en-US" sz="2400" dirty="0" err="1"/>
              <a:t>cocinados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2400" b="1" dirty="0"/>
              <a:t>Listeria: </a:t>
            </a:r>
            <a:r>
              <a:rPr lang="es-ES" sz="2400" dirty="0"/>
              <a:t>leche no pasteurizada, carnes frías y queso.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400" b="1" dirty="0" err="1"/>
              <a:t>Shigella</a:t>
            </a:r>
            <a:r>
              <a:rPr lang="es-ES" sz="2400" b="1" dirty="0"/>
              <a:t>: </a:t>
            </a:r>
            <a:r>
              <a:rPr lang="es-ES" sz="2400" dirty="0"/>
              <a:t>productos lácteos, aves de corral, mezclas para ensaladas (por ejemplo, atún).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0D8E6-5783-0A25-BD82-9B866D5FEFD9}"/>
              </a:ext>
            </a:extLst>
          </p:cNvPr>
          <p:cNvSpPr txBox="1"/>
          <p:nvPr/>
        </p:nvSpPr>
        <p:spPr>
          <a:xfrm>
            <a:off x="196909" y="5880822"/>
            <a:ext cx="948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https://www.fda.gov/files/food/published/Most-Common-Foodborne-Illnesses-%28PDF%29.pdf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1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0754-1D53-594C-722E-4283C642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3101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dirty="0"/>
              <a:t>Reporte de los síntomas a la persona encargada</a:t>
            </a:r>
            <a:endParaRPr lang="en-US" sz="3600" dirty="0"/>
          </a:p>
        </p:txBody>
      </p:sp>
      <p:pic>
        <p:nvPicPr>
          <p:cNvPr id="1026" name="Picture 2" descr="Upset stomach home remedies: 7 foods that aid digestion | HealthShots">
            <a:extLst>
              <a:ext uri="{FF2B5EF4-FFF2-40B4-BE49-F238E27FC236}">
                <a16:creationId xmlns:a16="http://schemas.microsoft.com/office/drawing/2014/main" id="{13EBF680-B844-36B7-E15E-70DDF746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99" y="1710466"/>
            <a:ext cx="4114250" cy="23245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382B-665B-00D9-C6C6-EF3F3204202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56128" y="1294316"/>
            <a:ext cx="5270501" cy="48672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Vómitos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Diarrea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Dolor de garganta con fiebre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s-ES" sz="2800" dirty="0" err="1">
                <a:solidFill>
                  <a:schemeClr val="tx1"/>
                </a:solidFill>
              </a:rPr>
              <a:t>Hictericia</a:t>
            </a:r>
            <a:r>
              <a:rPr lang="es-ES" sz="2800" dirty="0">
                <a:solidFill>
                  <a:schemeClr val="tx1"/>
                </a:solidFill>
              </a:rPr>
              <a:t> (coloración  amarillenta de la piel y los ojos)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800" dirty="0" err="1">
                <a:solidFill>
                  <a:schemeClr val="tx1"/>
                </a:solidFill>
              </a:rPr>
              <a:t>Llagas</a:t>
            </a:r>
            <a:r>
              <a:rPr lang="en-US" sz="2800" dirty="0">
                <a:solidFill>
                  <a:schemeClr val="tx1"/>
                </a:solidFill>
              </a:rPr>
              <a:t> con 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6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0FDB-BF71-ABE7-96ED-A5EF94E0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470140"/>
            <a:ext cx="11049457" cy="398803"/>
          </a:xfrm>
        </p:spPr>
        <p:txBody>
          <a:bodyPr/>
          <a:lstStyle/>
          <a:p>
            <a:r>
              <a:rPr lang="en-US" sz="3600" dirty="0" err="1"/>
              <a:t>Código</a:t>
            </a:r>
            <a:r>
              <a:rPr lang="en-US" sz="3600" dirty="0"/>
              <a:t> de </a:t>
            </a:r>
            <a:r>
              <a:rPr lang="en-US" sz="3600" dirty="0" err="1"/>
              <a:t>alimentos</a:t>
            </a:r>
            <a:r>
              <a:rPr lang="en-US" sz="3600" dirty="0"/>
              <a:t> del </a:t>
            </a:r>
            <a:r>
              <a:rPr lang="en-US" sz="3600" dirty="0" err="1"/>
              <a:t>estado</a:t>
            </a:r>
            <a:r>
              <a:rPr lang="en-US" sz="3600" dirty="0"/>
              <a:t> de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9B99-0FE2-9EEB-3C0A-5645F97E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3" y="1253331"/>
            <a:ext cx="7873710" cy="4012352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Ley del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estado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Incorpora el Código modelo de alimentos al por menor de la FDA del 2013 y su suplemento del 2015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Aplicado por las juntas locales de salud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Da </a:t>
            </a:r>
            <a:r>
              <a:rPr lang="es-ES" sz="2800" u="sng" dirty="0">
                <a:solidFill>
                  <a:schemeClr val="tx1">
                    <a:alpha val="80000"/>
                  </a:schemeClr>
                </a:solidFill>
              </a:rPr>
              <a:t>exención</a:t>
            </a: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 de Certificación de manejo de alimentos (</a:t>
            </a:r>
            <a:r>
              <a:rPr lang="es-ES" sz="2800" dirty="0" err="1">
                <a:solidFill>
                  <a:schemeClr val="tx1">
                    <a:alpha val="80000"/>
                  </a:schemeClr>
                </a:solidFill>
              </a:rPr>
              <a:t>ServSafe</a:t>
            </a:r>
            <a:r>
              <a:rPr lang="es-ES" sz="2800" dirty="0">
                <a:solidFill>
                  <a:schemeClr val="tx1">
                    <a:alpha val="80000"/>
                  </a:schemeClr>
                </a:solidFill>
              </a:rPr>
              <a:t>) para la persona a cargo (PIC) del sitio de comidas que recibe alimentos cocidos. *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s-ES" sz="2800" i="1" dirty="0">
                <a:solidFill>
                  <a:schemeClr val="tx1">
                    <a:alpha val="80000"/>
                  </a:schemeClr>
                </a:solidFill>
              </a:rPr>
              <a:t>Este entrenamiento hoy cumple con los requisitos sanitarios.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4490-719F-18AA-7283-A825AD10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60" y="1339032"/>
            <a:ext cx="2350040" cy="2350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A2C4F-7C7F-99A6-774F-C0B0F40ADCFA}"/>
              </a:ext>
            </a:extLst>
          </p:cNvPr>
          <p:cNvSpPr txBox="1"/>
          <p:nvPr/>
        </p:nvSpPr>
        <p:spPr>
          <a:xfrm>
            <a:off x="447753" y="5689245"/>
            <a:ext cx="8213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</a:rPr>
              <a:t>*Si el representante de la junta local médica solicita documentación de </a:t>
            </a:r>
            <a:r>
              <a:rPr lang="es-ES" sz="1600" dirty="0" err="1">
                <a:solidFill>
                  <a:prstClr val="black"/>
                </a:solidFill>
                <a:latin typeface="Calibri" panose="020F0502020204030204"/>
              </a:rPr>
              <a:t>ServSafe</a:t>
            </a:r>
            <a:r>
              <a:rPr lang="es-ES" sz="1600" dirty="0">
                <a:solidFill>
                  <a:prstClr val="black"/>
                </a:solidFill>
                <a:latin typeface="Calibri" panose="020F0502020204030204"/>
              </a:rPr>
              <a:t>, remítalo al director de Nutrición.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CCB7-E80D-1A5D-D5B6-04B26748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4" y="385872"/>
            <a:ext cx="11065132" cy="398803"/>
          </a:xfrm>
        </p:spPr>
        <p:txBody>
          <a:bodyPr/>
          <a:lstStyle/>
          <a:p>
            <a:r>
              <a:rPr lang="en-US" sz="3600" dirty="0"/>
              <a:t>Zona de </a:t>
            </a:r>
            <a:r>
              <a:rPr lang="en-US" sz="3600" dirty="0" err="1"/>
              <a:t>peligro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F0165-AACA-8A3C-15AB-DB9017A2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111" y="1285765"/>
            <a:ext cx="6349252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Las bacterias crecen muy rápidamente a temperaturas entre 41 </a:t>
            </a:r>
            <a:r>
              <a:rPr lang="es-ES" sz="2800" dirty="0" err="1">
                <a:solidFill>
                  <a:srgbClr val="141D45"/>
                </a:solidFill>
              </a:rPr>
              <a:t>ºF</a:t>
            </a:r>
            <a:r>
              <a:rPr lang="es-ES" sz="2800" dirty="0">
                <a:solidFill>
                  <a:srgbClr val="141D45"/>
                </a:solidFill>
              </a:rPr>
              <a:t> y 135 </a:t>
            </a:r>
            <a:r>
              <a:rPr lang="es-ES" sz="2800" dirty="0" err="1">
                <a:solidFill>
                  <a:srgbClr val="141D45"/>
                </a:solidFill>
              </a:rPr>
              <a:t>ºF</a:t>
            </a:r>
            <a:r>
              <a:rPr lang="es-ES" sz="2800" dirty="0">
                <a:solidFill>
                  <a:srgbClr val="141D45"/>
                </a:solidFill>
              </a:rPr>
              <a:t>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La comida que se </a:t>
            </a:r>
            <a:r>
              <a:rPr lang="en-US" sz="2800" dirty="0" err="1">
                <a:solidFill>
                  <a:srgbClr val="141D45"/>
                </a:solidFill>
              </a:rPr>
              <a:t>conserva</a:t>
            </a:r>
            <a:r>
              <a:rPr lang="en-US" sz="2800" dirty="0">
                <a:solidFill>
                  <a:srgbClr val="141D45"/>
                </a:solidFill>
              </a:rPr>
              <a:t> </a:t>
            </a:r>
            <a:r>
              <a:rPr lang="en-US" sz="2800" dirty="0" err="1">
                <a:solidFill>
                  <a:srgbClr val="141D45"/>
                </a:solidFill>
              </a:rPr>
              <a:t>caliente</a:t>
            </a:r>
            <a:r>
              <a:rPr lang="en-US" sz="2800" dirty="0">
                <a:solidFill>
                  <a:srgbClr val="141D45"/>
                </a:solidFill>
              </a:rPr>
              <a:t> se </a:t>
            </a:r>
            <a:r>
              <a:rPr lang="en-US" sz="2800" dirty="0" err="1">
                <a:solidFill>
                  <a:srgbClr val="141D45"/>
                </a:solidFill>
              </a:rPr>
              <a:t>debe</a:t>
            </a:r>
            <a:r>
              <a:rPr lang="en-US" sz="2800" dirty="0">
                <a:solidFill>
                  <a:srgbClr val="141D45"/>
                </a:solidFill>
              </a:rPr>
              <a:t> </a:t>
            </a:r>
            <a:r>
              <a:rPr lang="en-US" sz="2800" dirty="0" err="1">
                <a:solidFill>
                  <a:srgbClr val="141D45"/>
                </a:solidFill>
              </a:rPr>
              <a:t>recalentar</a:t>
            </a:r>
            <a:r>
              <a:rPr lang="en-US" sz="2800" dirty="0">
                <a:solidFill>
                  <a:srgbClr val="141D45"/>
                </a:solidFill>
              </a:rPr>
              <a:t> a 165 ºF al </a:t>
            </a:r>
            <a:r>
              <a:rPr lang="en-US" sz="2800" dirty="0" err="1">
                <a:solidFill>
                  <a:srgbClr val="141D45"/>
                </a:solidFill>
              </a:rPr>
              <a:t>menos</a:t>
            </a:r>
            <a:r>
              <a:rPr lang="en-US" sz="2800" dirty="0">
                <a:solidFill>
                  <a:srgbClr val="141D45"/>
                </a:solidFill>
              </a:rPr>
              <a:t> </a:t>
            </a:r>
            <a:r>
              <a:rPr lang="en-US" sz="2800" dirty="0" err="1">
                <a:solidFill>
                  <a:srgbClr val="141D45"/>
                </a:solidFill>
              </a:rPr>
              <a:t>durante</a:t>
            </a:r>
            <a:r>
              <a:rPr lang="en-US" sz="2800" dirty="0">
                <a:solidFill>
                  <a:srgbClr val="141D45"/>
                </a:solidFill>
              </a:rPr>
              <a:t> 15 </a:t>
            </a:r>
            <a:r>
              <a:rPr lang="en-US" sz="2800" dirty="0" err="1">
                <a:solidFill>
                  <a:srgbClr val="141D45"/>
                </a:solidFill>
              </a:rPr>
              <a:t>segundos</a:t>
            </a:r>
            <a:r>
              <a:rPr lang="en-US" sz="2800" dirty="0">
                <a:solidFill>
                  <a:srgbClr val="141D45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41D45"/>
                </a:solidFill>
              </a:rPr>
              <a:t>Los alimentos potencialmente peligrosos que se han mantenido en la zona de peligro durante más de 4 horas se deben descartar.</a:t>
            </a:r>
            <a:endParaRPr lang="en-US" sz="2800" dirty="0">
              <a:solidFill>
                <a:srgbClr val="141D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41D4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35686-60FF-3F9E-A0D4-1C8D9BD12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20" y="661771"/>
            <a:ext cx="4732014" cy="47320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791044" y="1133475"/>
            <a:ext cx="3001518" cy="4029075"/>
            <a:chOff x="7791044" y="1133475"/>
            <a:chExt cx="3001518" cy="4029075"/>
          </a:xfrm>
        </p:grpSpPr>
        <p:sp>
          <p:nvSpPr>
            <p:cNvPr id="6" name="TextBox 5"/>
            <p:cNvSpPr txBox="1"/>
            <p:nvPr/>
          </p:nvSpPr>
          <p:spPr>
            <a:xfrm>
              <a:off x="7819928" y="2672159"/>
              <a:ext cx="1669530" cy="619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IN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TEMPERATURA ADECUADA PARA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IN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ALIMENTOS CALIENTES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05842" y="1133475"/>
              <a:ext cx="298672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TEMPERATURAS</a:t>
              </a:r>
            </a:p>
            <a:p>
              <a:pPr algn="ctr">
                <a:lnSpc>
                  <a:spcPct val="120000"/>
                </a:lnSpc>
              </a:pPr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DE CONSERVACIÓN</a:t>
              </a:r>
            </a:p>
            <a:p>
              <a:pPr algn="ctr">
                <a:lnSpc>
                  <a:spcPct val="120000"/>
                </a:lnSpc>
              </a:pPr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ADECUADAS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91044" y="3879400"/>
              <a:ext cx="1836483" cy="619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IN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TEMPERATURA ADECUADA PARA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IN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ALIMENTOS FRÍOS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40531" y="3050638"/>
              <a:ext cx="565569" cy="420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135 °F</a:t>
              </a:r>
            </a:p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57 °C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8150" y="4121614"/>
              <a:ext cx="565569" cy="420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41 °F </a:t>
              </a:r>
            </a:p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5 °C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82250" y="5081035"/>
              <a:ext cx="1230806" cy="81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IN" sz="350" dirty="0" err="1">
                  <a:latin typeface="Arial" panose="020B0604020202020204" pitchFamily="34" charset="0"/>
                  <a:cs typeface="Arial" panose="020B0604020202020204" pitchFamily="34" charset="0"/>
                </a:rPr>
                <a:t>Repetir</a:t>
              </a:r>
              <a:r>
                <a:rPr lang="en-IN" sz="350" dirty="0">
                  <a:latin typeface="Arial" panose="020B0604020202020204" pitchFamily="34" charset="0"/>
                  <a:cs typeface="Arial" panose="020B0604020202020204" pitchFamily="34" charset="0"/>
                </a:rPr>
                <a:t>: NHEP-15640 www.ComplianceSigns.com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4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64133-B0F0-B944-83AC-8445958B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317" y="1361049"/>
            <a:ext cx="4009001" cy="3134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BE9AB-D3BB-D3FE-8549-5E99784C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40908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tomar</a:t>
            </a:r>
            <a:r>
              <a:rPr lang="en-US" sz="3600" dirty="0"/>
              <a:t> las </a:t>
            </a:r>
            <a:r>
              <a:rPr lang="en-US" sz="3600" dirty="0" err="1"/>
              <a:t>temperaturas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6923-7F21-80D7-151C-EEC89389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566" y="1011147"/>
            <a:ext cx="7192834" cy="5186363"/>
          </a:xfrm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D45"/>
                </a:solidFill>
              </a:rPr>
              <a:t>Calibre</a:t>
            </a:r>
            <a:r>
              <a:rPr lang="en-US" sz="2500" dirty="0">
                <a:solidFill>
                  <a:srgbClr val="141D45"/>
                </a:solidFill>
              </a:rPr>
              <a:t> el </a:t>
            </a:r>
            <a:r>
              <a:rPr lang="en-US" sz="2500" dirty="0" err="1">
                <a:solidFill>
                  <a:srgbClr val="141D45"/>
                </a:solidFill>
              </a:rPr>
              <a:t>termómetro</a:t>
            </a:r>
            <a:endParaRPr lang="en-US" sz="2500" dirty="0">
              <a:solidFill>
                <a:srgbClr val="141D45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D45"/>
                </a:solidFill>
              </a:rPr>
              <a:t>Lave y </a:t>
            </a:r>
            <a:r>
              <a:rPr lang="en-US" sz="2500" dirty="0" err="1">
                <a:solidFill>
                  <a:srgbClr val="141D45"/>
                </a:solidFill>
              </a:rPr>
              <a:t>enjuague</a:t>
            </a:r>
            <a:endParaRPr lang="en-US" sz="2500" dirty="0">
              <a:solidFill>
                <a:srgbClr val="141D45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141D45"/>
                </a:solidFill>
              </a:rPr>
              <a:t>Desinfecte con un hisopo con alcohol, agua hirviendo o una solución desinfectante apta para comida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141D45"/>
                </a:solidFill>
              </a:rPr>
              <a:t>Inserte en la parte más gruesa de la comida </a:t>
            </a:r>
            <a:br>
              <a:rPr lang="es-ES" sz="2500" dirty="0">
                <a:solidFill>
                  <a:srgbClr val="141D45"/>
                </a:solidFill>
              </a:rPr>
            </a:br>
            <a:r>
              <a:rPr lang="es-ES" sz="2500" dirty="0">
                <a:solidFill>
                  <a:srgbClr val="141D45"/>
                </a:solidFill>
              </a:rPr>
              <a:t>(o póngalo en los alimentos de 3-4 trozos de grosor)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D45"/>
                </a:solidFill>
              </a:rPr>
              <a:t>Espere</a:t>
            </a:r>
            <a:r>
              <a:rPr lang="en-US" sz="2500" dirty="0">
                <a:solidFill>
                  <a:srgbClr val="141D45"/>
                </a:solidFill>
              </a:rPr>
              <a:t> a que se </a:t>
            </a:r>
            <a:r>
              <a:rPr lang="en-US" sz="2500" dirty="0" err="1">
                <a:solidFill>
                  <a:srgbClr val="141D45"/>
                </a:solidFill>
              </a:rPr>
              <a:t>estabilice</a:t>
            </a:r>
            <a:r>
              <a:rPr lang="en-US" sz="2500" dirty="0">
                <a:solidFill>
                  <a:srgbClr val="141D45"/>
                </a:solidFill>
              </a:rPr>
              <a:t> la </a:t>
            </a:r>
            <a:r>
              <a:rPr lang="en-US" sz="2500" dirty="0" err="1">
                <a:solidFill>
                  <a:srgbClr val="141D45"/>
                </a:solidFill>
              </a:rPr>
              <a:t>temperatura</a:t>
            </a:r>
            <a:endParaRPr lang="en-US" sz="2500" dirty="0">
              <a:solidFill>
                <a:srgbClr val="141D45"/>
              </a:solidFill>
            </a:endParaRP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D45"/>
                </a:solidFill>
              </a:rPr>
              <a:t>Lea y </a:t>
            </a:r>
            <a:r>
              <a:rPr lang="en-US" sz="2500" dirty="0" err="1">
                <a:solidFill>
                  <a:srgbClr val="141D45"/>
                </a:solidFill>
              </a:rPr>
              <a:t>documente</a:t>
            </a:r>
            <a:endParaRPr lang="en-US" sz="2500" dirty="0">
              <a:solidFill>
                <a:srgbClr val="141D45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141D45"/>
                </a:solidFill>
              </a:rPr>
              <a:t>Vuelva a lavar, enjuagar y desinfectar</a:t>
            </a:r>
            <a:endParaRPr lang="en-US" sz="2500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4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AI 1">
      <a:dk1>
        <a:srgbClr val="000000"/>
      </a:dk1>
      <a:lt1>
        <a:srgbClr val="FFFFFF"/>
      </a:lt1>
      <a:dk2>
        <a:srgbClr val="757574"/>
      </a:dk2>
      <a:lt2>
        <a:srgbClr val="E0EEE9"/>
      </a:lt2>
      <a:accent1>
        <a:srgbClr val="16A2A7"/>
      </a:accent1>
      <a:accent2>
        <a:srgbClr val="8F9838"/>
      </a:accent2>
      <a:accent3>
        <a:srgbClr val="141D45"/>
      </a:accent3>
      <a:accent4>
        <a:srgbClr val="85BC41"/>
      </a:accent4>
      <a:accent5>
        <a:srgbClr val="009877"/>
      </a:accent5>
      <a:accent6>
        <a:srgbClr val="007F86"/>
      </a:accent6>
      <a:hlink>
        <a:srgbClr val="91278F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AI_PPT_Template_update_4.pptx" id="{0FA3A5DE-101D-4F09-A7A8-982AA83307F3}" vid="{FE61C7BB-7132-4C9D-A909-ABFDC5037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reative Asset" ma:contentTypeID="0x010100A363D99F52F5614CB505ACA73E85AC9508003C9E370195EE6943ABBBDEAA276C4EC5" ma:contentTypeVersion="5" ma:contentTypeDescription="Default content type for all non-document content in the Creative Assets library. Test" ma:contentTypeScope="" ma:versionID="9b84afebc615a3cbeefbaa9b532fd60b">
  <xsd:schema xmlns:xsd="http://www.w3.org/2001/XMLSchema" xmlns:xs="http://www.w3.org/2001/XMLSchema" xmlns:p="http://schemas.microsoft.com/office/2006/metadata/properties" xmlns:ns2="http://schemas.microsoft.com/sharepoint/v3/fields" xmlns:ns3="e0104da6-ca60-4542-b058-de97dcc08c4f" xmlns:ns4="ceda7488-6769-4314-a768-834defe1bf79" targetNamespace="http://schemas.microsoft.com/office/2006/metadata/properties" ma:root="true" ma:fieldsID="de0db52ea1b4d69b02da2602a576edc3" ns2:_="" ns3:_="" ns4:_="">
    <xsd:import namespace="http://schemas.microsoft.com/sharepoint/v3/fields"/>
    <xsd:import namespace="e0104da6-ca60-4542-b058-de97dcc08c4f"/>
    <xsd:import namespace="ceda7488-6769-4314-a768-834defe1bf7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ummary_x0020_Notes" minOccurs="0"/>
                <xsd:element ref="ns3:Asset_x0020_Type" minOccurs="0"/>
                <xsd:element ref="ns3:Medium_x002f_Channel" minOccurs="0"/>
                <xsd:element ref="ns3:Campaign" minOccurs="0"/>
                <xsd:element ref="ns3:Asset_x0020_Language" minOccurs="0"/>
                <xsd:element ref="ns3:Audience" minOccurs="0"/>
                <xsd:element ref="ns3:Fiscal_x0020_Year" minOccurs="0"/>
                <xsd:element ref="ns3:FP_x0020_Project_x0020_ID" minOccurs="0"/>
                <xsd:element ref="ns3:TaxCatchAllLabel" minOccurs="0"/>
                <xsd:element ref="ns3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Final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04da6-ca60-4542-b058-de97dcc08c4f" elementFormDefault="qualified">
    <xsd:import namespace="http://schemas.microsoft.com/office/2006/documentManagement/types"/>
    <xsd:import namespace="http://schemas.microsoft.com/office/infopath/2007/PartnerControls"/>
    <xsd:element name="Summary_x0020_Notes" ma:index="3" nillable="true" ma:displayName="File Notes" ma:internalName="Summary_x0020_Notes">
      <xsd:simpleType>
        <xsd:restriction base="dms:Note">
          <xsd:maxLength value="255"/>
        </xsd:restriction>
      </xsd:simpleType>
    </xsd:element>
    <xsd:element name="Asset_x0020_Type" ma:index="4" nillable="true" ma:displayName="Asset Type" ma:internalName="Asse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"/>
                    <xsd:enumeration value="Billboards"/>
                    <xsd:enumeration value="Carousel"/>
                    <xsd:enumeration value="Collateral Material"/>
                    <xsd:enumeration value="Copy"/>
                    <xsd:enumeration value="GIF"/>
                    <xsd:enumeration value="Google"/>
                    <xsd:enumeration value="HTML5"/>
                    <xsd:enumeration value="OOH Poster"/>
                    <xsd:enumeration value="Print"/>
                    <xsd:enumeration value="Static"/>
                    <xsd:enumeration value="Transit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Medium_x002f_Channel" ma:index="5" nillable="true" ma:displayName="Channel" ma:internalName="Medium_x002F_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lboards"/>
                    <xsd:enumeration value="Broadcast Radio"/>
                    <xsd:enumeration value="Cstore"/>
                    <xsd:enumeration value="Digital Radio"/>
                    <xsd:enumeration value="Display"/>
                    <xsd:enumeration value="Email"/>
                    <xsd:enumeration value="Facebook"/>
                    <xsd:enumeration value="Google"/>
                    <xsd:enumeration value="Instagram"/>
                    <xsd:enumeration value="LinkedIn"/>
                    <xsd:enumeration value="Newspaper"/>
                    <xsd:enumeration value="Other OOH"/>
                    <xsd:enumeration value="OTT/CTV"/>
                    <xsd:enumeration value="Podcasts"/>
                    <xsd:enumeration value="Pre-roll"/>
                    <xsd:enumeration value="Snapchat"/>
                    <xsd:enumeration value="TikTok"/>
                    <xsd:enumeration value="Transit"/>
                    <xsd:enumeration value="TV"/>
                    <xsd:enumeration value="Twitter"/>
                    <xsd:enumeration value="YouTube"/>
                  </xsd:restriction>
                </xsd:simpleType>
              </xsd:element>
            </xsd:sequence>
          </xsd:extension>
        </xsd:complexContent>
      </xsd:complexType>
    </xsd:element>
    <xsd:element name="Campaign" ma:index="6" nillable="true" ma:displayName="Content" ma:internalName="Campaig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Asset_x0020_Language" ma:index="7" nillable="true" ma:displayName="Asset Language" ma:internalName="Asset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Portuguese (Brazilian)"/>
                  </xsd:restriction>
                </xsd:simpleType>
              </xsd:element>
            </xsd:sequence>
          </xsd:extension>
        </xsd:complexContent>
      </xsd:complexType>
    </xsd:element>
    <xsd:element name="Audience" ma:index="8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9" nillable="true" ma:displayName="Fiscal Year" ma:internalName="Fiscal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Y20"/>
                    <xsd:enumeration value="FY21"/>
                    <xsd:enumeration value="FY22"/>
                    <xsd:enumeration value="FY23"/>
                    <xsd:enumeration value="FY24"/>
                  </xsd:restriction>
                </xsd:simpleType>
              </xsd:element>
            </xsd:sequence>
          </xsd:extension>
        </xsd:complexContent>
      </xsd:complexType>
    </xsd:element>
    <xsd:element name="FP_x0020_Project_x0020_ID" ma:index="10" nillable="true" ma:displayName="FP Project ID" ma:default="" ma:description="The FunctionPoint Project ID associated with this document, if applicable. " ma:internalName="FP_x0020_Project_x0020_ID">
      <xsd:simpleType>
        <xsd:restriction base="dms:Text">
          <xsd:maxLength value="255"/>
        </xsd:restriction>
      </xsd:simpleType>
    </xsd:element>
    <xsd:element name="TaxCatchAllLabel" ma:index="15" nillable="true" ma:displayName="Taxonomy Catch All Column1" ma:hidden="true" ma:list="{b06e75f8-9cb8-4d20-982c-d58313e79b71}" ma:internalName="TaxCatchAllLabel" ma:readOnly="true" ma:showField="CatchAllDataLabel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b06e75f8-9cb8-4d20-982c-d58313e79b71}" ma:internalName="TaxCatchAll" ma:showField="CatchAllData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a7488-6769-4314-a768-834defe1bf79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_x0020_Notes xmlns="e0104da6-ca60-4542-b058-de97dcc08c4f" xsi:nil="true"/>
    <_Status xmlns="http://schemas.microsoft.com/sharepoint/v3/fields">Draft</_Status>
    <Campaign xmlns="e0104da6-ca60-4542-b058-de97dcc08c4f" xsi:nil="true"/>
    <FP_x0020_Project_x0020_ID xmlns="e0104da6-ca60-4542-b058-de97dcc08c4f" xsi:nil="true"/>
    <TaxCatchAll xmlns="e0104da6-ca60-4542-b058-de97dcc08c4f" xsi:nil="true"/>
    <_dlc_DocId xmlns="ceda7488-6769-4314-a768-834defe1bf79">XZVWJ47HYJ4Y-2045068237-58</_dlc_DocId>
    <_dlc_DocIdUrl xmlns="ceda7488-6769-4314-a768-834defe1bf79">
      <Url>https://moreadvertising.sharepoint.com/sites/EOEA/EOEA-Rebrand/_layouts/15/DocIdRedir.aspx?ID=XZVWJ47HYJ4Y-2045068237-58</Url>
      <Description>XZVWJ47HYJ4Y-2045068237-58</Description>
    </_dlc_DocIdUrl>
    <Medium_x002f_Channel xmlns="e0104da6-ca60-4542-b058-de97dcc08c4f" xsi:nil="true"/>
    <Fiscal_x0020_Year xmlns="e0104da6-ca60-4542-b058-de97dcc08c4f" xsi:nil="true"/>
    <Audience xmlns="e0104da6-ca60-4542-b058-de97dcc08c4f" xsi:nil="true"/>
    <Asset_x0020_Type xmlns="e0104da6-ca60-4542-b058-de97dcc08c4f" xsi:nil="true"/>
    <Asset_x0020_Language xmlns="e0104da6-ca60-4542-b058-de97dcc08c4f" xsi:nil="true"/>
  </documentManagement>
</p:properties>
</file>

<file path=customXml/item5.xml><?xml version="1.0" encoding="utf-8"?>
<?mso-contentType ?>
<SharedContentType xmlns="Microsoft.SharePoint.Taxonomy.ContentTypeSync" SourceId="35a17503-25b0-43f6-9e27-24b7feaef17f" ContentTypeId="0x010100A363D99F52F5614CB505ACA73E85AC9508" PreviousValue="false" LastSyncTimeStamp="2022-11-30T14:48:37.347Z"/>
</file>

<file path=customXml/itemProps1.xml><?xml version="1.0" encoding="utf-8"?>
<ds:datastoreItem xmlns:ds="http://schemas.openxmlformats.org/officeDocument/2006/customXml" ds:itemID="{FC7FA31D-8C65-4CBF-82F0-5840AE5046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842620E-C15B-42AC-8608-80511A449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D2C0D-6673-460E-A760-E10CD3013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e0104da6-ca60-4542-b058-de97dcc08c4f"/>
    <ds:schemaRef ds:uri="ceda7488-6769-4314-a768-834defe1b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7EFDBA8-AE89-4F32-8A31-860456AA5AAA}">
  <ds:schemaRefs>
    <ds:schemaRef ds:uri="http://schemas.openxmlformats.org/package/2006/metadata/core-properties"/>
    <ds:schemaRef ds:uri="http://schemas.microsoft.com/office/2006/metadata/properties"/>
    <ds:schemaRef ds:uri="ceda7488-6769-4314-a768-834defe1bf79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/fields"/>
    <ds:schemaRef ds:uri="e0104da6-ca60-4542-b058-de97dcc08c4f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DB92C0CD-74F8-4017-94A1-05B79A590FA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Aging&amp;Independence_Template_PPT (4)</Template>
  <TotalTime>728</TotalTime>
  <Words>2546</Words>
  <Application>Microsoft Office PowerPoint</Application>
  <PresentationFormat>Widescreen</PresentationFormat>
  <Paragraphs>269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Corbel</vt:lpstr>
      <vt:lpstr>Courier New</vt:lpstr>
      <vt:lpstr>Office Theme</vt:lpstr>
      <vt:lpstr>Capacitación de seguridad de los alimentos del Programa de Nutrición (Nutrition Program)  Presentado por:</vt:lpstr>
      <vt:lpstr>Objetivos del aprendizaje</vt:lpstr>
      <vt:lpstr>¿Qué es la seguridad de los alimentos?</vt:lpstr>
      <vt:lpstr>¿Por qué Los adultos mayores tienen más riesgo?</vt:lpstr>
      <vt:lpstr>Microorganismos frecuentes que causan enfermedades transmitidas por alimentos y los alimentos donde se encuentran</vt:lpstr>
      <vt:lpstr>Reporte de los síntomas a la persona encargada</vt:lpstr>
      <vt:lpstr>Código de alimentos del estado de MA</vt:lpstr>
      <vt:lpstr>Zona de peligro</vt:lpstr>
      <vt:lpstr>Cómo tomar las temperaturas</vt:lpstr>
      <vt:lpstr>Cuándo se deben calibrar los termómetros</vt:lpstr>
      <vt:lpstr>Cómo calibrar los termómetros digitales</vt:lpstr>
      <vt:lpstr>Recepción de los alimentos del proveedor de alimentos</vt:lpstr>
      <vt:lpstr>Cómo almacenar los alimentos antes de servirlos</vt:lpstr>
      <vt:lpstr>Cómo limpiar la fruta fresca y los vegetales</vt:lpstr>
      <vt:lpstr>Seguridad en la cocina</vt:lpstr>
      <vt:lpstr>Seguridad de los alimentos enlatados</vt:lpstr>
      <vt:lpstr>Cuatro pasos para garantizar la seguridad de los alimentos</vt:lpstr>
      <vt:lpstr>Paso 1: LIMPIAR</vt:lpstr>
      <vt:lpstr>DESINFECTAR</vt:lpstr>
      <vt:lpstr>Cómo lavarse las manos</vt:lpstr>
      <vt:lpstr>Paso 2: SEPARAR</vt:lpstr>
      <vt:lpstr>Paso 4: ENFRIAR</vt:lpstr>
      <vt:lpstr>Cómo usar los guantes</vt:lpstr>
      <vt:lpstr>Prácticas de higiene personal</vt:lpstr>
      <vt:lpstr>Requisitos de seguridad del programa</vt:lpstr>
      <vt:lpstr>En resumen</vt:lpstr>
      <vt:lpstr>Otros recursos</vt:lpstr>
      <vt:lpstr>Temperaturas para la cocción limitada en el lugar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Program Food Safety Training  Presented by:</dc:title>
  <dc:creator>Romano, Eleanor (ELD)</dc:creator>
  <cp:lastModifiedBy>Lulu Heffernan</cp:lastModifiedBy>
  <cp:revision>85</cp:revision>
  <dcterms:created xsi:type="dcterms:W3CDTF">2025-03-13T22:34:38Z</dcterms:created>
  <dcterms:modified xsi:type="dcterms:W3CDTF">2025-07-01T20:42:11Z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0x010100A363D99F52F5614CB505ACA73E85AC9508003C9E370195EE6943ABBBDEAA276C4EC5</vt:lpwstr>
  </property>
  <property fmtid="{D5CDD505-2E9C-101B-9397-08002B2CF9AE}" pid="3" name="_dlc_DocIdItemGuid">
    <vt:lpwstr>2d9ed784-1215-4c18-9906-47a6f2b7db94</vt:lpwstr>
  </property>
  <property fmtid="{D5CDD505-2E9C-101B-9397-08002B2CF9AE}" pid="4" name="SharedWithUsers">
    <vt:lpwstr>27;#Michael Tiedemann</vt:lpwstr>
  </property>
</Properties>
</file>