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4" r:id="rId6"/>
  </p:sldMasterIdLst>
  <p:notesMasterIdLst>
    <p:notesMasterId r:id="rId35"/>
  </p:notesMasterIdLst>
  <p:handoutMasterIdLst>
    <p:handoutMasterId r:id="rId36"/>
  </p:handoutMasterIdLst>
  <p:sldIdLst>
    <p:sldId id="292" r:id="rId7"/>
    <p:sldId id="274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8" r:id="rId29"/>
    <p:sldId id="319" r:id="rId30"/>
    <p:sldId id="313" r:id="rId31"/>
    <p:sldId id="314" r:id="rId32"/>
    <p:sldId id="315" r:id="rId33"/>
    <p:sldId id="31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278F"/>
    <a:srgbClr val="141D45"/>
    <a:srgbClr val="16A2A7"/>
    <a:srgbClr val="85BC41"/>
    <a:srgbClr val="8E9838"/>
    <a:srgbClr val="E0EEE4"/>
    <a:srgbClr val="009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68D6A3-D4BB-4970-B502-6F1F201503BB}" v="42" dt="2025-06-11T16:09:08.7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54"/>
    <p:restoredTop sz="78008" autoAdjust="0"/>
  </p:normalViewPr>
  <p:slideViewPr>
    <p:cSldViewPr snapToGrid="0" showGuides="1">
      <p:cViewPr varScale="1">
        <p:scale>
          <a:sx n="53" d="100"/>
          <a:sy n="53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8" d="100"/>
          <a:sy n="38" d="100"/>
        </p:scale>
        <p:origin x="2342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4" Type="http://schemas.openxmlformats.org/officeDocument/2006/relationships/image" Target="../media/image4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4" Type="http://schemas.openxmlformats.org/officeDocument/2006/relationships/image" Target="../media/image4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4798C-5FA6-4DD0-9E20-CD763711DF56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1DBA497-A681-4BF7-B6B1-E5FF0E29E582}">
      <dgm:prSet custT="1"/>
      <dgm:spPr/>
      <dgm:t>
        <a:bodyPr/>
        <a:lstStyle/>
        <a:p>
          <a:r>
            <a:rPr lang="zh-CN" altLang="en-US" sz="2100" b="1" dirty="0">
              <a:latin typeface="SimHei" panose="02010600030101010101" pitchFamily="2" charset="-122"/>
              <a:ea typeface="SimHei" panose="02010600030101010101" pitchFamily="2" charset="-122"/>
            </a:rPr>
            <a:t>对疾病的免疫反应</a:t>
          </a:r>
          <a:br>
            <a:rPr lang="en-US" altLang="zh-CN" sz="2100" b="1" dirty="0">
              <a:latin typeface="SimHei" panose="02010600030101010101" pitchFamily="2" charset="-122"/>
              <a:ea typeface="SimHei" panose="02010600030101010101" pitchFamily="2" charset="-122"/>
            </a:rPr>
          </a:br>
          <a:r>
            <a:rPr lang="zh-CN" altLang="en-US" sz="2100" b="1" dirty="0">
              <a:latin typeface="SimHei" panose="02010600030101010101" pitchFamily="2" charset="-122"/>
              <a:ea typeface="SimHei" panose="02010600030101010101" pitchFamily="2" charset="-122"/>
            </a:rPr>
            <a:t>更弱。</a:t>
          </a:r>
          <a:endParaRPr lang="en-US" sz="2100" b="1" dirty="0">
            <a:latin typeface="SimHei" panose="02010600030101010101" pitchFamily="2" charset="-122"/>
            <a:ea typeface="SimHei" panose="02010600030101010101" pitchFamily="2" charset="-122"/>
          </a:endParaRPr>
        </a:p>
      </dgm:t>
    </dgm:pt>
    <dgm:pt modelId="{674E16C5-AC07-4392-81AB-DA50DB0C55C9}" type="parTrans" cxnId="{E9A4D732-0619-4D6B-A47E-A50AA6CFDEA1}">
      <dgm:prSet/>
      <dgm:spPr/>
      <dgm:t>
        <a:bodyPr/>
        <a:lstStyle/>
        <a:p>
          <a:endParaRPr lang="en-US" sz="2100"/>
        </a:p>
      </dgm:t>
    </dgm:pt>
    <dgm:pt modelId="{17C2FFD3-D261-418B-8EA0-EA119D56D86C}" type="sibTrans" cxnId="{E9A4D732-0619-4D6B-A47E-A50AA6CFDEA1}">
      <dgm:prSet/>
      <dgm:spPr/>
      <dgm:t>
        <a:bodyPr/>
        <a:lstStyle/>
        <a:p>
          <a:endParaRPr lang="en-US" sz="2100"/>
        </a:p>
      </dgm:t>
    </dgm:pt>
    <dgm:pt modelId="{E4421222-4CE3-4434-9221-CDCB6DEFE09A}">
      <dgm:prSet custT="1"/>
      <dgm:spPr/>
      <dgm:t>
        <a:bodyPr/>
        <a:lstStyle/>
        <a:p>
          <a:r>
            <a:rPr lang="zh-CN" altLang="en-US" sz="2100" b="1" dirty="0">
              <a:latin typeface="SimHei" panose="02010600030101010101" pitchFamily="2" charset="-122"/>
              <a:ea typeface="SimHei" panose="02010600030101010101" pitchFamily="2" charset="-122"/>
            </a:rPr>
            <a:t>食物在胃肠道停留时间更长、使得细菌更易生长。</a:t>
          </a:r>
          <a:endParaRPr lang="en-US" sz="2100" b="1" dirty="0">
            <a:latin typeface="SimHei" panose="02010600030101010101" pitchFamily="2" charset="-122"/>
            <a:ea typeface="SimHei" panose="02010600030101010101" pitchFamily="2" charset="-122"/>
          </a:endParaRPr>
        </a:p>
      </dgm:t>
    </dgm:pt>
    <dgm:pt modelId="{F63B9886-4A8A-475F-99BD-427EE85E2B4E}" type="parTrans" cxnId="{46CA6177-C349-4813-8BC2-017CF22D3302}">
      <dgm:prSet/>
      <dgm:spPr/>
      <dgm:t>
        <a:bodyPr/>
        <a:lstStyle/>
        <a:p>
          <a:endParaRPr lang="en-US" sz="2100"/>
        </a:p>
      </dgm:t>
    </dgm:pt>
    <dgm:pt modelId="{4B9A358C-A102-4B57-8E33-9FE88CA0147D}" type="sibTrans" cxnId="{46CA6177-C349-4813-8BC2-017CF22D3302}">
      <dgm:prSet/>
      <dgm:spPr/>
      <dgm:t>
        <a:bodyPr/>
        <a:lstStyle/>
        <a:p>
          <a:endParaRPr lang="en-US" sz="2100"/>
        </a:p>
      </dgm:t>
    </dgm:pt>
    <dgm:pt modelId="{DA79B6AF-A7C4-49ED-90FA-5EA7002B91B7}">
      <dgm:prSet custT="1"/>
      <dgm:spPr/>
      <dgm:t>
        <a:bodyPr/>
        <a:lstStyle/>
        <a:p>
          <a:r>
            <a:rPr lang="zh-CN" altLang="en-US" sz="2100" b="1" dirty="0">
              <a:latin typeface="SimHei" panose="02010600030101010101" pitchFamily="2" charset="-122"/>
              <a:ea typeface="SimHei" panose="02010600030101010101" pitchFamily="2" charset="-122"/>
            </a:rPr>
            <a:t>肝脏和肾脏可能无法适当地清除细菌和</a:t>
          </a:r>
          <a:br>
            <a:rPr lang="en-US" altLang="zh-CN" sz="2100" b="1" dirty="0">
              <a:latin typeface="SimHei" panose="02010600030101010101" pitchFamily="2" charset="-122"/>
              <a:ea typeface="SimHei" panose="02010600030101010101" pitchFamily="2" charset="-122"/>
            </a:rPr>
          </a:br>
          <a:r>
            <a:rPr lang="zh-CN" altLang="en-US" sz="2100" b="1" dirty="0">
              <a:latin typeface="SimHei" panose="02010600030101010101" pitchFamily="2" charset="-122"/>
              <a:ea typeface="SimHei" panose="02010600030101010101" pitchFamily="2" charset="-122"/>
            </a:rPr>
            <a:t>毒素。</a:t>
          </a:r>
          <a:endParaRPr lang="en-US" sz="2100" b="1" dirty="0">
            <a:latin typeface="SimHei" panose="02010600030101010101" pitchFamily="2" charset="-122"/>
            <a:ea typeface="SimHei" panose="02010600030101010101" pitchFamily="2" charset="-122"/>
          </a:endParaRPr>
        </a:p>
      </dgm:t>
    </dgm:pt>
    <dgm:pt modelId="{7D13CDA4-89DC-442A-A9C0-8B7F7EEC379C}" type="parTrans" cxnId="{9279F4AE-03E1-4FEA-BA32-3AE9711F0BB9}">
      <dgm:prSet/>
      <dgm:spPr/>
      <dgm:t>
        <a:bodyPr/>
        <a:lstStyle/>
        <a:p>
          <a:endParaRPr lang="en-US" sz="2100"/>
        </a:p>
      </dgm:t>
    </dgm:pt>
    <dgm:pt modelId="{3F090238-85C2-478F-BC56-AD2DF6534DDB}" type="sibTrans" cxnId="{9279F4AE-03E1-4FEA-BA32-3AE9711F0BB9}">
      <dgm:prSet/>
      <dgm:spPr/>
      <dgm:t>
        <a:bodyPr/>
        <a:lstStyle/>
        <a:p>
          <a:endParaRPr lang="en-US" sz="2100"/>
        </a:p>
      </dgm:t>
    </dgm:pt>
    <dgm:pt modelId="{6BCBF689-935D-495F-BB20-7E8ABA1851A3}">
      <dgm:prSet custT="1"/>
      <dgm:spPr/>
      <dgm:t>
        <a:bodyPr/>
        <a:lstStyle/>
        <a:p>
          <a:r>
            <a:rPr lang="zh-CN" altLang="en-US" sz="2100" b="1" dirty="0">
              <a:latin typeface="SimHei" panose="02010600030101010101" pitchFamily="2" charset="-122"/>
              <a:ea typeface="SimHei" panose="02010600030101010101" pitchFamily="2" charset="-122"/>
            </a:rPr>
            <a:t>胃酸减少</a:t>
          </a:r>
          <a:r>
            <a:rPr lang="zh-CN" altLang="en-US" sz="2100" b="1" dirty="0">
              <a:solidFill>
                <a:schemeClr val="bg1"/>
              </a:solidFill>
              <a:latin typeface="+mj-lt"/>
              <a:ea typeface="SimHei" panose="02010600030101010101" pitchFamily="2" charset="-122"/>
            </a:rPr>
            <a:t>、</a:t>
          </a:r>
          <a:r>
            <a:rPr lang="zh-CN" altLang="en-US" sz="2100" b="1" dirty="0">
              <a:latin typeface="SimHei" panose="02010600030101010101" pitchFamily="2" charset="-122"/>
              <a:ea typeface="SimHei" panose="02010600030101010101" pitchFamily="2" charset="-122"/>
            </a:rPr>
            <a:t>导致更多的细菌停留在肠道。</a:t>
          </a:r>
          <a:endParaRPr lang="en-US" sz="2100" b="1" dirty="0">
            <a:latin typeface="SimHei" panose="02010600030101010101" pitchFamily="2" charset="-122"/>
            <a:ea typeface="SimHei" panose="02010600030101010101" pitchFamily="2" charset="-122"/>
          </a:endParaRPr>
        </a:p>
      </dgm:t>
    </dgm:pt>
    <dgm:pt modelId="{B4A6CAE8-3910-4634-9BA2-043C8424AA89}" type="parTrans" cxnId="{DF25F81F-B0DE-40D5-8BFD-DAB22F2D1D61}">
      <dgm:prSet/>
      <dgm:spPr/>
      <dgm:t>
        <a:bodyPr/>
        <a:lstStyle/>
        <a:p>
          <a:endParaRPr lang="en-US" sz="2100"/>
        </a:p>
      </dgm:t>
    </dgm:pt>
    <dgm:pt modelId="{09759F54-1A6B-4520-90F1-B2B417F0DFF2}" type="sibTrans" cxnId="{DF25F81F-B0DE-40D5-8BFD-DAB22F2D1D61}">
      <dgm:prSet/>
      <dgm:spPr/>
      <dgm:t>
        <a:bodyPr/>
        <a:lstStyle/>
        <a:p>
          <a:endParaRPr lang="en-US" sz="2100"/>
        </a:p>
      </dgm:t>
    </dgm:pt>
    <dgm:pt modelId="{272A1FBD-B463-449B-8D76-D624AFC45D49}">
      <dgm:prSet custT="1"/>
      <dgm:spPr/>
      <dgm:t>
        <a:bodyPr/>
        <a:lstStyle/>
        <a:p>
          <a:r>
            <a:rPr lang="zh-CN" altLang="en-US" sz="2100" b="1" dirty="0">
              <a:latin typeface="SimHei" panose="02010600030101010101" pitchFamily="2" charset="-122"/>
              <a:ea typeface="SimHei" panose="02010600030101010101" pitchFamily="2" charset="-122"/>
            </a:rPr>
            <a:t>基础慢性病、如糖尿病和营养不良。</a:t>
          </a:r>
          <a:endParaRPr lang="en-US" sz="2100" b="1" dirty="0">
            <a:latin typeface="SimHei" panose="02010600030101010101" pitchFamily="2" charset="-122"/>
            <a:ea typeface="SimHei" panose="02010600030101010101" pitchFamily="2" charset="-122"/>
          </a:endParaRPr>
        </a:p>
      </dgm:t>
    </dgm:pt>
    <dgm:pt modelId="{D508DABD-56C0-4879-85A4-9C7ED47A1493}" type="parTrans" cxnId="{FD353661-B7D4-41D8-B866-4377F47B61B6}">
      <dgm:prSet/>
      <dgm:spPr/>
      <dgm:t>
        <a:bodyPr/>
        <a:lstStyle/>
        <a:p>
          <a:endParaRPr lang="en-US" sz="2100"/>
        </a:p>
      </dgm:t>
    </dgm:pt>
    <dgm:pt modelId="{D60D2B72-E730-4B05-90E9-B4D6967CC1E8}" type="sibTrans" cxnId="{FD353661-B7D4-41D8-B866-4377F47B61B6}">
      <dgm:prSet/>
      <dgm:spPr/>
      <dgm:t>
        <a:bodyPr/>
        <a:lstStyle/>
        <a:p>
          <a:endParaRPr lang="en-US" sz="2100"/>
        </a:p>
      </dgm:t>
    </dgm:pt>
    <dgm:pt modelId="{A237AEBF-AFB1-453C-9AFA-7A6E45CED8CA}">
      <dgm:prSet custT="1"/>
      <dgm:spPr/>
      <dgm:t>
        <a:bodyPr/>
        <a:lstStyle/>
        <a:p>
          <a:r>
            <a:rPr lang="zh-CN" altLang="en-US" sz="2100" b="1" dirty="0">
              <a:latin typeface="SimHei" panose="02010600030101010101" pitchFamily="2" charset="-122"/>
              <a:ea typeface="SimHei" panose="02010600030101010101" pitchFamily="2" charset="-122"/>
            </a:rPr>
            <a:t>味觉和嗅觉减弱。</a:t>
          </a:r>
          <a:endParaRPr lang="en-US" sz="2100" b="1" dirty="0">
            <a:latin typeface="SimHei" panose="02010600030101010101" pitchFamily="2" charset="-122"/>
            <a:ea typeface="SimHei" panose="02010600030101010101" pitchFamily="2" charset="-122"/>
          </a:endParaRPr>
        </a:p>
      </dgm:t>
    </dgm:pt>
    <dgm:pt modelId="{0F44D655-35F5-4ED2-A2F5-FC5FD678B875}" type="parTrans" cxnId="{4EC9BB5D-E1A2-4122-ADFD-7E1D2D6CF530}">
      <dgm:prSet/>
      <dgm:spPr/>
      <dgm:t>
        <a:bodyPr/>
        <a:lstStyle/>
        <a:p>
          <a:endParaRPr lang="en-US" sz="2100"/>
        </a:p>
      </dgm:t>
    </dgm:pt>
    <dgm:pt modelId="{D9C626C3-032E-40AA-ADBA-D56E8CFB4F89}" type="sibTrans" cxnId="{4EC9BB5D-E1A2-4122-ADFD-7E1D2D6CF530}">
      <dgm:prSet/>
      <dgm:spPr/>
      <dgm:t>
        <a:bodyPr/>
        <a:lstStyle/>
        <a:p>
          <a:endParaRPr lang="en-US" sz="2100"/>
        </a:p>
      </dgm:t>
    </dgm:pt>
    <dgm:pt modelId="{01AC030C-44BD-45F2-B323-EED28BCB043D}" type="pres">
      <dgm:prSet presAssocID="{06E4798C-5FA6-4DD0-9E20-CD763711DF56}" presName="diagram" presStyleCnt="0">
        <dgm:presLayoutVars>
          <dgm:dir/>
          <dgm:resizeHandles val="exact"/>
        </dgm:presLayoutVars>
      </dgm:prSet>
      <dgm:spPr/>
    </dgm:pt>
    <dgm:pt modelId="{F37C141F-5787-4FC1-BE59-0F12D9E1E3D2}" type="pres">
      <dgm:prSet presAssocID="{E1DBA497-A681-4BF7-B6B1-E5FF0E29E582}" presName="node" presStyleLbl="node1" presStyleIdx="0" presStyleCnt="6">
        <dgm:presLayoutVars>
          <dgm:bulletEnabled val="1"/>
        </dgm:presLayoutVars>
      </dgm:prSet>
      <dgm:spPr/>
    </dgm:pt>
    <dgm:pt modelId="{EB2E2AEF-12FC-4062-8F61-63F232B0092F}" type="pres">
      <dgm:prSet presAssocID="{17C2FFD3-D261-418B-8EA0-EA119D56D86C}" presName="sibTrans" presStyleCnt="0"/>
      <dgm:spPr/>
    </dgm:pt>
    <dgm:pt modelId="{AE01B2CC-B494-4173-ADEB-85A044DDAC3A}" type="pres">
      <dgm:prSet presAssocID="{E4421222-4CE3-4434-9221-CDCB6DEFE09A}" presName="node" presStyleLbl="node1" presStyleIdx="1" presStyleCnt="6">
        <dgm:presLayoutVars>
          <dgm:bulletEnabled val="1"/>
        </dgm:presLayoutVars>
      </dgm:prSet>
      <dgm:spPr/>
    </dgm:pt>
    <dgm:pt modelId="{419ED007-7E3D-4AF1-B219-4DCD278004F4}" type="pres">
      <dgm:prSet presAssocID="{4B9A358C-A102-4B57-8E33-9FE88CA0147D}" presName="sibTrans" presStyleCnt="0"/>
      <dgm:spPr/>
    </dgm:pt>
    <dgm:pt modelId="{DA9E741A-D8AC-496B-93BD-F8EE96089027}" type="pres">
      <dgm:prSet presAssocID="{DA79B6AF-A7C4-49ED-90FA-5EA7002B91B7}" presName="node" presStyleLbl="node1" presStyleIdx="2" presStyleCnt="6">
        <dgm:presLayoutVars>
          <dgm:bulletEnabled val="1"/>
        </dgm:presLayoutVars>
      </dgm:prSet>
      <dgm:spPr/>
    </dgm:pt>
    <dgm:pt modelId="{4AFB69B1-5F69-4F56-AC15-8BC891851330}" type="pres">
      <dgm:prSet presAssocID="{3F090238-85C2-478F-BC56-AD2DF6534DDB}" presName="sibTrans" presStyleCnt="0"/>
      <dgm:spPr/>
    </dgm:pt>
    <dgm:pt modelId="{E37825E9-B037-4664-9CAC-04CD8A38FE54}" type="pres">
      <dgm:prSet presAssocID="{6BCBF689-935D-495F-BB20-7E8ABA1851A3}" presName="node" presStyleLbl="node1" presStyleIdx="3" presStyleCnt="6">
        <dgm:presLayoutVars>
          <dgm:bulletEnabled val="1"/>
        </dgm:presLayoutVars>
      </dgm:prSet>
      <dgm:spPr/>
    </dgm:pt>
    <dgm:pt modelId="{595EA51A-A030-46F1-844B-1B9B33D57CE2}" type="pres">
      <dgm:prSet presAssocID="{09759F54-1A6B-4520-90F1-B2B417F0DFF2}" presName="sibTrans" presStyleCnt="0"/>
      <dgm:spPr/>
    </dgm:pt>
    <dgm:pt modelId="{8EE09FE6-D509-4826-BE8E-82EE8A7C1796}" type="pres">
      <dgm:prSet presAssocID="{272A1FBD-B463-449B-8D76-D624AFC45D49}" presName="node" presStyleLbl="node1" presStyleIdx="4" presStyleCnt="6">
        <dgm:presLayoutVars>
          <dgm:bulletEnabled val="1"/>
        </dgm:presLayoutVars>
      </dgm:prSet>
      <dgm:spPr/>
    </dgm:pt>
    <dgm:pt modelId="{6D8A33BE-8223-46D9-80E0-C6963813272C}" type="pres">
      <dgm:prSet presAssocID="{D60D2B72-E730-4B05-90E9-B4D6967CC1E8}" presName="sibTrans" presStyleCnt="0"/>
      <dgm:spPr/>
    </dgm:pt>
    <dgm:pt modelId="{A6A2FEDF-89B7-4CE7-B1D2-578D10ED4953}" type="pres">
      <dgm:prSet presAssocID="{A237AEBF-AFB1-453C-9AFA-7A6E45CED8CA}" presName="node" presStyleLbl="node1" presStyleIdx="5" presStyleCnt="6">
        <dgm:presLayoutVars>
          <dgm:bulletEnabled val="1"/>
        </dgm:presLayoutVars>
      </dgm:prSet>
      <dgm:spPr/>
    </dgm:pt>
  </dgm:ptLst>
  <dgm:cxnLst>
    <dgm:cxn modelId="{DF25F81F-B0DE-40D5-8BFD-DAB22F2D1D61}" srcId="{06E4798C-5FA6-4DD0-9E20-CD763711DF56}" destId="{6BCBF689-935D-495F-BB20-7E8ABA1851A3}" srcOrd="3" destOrd="0" parTransId="{B4A6CAE8-3910-4634-9BA2-043C8424AA89}" sibTransId="{09759F54-1A6B-4520-90F1-B2B417F0DFF2}"/>
    <dgm:cxn modelId="{E9A4D732-0619-4D6B-A47E-A50AA6CFDEA1}" srcId="{06E4798C-5FA6-4DD0-9E20-CD763711DF56}" destId="{E1DBA497-A681-4BF7-B6B1-E5FF0E29E582}" srcOrd="0" destOrd="0" parTransId="{674E16C5-AC07-4392-81AB-DA50DB0C55C9}" sibTransId="{17C2FFD3-D261-418B-8EA0-EA119D56D86C}"/>
    <dgm:cxn modelId="{4EC9BB5D-E1A2-4122-ADFD-7E1D2D6CF530}" srcId="{06E4798C-5FA6-4DD0-9E20-CD763711DF56}" destId="{A237AEBF-AFB1-453C-9AFA-7A6E45CED8CA}" srcOrd="5" destOrd="0" parTransId="{0F44D655-35F5-4ED2-A2F5-FC5FD678B875}" sibTransId="{D9C626C3-032E-40AA-ADBA-D56E8CFB4F89}"/>
    <dgm:cxn modelId="{42F11A41-089E-4B48-87A1-5DE7BFF17322}" type="presOf" srcId="{6BCBF689-935D-495F-BB20-7E8ABA1851A3}" destId="{E37825E9-B037-4664-9CAC-04CD8A38FE54}" srcOrd="0" destOrd="0" presId="urn:microsoft.com/office/officeart/2005/8/layout/default"/>
    <dgm:cxn modelId="{FD353661-B7D4-41D8-B866-4377F47B61B6}" srcId="{06E4798C-5FA6-4DD0-9E20-CD763711DF56}" destId="{272A1FBD-B463-449B-8D76-D624AFC45D49}" srcOrd="4" destOrd="0" parTransId="{D508DABD-56C0-4879-85A4-9C7ED47A1493}" sibTransId="{D60D2B72-E730-4B05-90E9-B4D6967CC1E8}"/>
    <dgm:cxn modelId="{42CAD163-33F8-4E42-9605-4D5008F45C7E}" type="presOf" srcId="{272A1FBD-B463-449B-8D76-D624AFC45D49}" destId="{8EE09FE6-D509-4826-BE8E-82EE8A7C1796}" srcOrd="0" destOrd="0" presId="urn:microsoft.com/office/officeart/2005/8/layout/default"/>
    <dgm:cxn modelId="{46CA6177-C349-4813-8BC2-017CF22D3302}" srcId="{06E4798C-5FA6-4DD0-9E20-CD763711DF56}" destId="{E4421222-4CE3-4434-9221-CDCB6DEFE09A}" srcOrd="1" destOrd="0" parTransId="{F63B9886-4A8A-475F-99BD-427EE85E2B4E}" sibTransId="{4B9A358C-A102-4B57-8E33-9FE88CA0147D}"/>
    <dgm:cxn modelId="{F7E8017E-056D-4893-A71E-AF2A5EA422D6}" type="presOf" srcId="{A237AEBF-AFB1-453C-9AFA-7A6E45CED8CA}" destId="{A6A2FEDF-89B7-4CE7-B1D2-578D10ED4953}" srcOrd="0" destOrd="0" presId="urn:microsoft.com/office/officeart/2005/8/layout/default"/>
    <dgm:cxn modelId="{9108F67E-F25D-4B15-8605-2F858238B6FC}" type="presOf" srcId="{E1DBA497-A681-4BF7-B6B1-E5FF0E29E582}" destId="{F37C141F-5787-4FC1-BE59-0F12D9E1E3D2}" srcOrd="0" destOrd="0" presId="urn:microsoft.com/office/officeart/2005/8/layout/default"/>
    <dgm:cxn modelId="{109C7395-876F-48F3-98B3-BC0F1ABE1609}" type="presOf" srcId="{06E4798C-5FA6-4DD0-9E20-CD763711DF56}" destId="{01AC030C-44BD-45F2-B323-EED28BCB043D}" srcOrd="0" destOrd="0" presId="urn:microsoft.com/office/officeart/2005/8/layout/default"/>
    <dgm:cxn modelId="{9279F4AE-03E1-4FEA-BA32-3AE9711F0BB9}" srcId="{06E4798C-5FA6-4DD0-9E20-CD763711DF56}" destId="{DA79B6AF-A7C4-49ED-90FA-5EA7002B91B7}" srcOrd="2" destOrd="0" parTransId="{7D13CDA4-89DC-442A-A9C0-8B7F7EEC379C}" sibTransId="{3F090238-85C2-478F-BC56-AD2DF6534DDB}"/>
    <dgm:cxn modelId="{83BE7BCC-B37E-48CB-9DC6-B8FBE642FC3F}" type="presOf" srcId="{DA79B6AF-A7C4-49ED-90FA-5EA7002B91B7}" destId="{DA9E741A-D8AC-496B-93BD-F8EE96089027}" srcOrd="0" destOrd="0" presId="urn:microsoft.com/office/officeart/2005/8/layout/default"/>
    <dgm:cxn modelId="{DDF83DE1-34E8-401B-9E3D-172FF1AB62A0}" type="presOf" srcId="{E4421222-4CE3-4434-9221-CDCB6DEFE09A}" destId="{AE01B2CC-B494-4173-ADEB-85A044DDAC3A}" srcOrd="0" destOrd="0" presId="urn:microsoft.com/office/officeart/2005/8/layout/default"/>
    <dgm:cxn modelId="{51A26B42-39FE-4C85-8D66-61360CD11D81}" type="presParOf" srcId="{01AC030C-44BD-45F2-B323-EED28BCB043D}" destId="{F37C141F-5787-4FC1-BE59-0F12D9E1E3D2}" srcOrd="0" destOrd="0" presId="urn:microsoft.com/office/officeart/2005/8/layout/default"/>
    <dgm:cxn modelId="{344137EC-9B19-44F8-8DE6-80B545C75FD2}" type="presParOf" srcId="{01AC030C-44BD-45F2-B323-EED28BCB043D}" destId="{EB2E2AEF-12FC-4062-8F61-63F232B0092F}" srcOrd="1" destOrd="0" presId="urn:microsoft.com/office/officeart/2005/8/layout/default"/>
    <dgm:cxn modelId="{F27EE8F2-75E7-4BF3-873C-B38927C0D7C2}" type="presParOf" srcId="{01AC030C-44BD-45F2-B323-EED28BCB043D}" destId="{AE01B2CC-B494-4173-ADEB-85A044DDAC3A}" srcOrd="2" destOrd="0" presId="urn:microsoft.com/office/officeart/2005/8/layout/default"/>
    <dgm:cxn modelId="{BD4F35CC-A70F-40F5-8020-AE0146AA42DD}" type="presParOf" srcId="{01AC030C-44BD-45F2-B323-EED28BCB043D}" destId="{419ED007-7E3D-4AF1-B219-4DCD278004F4}" srcOrd="3" destOrd="0" presId="urn:microsoft.com/office/officeart/2005/8/layout/default"/>
    <dgm:cxn modelId="{CB9D0C39-CE99-4D2B-952F-0D05DB8CAE23}" type="presParOf" srcId="{01AC030C-44BD-45F2-B323-EED28BCB043D}" destId="{DA9E741A-D8AC-496B-93BD-F8EE96089027}" srcOrd="4" destOrd="0" presId="urn:microsoft.com/office/officeart/2005/8/layout/default"/>
    <dgm:cxn modelId="{1601D7E3-9794-4F3A-ADFA-71E4FCD9783A}" type="presParOf" srcId="{01AC030C-44BD-45F2-B323-EED28BCB043D}" destId="{4AFB69B1-5F69-4F56-AC15-8BC891851330}" srcOrd="5" destOrd="0" presId="urn:microsoft.com/office/officeart/2005/8/layout/default"/>
    <dgm:cxn modelId="{954CDDC8-8DDB-4A5E-9063-731B73B6FCDB}" type="presParOf" srcId="{01AC030C-44BD-45F2-B323-EED28BCB043D}" destId="{E37825E9-B037-4664-9CAC-04CD8A38FE54}" srcOrd="6" destOrd="0" presId="urn:microsoft.com/office/officeart/2005/8/layout/default"/>
    <dgm:cxn modelId="{5C4C4BC3-E6D8-422B-BE1B-33E44F5DACCF}" type="presParOf" srcId="{01AC030C-44BD-45F2-B323-EED28BCB043D}" destId="{595EA51A-A030-46F1-844B-1B9B33D57CE2}" srcOrd="7" destOrd="0" presId="urn:microsoft.com/office/officeart/2005/8/layout/default"/>
    <dgm:cxn modelId="{977ADA37-A577-406B-BC53-67256CB453E3}" type="presParOf" srcId="{01AC030C-44BD-45F2-B323-EED28BCB043D}" destId="{8EE09FE6-D509-4826-BE8E-82EE8A7C1796}" srcOrd="8" destOrd="0" presId="urn:microsoft.com/office/officeart/2005/8/layout/default"/>
    <dgm:cxn modelId="{B960B907-1224-4687-8004-9B4A4FDEDDA5}" type="presParOf" srcId="{01AC030C-44BD-45F2-B323-EED28BCB043D}" destId="{6D8A33BE-8223-46D9-80E0-C6963813272C}" srcOrd="9" destOrd="0" presId="urn:microsoft.com/office/officeart/2005/8/layout/default"/>
    <dgm:cxn modelId="{0D8A9CE5-BD91-4D23-A1CF-B69F16C94083}" type="presParOf" srcId="{01AC030C-44BD-45F2-B323-EED28BCB043D}" destId="{A6A2FEDF-89B7-4CE7-B1D2-578D10ED495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1A7749-5CFF-4273-954A-B684D2FCDDF9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A0B0F2-4D7D-4BD0-ADE8-C5D467771C61}">
      <dgm:prSet custT="1"/>
      <dgm:spPr/>
      <dgm:t>
        <a:bodyPr/>
        <a:lstStyle/>
        <a:p>
          <a:r>
            <a:rPr lang="en-US" sz="2800" b="1" dirty="0" err="1">
              <a:latin typeface="+mj-lt"/>
              <a:ea typeface="SimHei" panose="02010600030101010101" pitchFamily="2" charset="-122"/>
            </a:rPr>
            <a:t>送达后立即检查食品温度（将温度计插入食品至少</a:t>
          </a:r>
          <a:r>
            <a:rPr lang="zh-CN" sz="2800" b="1" dirty="0">
              <a:latin typeface="+mj-lt"/>
              <a:ea typeface="SimHei" panose="02010600030101010101" pitchFamily="2" charset="-122"/>
            </a:rPr>
            <a:t> 30 </a:t>
          </a:r>
          <a:r>
            <a:rPr lang="en-US" sz="2800" b="1" dirty="0">
              <a:latin typeface="+mj-lt"/>
              <a:ea typeface="SimHei" panose="02010600030101010101" pitchFamily="2" charset="-122"/>
            </a:rPr>
            <a:t>秒）</a:t>
          </a:r>
        </a:p>
      </dgm:t>
    </dgm:pt>
    <dgm:pt modelId="{59BBD44E-588A-4598-A757-96716F2AD781}" type="parTrans" cxnId="{BA2A6806-C064-4F55-8C33-BE00338AAA45}">
      <dgm:prSet/>
      <dgm:spPr/>
      <dgm:t>
        <a:bodyPr/>
        <a:lstStyle/>
        <a:p>
          <a:endParaRPr lang="en-US" sz="2400">
            <a:latin typeface="+mj-lt"/>
            <a:ea typeface="SimHei" panose="02010600030101010101" pitchFamily="2" charset="-122"/>
          </a:endParaRPr>
        </a:p>
      </dgm:t>
    </dgm:pt>
    <dgm:pt modelId="{00797EBA-1949-4134-A0E5-2EB173C76DCD}" type="sibTrans" cxnId="{BA2A6806-C064-4F55-8C33-BE00338AAA45}">
      <dgm:prSet/>
      <dgm:spPr/>
      <dgm:t>
        <a:bodyPr/>
        <a:lstStyle/>
        <a:p>
          <a:endParaRPr lang="en-US" sz="2400">
            <a:latin typeface="+mj-lt"/>
            <a:ea typeface="SimHei" panose="02010600030101010101" pitchFamily="2" charset="-122"/>
          </a:endParaRPr>
        </a:p>
      </dgm:t>
    </dgm:pt>
    <dgm:pt modelId="{3664CBD4-2533-4D70-AAAE-1CCB2C4DBE76}">
      <dgm:prSet custT="1"/>
      <dgm:spPr/>
      <dgm:t>
        <a:bodyPr/>
        <a:lstStyle/>
        <a:p>
          <a:r>
            <a:rPr lang="en-US" sz="2800" b="1" dirty="0" err="1">
              <a:latin typeface="SimHei" panose="02010600030101010101" pitchFamily="2" charset="-122"/>
              <a:ea typeface="SimHei" panose="02010600030101010101" pitchFamily="2" charset="-122"/>
            </a:rPr>
            <a:t>如果温度不合适</a:t>
          </a:r>
          <a:r>
            <a:rPr lang="zh-CN" altLang="en-US" sz="2800" b="1" dirty="0">
              <a:solidFill>
                <a:schemeClr val="bg1"/>
              </a:solidFill>
              <a:latin typeface="+mj-lt"/>
              <a:ea typeface="SimHei" panose="02010600030101010101" pitchFamily="2" charset="-122"/>
            </a:rPr>
            <a:t>、</a:t>
          </a:r>
          <a:r>
            <a:rPr lang="en-US" sz="2800" b="1" dirty="0" err="1">
              <a:latin typeface="+mj-lt"/>
              <a:ea typeface="SimHei" panose="02010600030101010101" pitchFamily="2" charset="-122"/>
            </a:rPr>
            <a:t>请致电营养总监</a:t>
          </a:r>
          <a:endParaRPr lang="en-US" sz="2800" b="1" dirty="0">
            <a:latin typeface="+mj-lt"/>
            <a:ea typeface="SimHei" panose="02010600030101010101" pitchFamily="2" charset="-122"/>
          </a:endParaRPr>
        </a:p>
      </dgm:t>
    </dgm:pt>
    <dgm:pt modelId="{8FE5520C-489C-4B3F-B035-FF19DED3C7E2}" type="parTrans" cxnId="{7F48397E-BFBD-4C73-9B47-A0C689C6F857}">
      <dgm:prSet/>
      <dgm:spPr/>
      <dgm:t>
        <a:bodyPr/>
        <a:lstStyle/>
        <a:p>
          <a:endParaRPr lang="en-US" sz="2400">
            <a:latin typeface="+mj-lt"/>
            <a:ea typeface="SimHei" panose="02010600030101010101" pitchFamily="2" charset="-122"/>
          </a:endParaRPr>
        </a:p>
      </dgm:t>
    </dgm:pt>
    <dgm:pt modelId="{896D7D2A-F3D8-420F-951B-C6843DD5C8D5}" type="sibTrans" cxnId="{7F48397E-BFBD-4C73-9B47-A0C689C6F857}">
      <dgm:prSet/>
      <dgm:spPr/>
      <dgm:t>
        <a:bodyPr/>
        <a:lstStyle/>
        <a:p>
          <a:endParaRPr lang="en-US" sz="2400">
            <a:latin typeface="+mj-lt"/>
            <a:ea typeface="SimHei" panose="02010600030101010101" pitchFamily="2" charset="-122"/>
          </a:endParaRPr>
        </a:p>
      </dgm:t>
    </dgm:pt>
    <dgm:pt modelId="{1616533F-3931-49CE-939E-88A3B6816C68}">
      <dgm:prSet custT="1"/>
      <dgm:spPr/>
      <dgm:t>
        <a:bodyPr/>
        <a:lstStyle/>
        <a:p>
          <a:r>
            <a:rPr lang="en-US" sz="2800" b="1" dirty="0" err="1">
              <a:latin typeface="+mj-lt"/>
              <a:ea typeface="SimHei" panose="02010600030101010101" pitchFamily="2" charset="-122"/>
            </a:rPr>
            <a:t>上菜时再次检查温度</a:t>
          </a:r>
          <a:endParaRPr lang="en-US" sz="2800" b="1" dirty="0">
            <a:latin typeface="+mj-lt"/>
            <a:ea typeface="SimHei" panose="02010600030101010101" pitchFamily="2" charset="-122"/>
          </a:endParaRPr>
        </a:p>
      </dgm:t>
    </dgm:pt>
    <dgm:pt modelId="{FE8B7B0E-9F09-4F88-870C-2F1DC0497828}" type="parTrans" cxnId="{22E2166C-B662-4619-950D-38EBE907AF14}">
      <dgm:prSet/>
      <dgm:spPr/>
      <dgm:t>
        <a:bodyPr/>
        <a:lstStyle/>
        <a:p>
          <a:endParaRPr lang="en-US" sz="2400">
            <a:latin typeface="+mj-lt"/>
            <a:ea typeface="SimHei" panose="02010600030101010101" pitchFamily="2" charset="-122"/>
          </a:endParaRPr>
        </a:p>
      </dgm:t>
    </dgm:pt>
    <dgm:pt modelId="{0D191BC8-A11F-4690-B11B-AD1BCAA1DB99}" type="sibTrans" cxnId="{22E2166C-B662-4619-950D-38EBE907AF14}">
      <dgm:prSet/>
      <dgm:spPr/>
      <dgm:t>
        <a:bodyPr/>
        <a:lstStyle/>
        <a:p>
          <a:endParaRPr lang="en-US" sz="2400">
            <a:latin typeface="+mj-lt"/>
            <a:ea typeface="SimHei" panose="02010600030101010101" pitchFamily="2" charset="-122"/>
          </a:endParaRPr>
        </a:p>
      </dgm:t>
    </dgm:pt>
    <dgm:pt modelId="{DC7192AD-16C8-41FF-8380-1C8474BD14A6}">
      <dgm:prSet custT="1"/>
      <dgm:spPr/>
      <dgm:t>
        <a:bodyPr/>
        <a:lstStyle/>
        <a:p>
          <a:r>
            <a:rPr lang="en-US" sz="2800" b="1" dirty="0" err="1">
              <a:latin typeface="+mj-lt"/>
              <a:ea typeface="SimHei" panose="02010600030101010101" pitchFamily="2" charset="-122"/>
            </a:rPr>
            <a:t>热食应至少达到</a:t>
          </a:r>
          <a:r>
            <a:rPr lang="zh-CN" sz="2800" b="1" dirty="0">
              <a:latin typeface="+mj-lt"/>
              <a:ea typeface="SimHei" panose="02010600030101010101" pitchFamily="2" charset="-122"/>
            </a:rPr>
            <a:t> 135°F </a:t>
          </a:r>
          <a:r>
            <a:rPr lang="en-US" sz="2800" b="1" dirty="0" err="1">
              <a:latin typeface="+mj-lt"/>
              <a:ea typeface="SimHei" panose="02010600030101010101" pitchFamily="2" charset="-122"/>
            </a:rPr>
            <a:t>并保持不低于</a:t>
          </a:r>
          <a:br>
            <a:rPr lang="en-US" sz="2800" b="1" dirty="0">
              <a:latin typeface="+mj-lt"/>
              <a:ea typeface="SimHei" panose="02010600030101010101" pitchFamily="2" charset="-122"/>
            </a:rPr>
          </a:br>
          <a:r>
            <a:rPr lang="en-US" sz="2800" b="1" dirty="0" err="1">
              <a:latin typeface="+mj-lt"/>
              <a:ea typeface="SimHei" panose="02010600030101010101" pitchFamily="2" charset="-122"/>
            </a:rPr>
            <a:t>此温度</a:t>
          </a:r>
          <a:endParaRPr lang="en-US" sz="2800" b="1" dirty="0">
            <a:latin typeface="+mj-lt"/>
            <a:ea typeface="SimHei" panose="02010600030101010101" pitchFamily="2" charset="-122"/>
          </a:endParaRPr>
        </a:p>
      </dgm:t>
    </dgm:pt>
    <dgm:pt modelId="{1BA2AD02-B4C6-4955-92DB-45E601B619A7}" type="parTrans" cxnId="{CE7E62FE-0467-40F5-BC02-D17CCDB649AC}">
      <dgm:prSet/>
      <dgm:spPr/>
      <dgm:t>
        <a:bodyPr/>
        <a:lstStyle/>
        <a:p>
          <a:endParaRPr lang="en-US" sz="2400">
            <a:latin typeface="+mj-lt"/>
            <a:ea typeface="SimHei" panose="02010600030101010101" pitchFamily="2" charset="-122"/>
          </a:endParaRPr>
        </a:p>
      </dgm:t>
    </dgm:pt>
    <dgm:pt modelId="{A1C51492-C391-4BB6-BDFD-5F8443F6FF01}" type="sibTrans" cxnId="{CE7E62FE-0467-40F5-BC02-D17CCDB649AC}">
      <dgm:prSet/>
      <dgm:spPr/>
      <dgm:t>
        <a:bodyPr/>
        <a:lstStyle/>
        <a:p>
          <a:endParaRPr lang="en-US" sz="2400">
            <a:latin typeface="+mj-lt"/>
            <a:ea typeface="SimHei" panose="02010600030101010101" pitchFamily="2" charset="-122"/>
          </a:endParaRPr>
        </a:p>
      </dgm:t>
    </dgm:pt>
    <dgm:pt modelId="{75C5C669-CADE-4462-BEDB-E90AAAC6CC94}">
      <dgm:prSet custT="1"/>
      <dgm:spPr/>
      <dgm:t>
        <a:bodyPr/>
        <a:lstStyle/>
        <a:p>
          <a:r>
            <a:rPr lang="en-US" sz="2800" b="1" dirty="0" err="1">
              <a:latin typeface="+mj-lt"/>
              <a:ea typeface="SimHei" panose="02010600030101010101" pitchFamily="2" charset="-122"/>
            </a:rPr>
            <a:t>将冷食保持在</a:t>
          </a:r>
          <a:r>
            <a:rPr lang="zh-CN" sz="2800" b="1" dirty="0">
              <a:latin typeface="+mj-lt"/>
              <a:ea typeface="SimHei" panose="02010600030101010101" pitchFamily="2" charset="-122"/>
            </a:rPr>
            <a:t> 41°F </a:t>
          </a:r>
          <a:r>
            <a:rPr lang="en-US" sz="2800" b="1" dirty="0" err="1">
              <a:latin typeface="+mj-lt"/>
              <a:ea typeface="SimHei" panose="02010600030101010101" pitchFamily="2" charset="-122"/>
            </a:rPr>
            <a:t>或更低</a:t>
          </a:r>
          <a:endParaRPr lang="en-US" sz="2800" b="1" dirty="0">
            <a:latin typeface="+mj-lt"/>
            <a:ea typeface="SimHei" panose="02010600030101010101" pitchFamily="2" charset="-122"/>
          </a:endParaRPr>
        </a:p>
      </dgm:t>
    </dgm:pt>
    <dgm:pt modelId="{3DC93D6B-9ABE-4445-8A46-6D78AFCBD599}" type="parTrans" cxnId="{E0F45374-AF54-4277-83E2-AA7FEF5B4DE8}">
      <dgm:prSet/>
      <dgm:spPr/>
      <dgm:t>
        <a:bodyPr/>
        <a:lstStyle/>
        <a:p>
          <a:endParaRPr lang="en-US" sz="2400">
            <a:latin typeface="+mj-lt"/>
            <a:ea typeface="SimHei" panose="02010600030101010101" pitchFamily="2" charset="-122"/>
          </a:endParaRPr>
        </a:p>
      </dgm:t>
    </dgm:pt>
    <dgm:pt modelId="{50E4F03B-179A-40F7-A85D-1AD65CD1BEFB}" type="sibTrans" cxnId="{E0F45374-AF54-4277-83E2-AA7FEF5B4DE8}">
      <dgm:prSet/>
      <dgm:spPr/>
      <dgm:t>
        <a:bodyPr/>
        <a:lstStyle/>
        <a:p>
          <a:endParaRPr lang="en-US" sz="2400">
            <a:latin typeface="+mj-lt"/>
            <a:ea typeface="SimHei" panose="02010600030101010101" pitchFamily="2" charset="-122"/>
          </a:endParaRPr>
        </a:p>
      </dgm:t>
    </dgm:pt>
    <dgm:pt modelId="{94B4D8CF-9CE8-4037-8FB6-4866EAE43B84}" type="pres">
      <dgm:prSet presAssocID="{7C1A7749-5CFF-4273-954A-B684D2FCDDF9}" presName="linear" presStyleCnt="0">
        <dgm:presLayoutVars>
          <dgm:animLvl val="lvl"/>
          <dgm:resizeHandles val="exact"/>
        </dgm:presLayoutVars>
      </dgm:prSet>
      <dgm:spPr/>
    </dgm:pt>
    <dgm:pt modelId="{46BB7EE3-0AB5-44C0-A5C5-2D16199F1C56}" type="pres">
      <dgm:prSet presAssocID="{DAA0B0F2-4D7D-4BD0-ADE8-C5D467771C6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51AA3D5-16A2-4BCA-9DBB-0C60F6C75326}" type="pres">
      <dgm:prSet presAssocID="{00797EBA-1949-4134-A0E5-2EB173C76DCD}" presName="spacer" presStyleCnt="0"/>
      <dgm:spPr/>
    </dgm:pt>
    <dgm:pt modelId="{BBB33402-7EC7-49F4-B2F4-5665DA71619B}" type="pres">
      <dgm:prSet presAssocID="{3664CBD4-2533-4D70-AAAE-1CCB2C4DBE7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84E74EB-8D69-4FB3-9C01-7C4BE5A77909}" type="pres">
      <dgm:prSet presAssocID="{896D7D2A-F3D8-420F-951B-C6843DD5C8D5}" presName="spacer" presStyleCnt="0"/>
      <dgm:spPr/>
    </dgm:pt>
    <dgm:pt modelId="{B7AF078A-59FE-4C57-B333-D76B1525537E}" type="pres">
      <dgm:prSet presAssocID="{1616533F-3931-49CE-939E-88A3B6816C6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0261EF7-7BA3-47B6-8D6D-3D52BE610BAE}" type="pres">
      <dgm:prSet presAssocID="{0D191BC8-A11F-4690-B11B-AD1BCAA1DB99}" presName="spacer" presStyleCnt="0"/>
      <dgm:spPr/>
    </dgm:pt>
    <dgm:pt modelId="{AF740F43-B427-4250-8A3A-6D1846BB686E}" type="pres">
      <dgm:prSet presAssocID="{DC7192AD-16C8-41FF-8380-1C8474BD14A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783B1B6-B56C-4C9B-8700-D873E601EF42}" type="pres">
      <dgm:prSet presAssocID="{A1C51492-C391-4BB6-BDFD-5F8443F6FF01}" presName="spacer" presStyleCnt="0"/>
      <dgm:spPr/>
    </dgm:pt>
    <dgm:pt modelId="{A7C4351B-B1F9-43A2-8F46-F301B8E8E670}" type="pres">
      <dgm:prSet presAssocID="{75C5C669-CADE-4462-BEDB-E90AAAC6CC9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5913C00-04F9-4C3E-897A-14F5C49494A7}" type="presOf" srcId="{1616533F-3931-49CE-939E-88A3B6816C68}" destId="{B7AF078A-59FE-4C57-B333-D76B1525537E}" srcOrd="0" destOrd="0" presId="urn:microsoft.com/office/officeart/2005/8/layout/vList2"/>
    <dgm:cxn modelId="{BA2A6806-C064-4F55-8C33-BE00338AAA45}" srcId="{7C1A7749-5CFF-4273-954A-B684D2FCDDF9}" destId="{DAA0B0F2-4D7D-4BD0-ADE8-C5D467771C61}" srcOrd="0" destOrd="0" parTransId="{59BBD44E-588A-4598-A757-96716F2AD781}" sibTransId="{00797EBA-1949-4134-A0E5-2EB173C76DCD}"/>
    <dgm:cxn modelId="{F474146A-4887-4A7A-BF1C-16A27F1BBA84}" type="presOf" srcId="{DC7192AD-16C8-41FF-8380-1C8474BD14A6}" destId="{AF740F43-B427-4250-8A3A-6D1846BB686E}" srcOrd="0" destOrd="0" presId="urn:microsoft.com/office/officeart/2005/8/layout/vList2"/>
    <dgm:cxn modelId="{22E2166C-B662-4619-950D-38EBE907AF14}" srcId="{7C1A7749-5CFF-4273-954A-B684D2FCDDF9}" destId="{1616533F-3931-49CE-939E-88A3B6816C68}" srcOrd="2" destOrd="0" parTransId="{FE8B7B0E-9F09-4F88-870C-2F1DC0497828}" sibTransId="{0D191BC8-A11F-4690-B11B-AD1BCAA1DB99}"/>
    <dgm:cxn modelId="{E0F45374-AF54-4277-83E2-AA7FEF5B4DE8}" srcId="{7C1A7749-5CFF-4273-954A-B684D2FCDDF9}" destId="{75C5C669-CADE-4462-BEDB-E90AAAC6CC94}" srcOrd="4" destOrd="0" parTransId="{3DC93D6B-9ABE-4445-8A46-6D78AFCBD599}" sibTransId="{50E4F03B-179A-40F7-A85D-1AD65CD1BEFB}"/>
    <dgm:cxn modelId="{7F48397E-BFBD-4C73-9B47-A0C689C6F857}" srcId="{7C1A7749-5CFF-4273-954A-B684D2FCDDF9}" destId="{3664CBD4-2533-4D70-AAAE-1CCB2C4DBE76}" srcOrd="1" destOrd="0" parTransId="{8FE5520C-489C-4B3F-B035-FF19DED3C7E2}" sibTransId="{896D7D2A-F3D8-420F-951B-C6843DD5C8D5}"/>
    <dgm:cxn modelId="{7952A57F-0BFF-4C40-8ACA-E8F562297172}" type="presOf" srcId="{3664CBD4-2533-4D70-AAAE-1CCB2C4DBE76}" destId="{BBB33402-7EC7-49F4-B2F4-5665DA71619B}" srcOrd="0" destOrd="0" presId="urn:microsoft.com/office/officeart/2005/8/layout/vList2"/>
    <dgm:cxn modelId="{576229B1-1838-4306-A215-54470D73BA22}" type="presOf" srcId="{7C1A7749-5CFF-4273-954A-B684D2FCDDF9}" destId="{94B4D8CF-9CE8-4037-8FB6-4866EAE43B84}" srcOrd="0" destOrd="0" presId="urn:microsoft.com/office/officeart/2005/8/layout/vList2"/>
    <dgm:cxn modelId="{EE1479E2-6588-4EF8-B204-EF017C4141B4}" type="presOf" srcId="{75C5C669-CADE-4462-BEDB-E90AAAC6CC94}" destId="{A7C4351B-B1F9-43A2-8F46-F301B8E8E670}" srcOrd="0" destOrd="0" presId="urn:microsoft.com/office/officeart/2005/8/layout/vList2"/>
    <dgm:cxn modelId="{DCECCCE9-5C9D-4EBB-950B-7A85CF64FC79}" type="presOf" srcId="{DAA0B0F2-4D7D-4BD0-ADE8-C5D467771C61}" destId="{46BB7EE3-0AB5-44C0-A5C5-2D16199F1C56}" srcOrd="0" destOrd="0" presId="urn:microsoft.com/office/officeart/2005/8/layout/vList2"/>
    <dgm:cxn modelId="{CE7E62FE-0467-40F5-BC02-D17CCDB649AC}" srcId="{7C1A7749-5CFF-4273-954A-B684D2FCDDF9}" destId="{DC7192AD-16C8-41FF-8380-1C8474BD14A6}" srcOrd="3" destOrd="0" parTransId="{1BA2AD02-B4C6-4955-92DB-45E601B619A7}" sibTransId="{A1C51492-C391-4BB6-BDFD-5F8443F6FF01}"/>
    <dgm:cxn modelId="{51EC5CAB-8DCC-493D-BFCB-AD3A55EC7A29}" type="presParOf" srcId="{94B4D8CF-9CE8-4037-8FB6-4866EAE43B84}" destId="{46BB7EE3-0AB5-44C0-A5C5-2D16199F1C56}" srcOrd="0" destOrd="0" presId="urn:microsoft.com/office/officeart/2005/8/layout/vList2"/>
    <dgm:cxn modelId="{7FEE1309-A7A4-4FFC-BA4E-519DEC95C44A}" type="presParOf" srcId="{94B4D8CF-9CE8-4037-8FB6-4866EAE43B84}" destId="{651AA3D5-16A2-4BCA-9DBB-0C60F6C75326}" srcOrd="1" destOrd="0" presId="urn:microsoft.com/office/officeart/2005/8/layout/vList2"/>
    <dgm:cxn modelId="{1A364633-ECD8-4F24-B054-96A841E238CE}" type="presParOf" srcId="{94B4D8CF-9CE8-4037-8FB6-4866EAE43B84}" destId="{BBB33402-7EC7-49F4-B2F4-5665DA71619B}" srcOrd="2" destOrd="0" presId="urn:microsoft.com/office/officeart/2005/8/layout/vList2"/>
    <dgm:cxn modelId="{74C5C514-DE8D-4C74-B935-04202606F40F}" type="presParOf" srcId="{94B4D8CF-9CE8-4037-8FB6-4866EAE43B84}" destId="{A84E74EB-8D69-4FB3-9C01-7C4BE5A77909}" srcOrd="3" destOrd="0" presId="urn:microsoft.com/office/officeart/2005/8/layout/vList2"/>
    <dgm:cxn modelId="{63CF156A-821D-4022-8569-501D0F216F98}" type="presParOf" srcId="{94B4D8CF-9CE8-4037-8FB6-4866EAE43B84}" destId="{B7AF078A-59FE-4C57-B333-D76B1525537E}" srcOrd="4" destOrd="0" presId="urn:microsoft.com/office/officeart/2005/8/layout/vList2"/>
    <dgm:cxn modelId="{8E33C837-BC89-4AC1-BD12-93480EE71ADC}" type="presParOf" srcId="{94B4D8CF-9CE8-4037-8FB6-4866EAE43B84}" destId="{C0261EF7-7BA3-47B6-8D6D-3D52BE610BAE}" srcOrd="5" destOrd="0" presId="urn:microsoft.com/office/officeart/2005/8/layout/vList2"/>
    <dgm:cxn modelId="{27143DD1-BBD3-4123-9125-E721E79597DC}" type="presParOf" srcId="{94B4D8CF-9CE8-4037-8FB6-4866EAE43B84}" destId="{AF740F43-B427-4250-8A3A-6D1846BB686E}" srcOrd="6" destOrd="0" presId="urn:microsoft.com/office/officeart/2005/8/layout/vList2"/>
    <dgm:cxn modelId="{BAD30174-17FE-437F-8AAA-085C9FC9912D}" type="presParOf" srcId="{94B4D8CF-9CE8-4037-8FB6-4866EAE43B84}" destId="{C783B1B6-B56C-4C9B-8700-D873E601EF42}" srcOrd="7" destOrd="0" presId="urn:microsoft.com/office/officeart/2005/8/layout/vList2"/>
    <dgm:cxn modelId="{3B8861DF-CFB7-46F0-B817-F7D21D0CB31F}" type="presParOf" srcId="{94B4D8CF-9CE8-4037-8FB6-4866EAE43B84}" destId="{A7C4351B-B1F9-43A2-8F46-F301B8E8E67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DB902C-4FB9-44E4-AC7A-A97851A5C5D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BF56B64-4D1E-4C26-B8E5-C849DA8C3A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 err="1">
              <a:latin typeface="SimHei" panose="02010600030101010101" pitchFamily="2" charset="-122"/>
              <a:ea typeface="SimHei" panose="02010600030101010101" pitchFamily="2" charset="-122"/>
            </a:rPr>
            <a:t>预热保温设备</a:t>
          </a:r>
          <a:endParaRPr lang="en-US" sz="2400" dirty="0">
            <a:solidFill>
              <a:schemeClr val="tx1"/>
            </a:solidFill>
            <a:latin typeface="SimHei" panose="02010600030101010101" pitchFamily="2" charset="-122"/>
            <a:ea typeface="SimHei" panose="02010600030101010101" pitchFamily="2" charset="-122"/>
          </a:endParaRPr>
        </a:p>
      </dgm:t>
    </dgm:pt>
    <dgm:pt modelId="{83E297D2-172D-4024-82A7-6E2B63A6A86E}" type="parTrans" cxnId="{BDB78C15-4BEA-40BD-A897-E13EFFD307E1}">
      <dgm:prSet/>
      <dgm:spPr/>
      <dgm:t>
        <a:bodyPr/>
        <a:lstStyle/>
        <a:p>
          <a:endParaRPr lang="en-US" sz="2000">
            <a:latin typeface="+mj-lt"/>
            <a:ea typeface="SimHei" panose="02010600030101010101" pitchFamily="2" charset="-122"/>
          </a:endParaRPr>
        </a:p>
      </dgm:t>
    </dgm:pt>
    <dgm:pt modelId="{0D4890E0-6ADF-483F-B73D-53311A96DA26}" type="sibTrans" cxnId="{BDB78C15-4BEA-40BD-A897-E13EFFD307E1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+mj-lt"/>
            <a:ea typeface="SimHei" panose="02010600030101010101" pitchFamily="2" charset="-122"/>
          </a:endParaRPr>
        </a:p>
      </dgm:t>
    </dgm:pt>
    <dgm:pt modelId="{9B55DAFC-307E-40C1-8BDA-7CF3BBFCB9F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 err="1">
              <a:latin typeface="+mj-lt"/>
              <a:ea typeface="SimHei" panose="02010600030101010101" pitchFamily="2" charset="-122"/>
            </a:rPr>
            <a:t>切勿使用蒸汽桌等用于重新加热食物的设备</a:t>
          </a:r>
          <a:endParaRPr lang="en-US" sz="2400" dirty="0">
            <a:latin typeface="+mj-lt"/>
            <a:ea typeface="SimHei" panose="02010600030101010101" pitchFamily="2" charset="-122"/>
          </a:endParaRPr>
        </a:p>
      </dgm:t>
    </dgm:pt>
    <dgm:pt modelId="{7B00F98F-1B68-4B78-9A6E-E0816D9814E0}" type="parTrans" cxnId="{D68D4F99-5688-4B0A-A4CC-1291C9202F8E}">
      <dgm:prSet/>
      <dgm:spPr/>
      <dgm:t>
        <a:bodyPr/>
        <a:lstStyle/>
        <a:p>
          <a:endParaRPr lang="en-US" sz="2000">
            <a:latin typeface="+mj-lt"/>
            <a:ea typeface="SimHei" panose="02010600030101010101" pitchFamily="2" charset="-122"/>
          </a:endParaRPr>
        </a:p>
      </dgm:t>
    </dgm:pt>
    <dgm:pt modelId="{BBBC2FC7-E94D-4FBA-B44E-26EA2D73960B}" type="sibTrans" cxnId="{D68D4F99-5688-4B0A-A4CC-1291C9202F8E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+mj-lt"/>
            <a:ea typeface="SimHei" panose="02010600030101010101" pitchFamily="2" charset="-122"/>
          </a:endParaRPr>
        </a:p>
      </dgm:t>
    </dgm:pt>
    <dgm:pt modelId="{D7288188-11A2-4BEF-BA30-8A8F572AB8F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 err="1">
              <a:latin typeface="+mj-lt"/>
              <a:ea typeface="SimHei" panose="02010600030101010101" pitchFamily="2" charset="-122"/>
            </a:rPr>
            <a:t>经常搅拌食物</a:t>
          </a:r>
          <a:endParaRPr lang="en-US" sz="2400" dirty="0">
            <a:latin typeface="+mj-lt"/>
            <a:ea typeface="SimHei" panose="02010600030101010101" pitchFamily="2" charset="-122"/>
          </a:endParaRPr>
        </a:p>
      </dgm:t>
    </dgm:pt>
    <dgm:pt modelId="{FDAD390C-70C7-4F0C-B5B0-F07B234CEC22}" type="parTrans" cxnId="{74D4AB23-1150-4D33-A270-E61032101776}">
      <dgm:prSet/>
      <dgm:spPr/>
      <dgm:t>
        <a:bodyPr/>
        <a:lstStyle/>
        <a:p>
          <a:endParaRPr lang="en-US" sz="2000">
            <a:latin typeface="+mj-lt"/>
            <a:ea typeface="SimHei" panose="02010600030101010101" pitchFamily="2" charset="-122"/>
          </a:endParaRPr>
        </a:p>
      </dgm:t>
    </dgm:pt>
    <dgm:pt modelId="{9A51321E-1999-4A19-A950-AF0547133917}" type="sibTrans" cxnId="{74D4AB23-1150-4D33-A270-E61032101776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+mj-lt"/>
            <a:ea typeface="SimHei" panose="02010600030101010101" pitchFamily="2" charset="-122"/>
          </a:endParaRPr>
        </a:p>
      </dgm:t>
    </dgm:pt>
    <dgm:pt modelId="{E7367DEA-6AA3-4DFD-9A6A-1E4F0E75B16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 err="1">
              <a:latin typeface="+mj-lt"/>
              <a:ea typeface="SimHei" panose="02010600030101010101" pitchFamily="2" charset="-122"/>
            </a:rPr>
            <a:t>将食物盖上</a:t>
          </a:r>
          <a:endParaRPr lang="en-US" sz="2400" dirty="0">
            <a:latin typeface="+mj-lt"/>
            <a:ea typeface="SimHei" panose="02010600030101010101" pitchFamily="2" charset="-122"/>
          </a:endParaRPr>
        </a:p>
      </dgm:t>
    </dgm:pt>
    <dgm:pt modelId="{8C095BAE-CB32-44C5-9BF3-A61E69C1CE61}" type="parTrans" cxnId="{390F79AE-5C67-4200-9774-5A7EB916B6E1}">
      <dgm:prSet/>
      <dgm:spPr/>
      <dgm:t>
        <a:bodyPr/>
        <a:lstStyle/>
        <a:p>
          <a:endParaRPr lang="en-US" sz="2000">
            <a:latin typeface="+mj-lt"/>
            <a:ea typeface="SimHei" panose="02010600030101010101" pitchFamily="2" charset="-122"/>
          </a:endParaRPr>
        </a:p>
      </dgm:t>
    </dgm:pt>
    <dgm:pt modelId="{348888F8-C49D-45E1-AB6D-B1E6CB601EA3}" type="sibTrans" cxnId="{390F79AE-5C67-4200-9774-5A7EB916B6E1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+mj-lt"/>
            <a:ea typeface="SimHei" panose="02010600030101010101" pitchFamily="2" charset="-122"/>
          </a:endParaRPr>
        </a:p>
      </dgm:t>
    </dgm:pt>
    <dgm:pt modelId="{B075C582-C8BC-4879-8401-DA97366D032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 err="1">
              <a:latin typeface="+mj-lt"/>
              <a:ea typeface="SimHei" panose="02010600030101010101" pitchFamily="2" charset="-122"/>
            </a:rPr>
            <a:t>切勿将新鲜制备的食物与已经在保温中的食物</a:t>
          </a:r>
          <a:br>
            <a:rPr lang="en-US" sz="2400" dirty="0">
              <a:latin typeface="+mj-lt"/>
              <a:ea typeface="SimHei" panose="02010600030101010101" pitchFamily="2" charset="-122"/>
            </a:rPr>
          </a:br>
          <a:r>
            <a:rPr lang="en-US" sz="2400" dirty="0" err="1">
              <a:latin typeface="+mj-lt"/>
              <a:ea typeface="SimHei" panose="02010600030101010101" pitchFamily="2" charset="-122"/>
            </a:rPr>
            <a:t>混合</a:t>
          </a:r>
          <a:endParaRPr lang="en-US" sz="2400" dirty="0">
            <a:latin typeface="+mj-lt"/>
            <a:ea typeface="SimHei" panose="02010600030101010101" pitchFamily="2" charset="-122"/>
          </a:endParaRPr>
        </a:p>
      </dgm:t>
    </dgm:pt>
    <dgm:pt modelId="{6E4C4100-13B0-4EA0-A5A0-9795D5B53687}" type="parTrans" cxnId="{8326F855-5D53-4B71-9C37-84D750FEEAE8}">
      <dgm:prSet/>
      <dgm:spPr/>
      <dgm:t>
        <a:bodyPr/>
        <a:lstStyle/>
        <a:p>
          <a:endParaRPr lang="en-US" sz="2000">
            <a:latin typeface="+mj-lt"/>
            <a:ea typeface="SimHei" panose="02010600030101010101" pitchFamily="2" charset="-122"/>
          </a:endParaRPr>
        </a:p>
      </dgm:t>
    </dgm:pt>
    <dgm:pt modelId="{3A7B3D8C-7F6E-47B8-A6E3-E6E82FA27DD9}" type="sibTrans" cxnId="{8326F855-5D53-4B71-9C37-84D750FEEAE8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+mj-lt"/>
            <a:ea typeface="SimHei" panose="02010600030101010101" pitchFamily="2" charset="-122"/>
          </a:endParaRPr>
        </a:p>
      </dgm:t>
    </dgm:pt>
    <dgm:pt modelId="{2C1AD648-66D8-4E2B-9268-695C804F86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 err="1">
              <a:latin typeface="+mj-lt"/>
              <a:ea typeface="SimHei" panose="02010600030101010101" pitchFamily="2" charset="-122"/>
            </a:rPr>
            <a:t>在危险区间存放超过</a:t>
          </a:r>
          <a:r>
            <a:rPr lang="en-US" sz="2400" dirty="0">
              <a:latin typeface="+mj-lt"/>
              <a:ea typeface="SimHei" panose="02010600030101010101" pitchFamily="2" charset="-122"/>
            </a:rPr>
            <a:t> </a:t>
          </a:r>
          <a:r>
            <a:rPr lang="zh-CN" sz="2400" dirty="0">
              <a:latin typeface="+mj-lt"/>
              <a:ea typeface="SimHei" panose="02010600030101010101" pitchFamily="2" charset="-122"/>
            </a:rPr>
            <a:t>4 </a:t>
          </a:r>
          <a:r>
            <a:rPr lang="en-US" sz="2400" dirty="0" err="1">
              <a:latin typeface="+mj-lt"/>
              <a:ea typeface="SimHei" panose="02010600030101010101" pitchFamily="2" charset="-122"/>
            </a:rPr>
            <a:t>小时的食物必须丢弃</a:t>
          </a:r>
          <a:endParaRPr lang="en-US" sz="2400" dirty="0">
            <a:latin typeface="+mj-lt"/>
            <a:ea typeface="SimHei" panose="02010600030101010101" pitchFamily="2" charset="-122"/>
          </a:endParaRPr>
        </a:p>
      </dgm:t>
    </dgm:pt>
    <dgm:pt modelId="{52427076-8361-4E4B-8608-12F2B359BC41}" type="parTrans" cxnId="{9807570F-D484-419A-9DF3-79B837A6911A}">
      <dgm:prSet/>
      <dgm:spPr/>
      <dgm:t>
        <a:bodyPr/>
        <a:lstStyle/>
        <a:p>
          <a:endParaRPr lang="en-US" sz="2000">
            <a:latin typeface="+mj-lt"/>
            <a:ea typeface="SimHei" panose="02010600030101010101" pitchFamily="2" charset="-122"/>
          </a:endParaRPr>
        </a:p>
      </dgm:t>
    </dgm:pt>
    <dgm:pt modelId="{F3AC3514-B870-4377-95FA-37D6722250E4}" type="sibTrans" cxnId="{9807570F-D484-419A-9DF3-79B837A6911A}">
      <dgm:prSet/>
      <dgm:spPr/>
      <dgm:t>
        <a:bodyPr/>
        <a:lstStyle/>
        <a:p>
          <a:endParaRPr lang="en-US" sz="2000">
            <a:latin typeface="+mj-lt"/>
            <a:ea typeface="SimHei" panose="02010600030101010101" pitchFamily="2" charset="-122"/>
          </a:endParaRPr>
        </a:p>
      </dgm:t>
    </dgm:pt>
    <dgm:pt modelId="{A1E7DADB-A6C3-4450-9EB2-05B038787CF0}" type="pres">
      <dgm:prSet presAssocID="{DBDB902C-4FB9-44E4-AC7A-A97851A5C5DB}" presName="root" presStyleCnt="0">
        <dgm:presLayoutVars>
          <dgm:dir/>
          <dgm:resizeHandles val="exact"/>
        </dgm:presLayoutVars>
      </dgm:prSet>
      <dgm:spPr/>
    </dgm:pt>
    <dgm:pt modelId="{2D270B33-7F42-45AA-BE59-A686F1EE2555}" type="pres">
      <dgm:prSet presAssocID="{DBDB902C-4FB9-44E4-AC7A-A97851A5C5DB}" presName="container" presStyleCnt="0">
        <dgm:presLayoutVars>
          <dgm:dir/>
          <dgm:resizeHandles val="exact"/>
        </dgm:presLayoutVars>
      </dgm:prSet>
      <dgm:spPr/>
    </dgm:pt>
    <dgm:pt modelId="{33D26336-56D4-4CC4-BC52-7954C31879DB}" type="pres">
      <dgm:prSet presAssocID="{EBF56B64-4D1E-4C26-B8E5-C849DA8C3AD8}" presName="compNode" presStyleCnt="0"/>
      <dgm:spPr/>
    </dgm:pt>
    <dgm:pt modelId="{AE54BB73-D613-47CD-873D-0EA908FD6D7D}" type="pres">
      <dgm:prSet presAssocID="{EBF56B64-4D1E-4C26-B8E5-C849DA8C3AD8}" presName="iconBgRect" presStyleLbl="bgShp" presStyleIdx="0" presStyleCnt="6"/>
      <dgm:spPr/>
    </dgm:pt>
    <dgm:pt modelId="{40981F41-3C24-4147-A3F8-0000E837BB69}" type="pres">
      <dgm:prSet presAssocID="{EBF56B64-4D1E-4C26-B8E5-C849DA8C3AD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0F6EB63-58A3-4753-9B52-968AC01264FB}" type="pres">
      <dgm:prSet presAssocID="{EBF56B64-4D1E-4C26-B8E5-C849DA8C3AD8}" presName="spaceRect" presStyleCnt="0"/>
      <dgm:spPr/>
    </dgm:pt>
    <dgm:pt modelId="{A9BEBC4D-D4F0-43CF-BB05-098AA3C43A59}" type="pres">
      <dgm:prSet presAssocID="{EBF56B64-4D1E-4C26-B8E5-C849DA8C3AD8}" presName="textRect" presStyleLbl="revTx" presStyleIdx="0" presStyleCnt="6">
        <dgm:presLayoutVars>
          <dgm:chMax val="1"/>
          <dgm:chPref val="1"/>
        </dgm:presLayoutVars>
      </dgm:prSet>
      <dgm:spPr/>
    </dgm:pt>
    <dgm:pt modelId="{7B48F6B9-C477-4256-92C2-9240046266FA}" type="pres">
      <dgm:prSet presAssocID="{0D4890E0-6ADF-483F-B73D-53311A96DA26}" presName="sibTrans" presStyleLbl="sibTrans2D1" presStyleIdx="0" presStyleCnt="0"/>
      <dgm:spPr/>
    </dgm:pt>
    <dgm:pt modelId="{D6A183B9-B0D7-48E8-A917-DAF789781ED6}" type="pres">
      <dgm:prSet presAssocID="{9B55DAFC-307E-40C1-8BDA-7CF3BBFCB9F6}" presName="compNode" presStyleCnt="0"/>
      <dgm:spPr/>
    </dgm:pt>
    <dgm:pt modelId="{DD6FDFD7-0156-49F6-97F5-516CB071392F}" type="pres">
      <dgm:prSet presAssocID="{9B55DAFC-307E-40C1-8BDA-7CF3BBFCB9F6}" presName="iconBgRect" presStyleLbl="bgShp" presStyleIdx="1" presStyleCnt="6"/>
      <dgm:spPr/>
    </dgm:pt>
    <dgm:pt modelId="{302DAD4F-7495-49D5-8A0D-4391AAC4C0E4}" type="pres">
      <dgm:prSet presAssocID="{9B55DAFC-307E-40C1-8BDA-7CF3BBFCB9F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on"/>
        </a:ext>
      </dgm:extLst>
    </dgm:pt>
    <dgm:pt modelId="{FE66D32E-FFD4-42BE-B7F6-3BEAA5D0DCDB}" type="pres">
      <dgm:prSet presAssocID="{9B55DAFC-307E-40C1-8BDA-7CF3BBFCB9F6}" presName="spaceRect" presStyleCnt="0"/>
      <dgm:spPr/>
    </dgm:pt>
    <dgm:pt modelId="{844E181F-226F-44EB-B612-050A54B6004B}" type="pres">
      <dgm:prSet presAssocID="{9B55DAFC-307E-40C1-8BDA-7CF3BBFCB9F6}" presName="textRect" presStyleLbl="revTx" presStyleIdx="1" presStyleCnt="6">
        <dgm:presLayoutVars>
          <dgm:chMax val="1"/>
          <dgm:chPref val="1"/>
        </dgm:presLayoutVars>
      </dgm:prSet>
      <dgm:spPr/>
    </dgm:pt>
    <dgm:pt modelId="{3AE05A25-5293-44BE-8991-C1B41EAB682D}" type="pres">
      <dgm:prSet presAssocID="{BBBC2FC7-E94D-4FBA-B44E-26EA2D73960B}" presName="sibTrans" presStyleLbl="sibTrans2D1" presStyleIdx="0" presStyleCnt="0"/>
      <dgm:spPr/>
    </dgm:pt>
    <dgm:pt modelId="{DDAC2B5A-7206-483A-9D19-392EDD289C57}" type="pres">
      <dgm:prSet presAssocID="{D7288188-11A2-4BEF-BA30-8A8F572AB8F2}" presName="compNode" presStyleCnt="0"/>
      <dgm:spPr/>
    </dgm:pt>
    <dgm:pt modelId="{E2346698-FB9F-409D-9038-5E147AEA4619}" type="pres">
      <dgm:prSet presAssocID="{D7288188-11A2-4BEF-BA30-8A8F572AB8F2}" presName="iconBgRect" presStyleLbl="bgShp" presStyleIdx="2" presStyleCnt="6"/>
      <dgm:spPr/>
    </dgm:pt>
    <dgm:pt modelId="{2F956CFA-8618-4934-87A1-67449CDA31B5}" type="pres">
      <dgm:prSet presAssocID="{D7288188-11A2-4BEF-BA30-8A8F572AB8F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87FAF213-ACD5-4C64-BD7F-35F06F682386}" type="pres">
      <dgm:prSet presAssocID="{D7288188-11A2-4BEF-BA30-8A8F572AB8F2}" presName="spaceRect" presStyleCnt="0"/>
      <dgm:spPr/>
    </dgm:pt>
    <dgm:pt modelId="{8B0FB6D4-1403-4425-BABD-2F06C3121840}" type="pres">
      <dgm:prSet presAssocID="{D7288188-11A2-4BEF-BA30-8A8F572AB8F2}" presName="textRect" presStyleLbl="revTx" presStyleIdx="2" presStyleCnt="6">
        <dgm:presLayoutVars>
          <dgm:chMax val="1"/>
          <dgm:chPref val="1"/>
        </dgm:presLayoutVars>
      </dgm:prSet>
      <dgm:spPr/>
    </dgm:pt>
    <dgm:pt modelId="{A06BA4CE-7C24-4D4B-998B-C219136F831B}" type="pres">
      <dgm:prSet presAssocID="{9A51321E-1999-4A19-A950-AF0547133917}" presName="sibTrans" presStyleLbl="sibTrans2D1" presStyleIdx="0" presStyleCnt="0"/>
      <dgm:spPr/>
    </dgm:pt>
    <dgm:pt modelId="{BA191032-A757-44BD-B6C7-877649039431}" type="pres">
      <dgm:prSet presAssocID="{E7367DEA-6AA3-4DFD-9A6A-1E4F0E75B16C}" presName="compNode" presStyleCnt="0"/>
      <dgm:spPr/>
    </dgm:pt>
    <dgm:pt modelId="{EE54BAF2-87EC-474E-9A56-CDB959BB92E5}" type="pres">
      <dgm:prSet presAssocID="{E7367DEA-6AA3-4DFD-9A6A-1E4F0E75B16C}" presName="iconBgRect" presStyleLbl="bgShp" presStyleIdx="3" presStyleCnt="6"/>
      <dgm:spPr/>
    </dgm:pt>
    <dgm:pt modelId="{4CABABDD-ABDA-478E-B0D4-BC603452A0E6}" type="pres">
      <dgm:prSet presAssocID="{E7367DEA-6AA3-4DFD-9A6A-1E4F0E75B16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vered plate"/>
        </a:ext>
      </dgm:extLst>
    </dgm:pt>
    <dgm:pt modelId="{CE023FF6-9ED6-4626-A265-B9ED7EBA9357}" type="pres">
      <dgm:prSet presAssocID="{E7367DEA-6AA3-4DFD-9A6A-1E4F0E75B16C}" presName="spaceRect" presStyleCnt="0"/>
      <dgm:spPr/>
    </dgm:pt>
    <dgm:pt modelId="{F8583D14-6B9F-4F92-A31D-CECB05D39D69}" type="pres">
      <dgm:prSet presAssocID="{E7367DEA-6AA3-4DFD-9A6A-1E4F0E75B16C}" presName="textRect" presStyleLbl="revTx" presStyleIdx="3" presStyleCnt="6">
        <dgm:presLayoutVars>
          <dgm:chMax val="1"/>
          <dgm:chPref val="1"/>
        </dgm:presLayoutVars>
      </dgm:prSet>
      <dgm:spPr/>
    </dgm:pt>
    <dgm:pt modelId="{7800D704-CD60-4D13-B0EC-148EEAA42968}" type="pres">
      <dgm:prSet presAssocID="{348888F8-C49D-45E1-AB6D-B1E6CB601EA3}" presName="sibTrans" presStyleLbl="sibTrans2D1" presStyleIdx="0" presStyleCnt="0"/>
      <dgm:spPr/>
    </dgm:pt>
    <dgm:pt modelId="{19B5EB06-68E1-499A-B536-FEEEB60EA1C5}" type="pres">
      <dgm:prSet presAssocID="{B075C582-C8BC-4879-8401-DA97366D0322}" presName="compNode" presStyleCnt="0"/>
      <dgm:spPr/>
    </dgm:pt>
    <dgm:pt modelId="{E238FF29-C819-4116-8314-01F5799BA612}" type="pres">
      <dgm:prSet presAssocID="{B075C582-C8BC-4879-8401-DA97366D0322}" presName="iconBgRect" presStyleLbl="bgShp" presStyleIdx="4" presStyleCnt="6"/>
      <dgm:spPr/>
    </dgm:pt>
    <dgm:pt modelId="{5C96C6A8-4812-4CE1-8FBA-67474BCDCA3A}" type="pres">
      <dgm:prSet presAssocID="{B075C582-C8BC-4879-8401-DA97366D032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sta"/>
        </a:ext>
      </dgm:extLst>
    </dgm:pt>
    <dgm:pt modelId="{D69F4872-4928-42CF-9E86-B06E85E2A183}" type="pres">
      <dgm:prSet presAssocID="{B075C582-C8BC-4879-8401-DA97366D0322}" presName="spaceRect" presStyleCnt="0"/>
      <dgm:spPr/>
    </dgm:pt>
    <dgm:pt modelId="{CB377D2A-61B8-46B1-BD64-B60E2653AE8E}" type="pres">
      <dgm:prSet presAssocID="{B075C582-C8BC-4879-8401-DA97366D0322}" presName="textRect" presStyleLbl="revTx" presStyleIdx="4" presStyleCnt="6">
        <dgm:presLayoutVars>
          <dgm:chMax val="1"/>
          <dgm:chPref val="1"/>
        </dgm:presLayoutVars>
      </dgm:prSet>
      <dgm:spPr/>
    </dgm:pt>
    <dgm:pt modelId="{1AA19FC0-417F-49B6-8DEE-DA9ADF10E78E}" type="pres">
      <dgm:prSet presAssocID="{3A7B3D8C-7F6E-47B8-A6E3-E6E82FA27DD9}" presName="sibTrans" presStyleLbl="sibTrans2D1" presStyleIdx="0" presStyleCnt="0"/>
      <dgm:spPr/>
    </dgm:pt>
    <dgm:pt modelId="{3AB68F7B-F3D8-4CC5-9837-8CCCCA85063E}" type="pres">
      <dgm:prSet presAssocID="{2C1AD648-66D8-4E2B-9268-695C804F8659}" presName="compNode" presStyleCnt="0"/>
      <dgm:spPr/>
    </dgm:pt>
    <dgm:pt modelId="{23A2DE00-409D-4CC9-A2B5-FF944B0593D9}" type="pres">
      <dgm:prSet presAssocID="{2C1AD648-66D8-4E2B-9268-695C804F8659}" presName="iconBgRect" presStyleLbl="bgShp" presStyleIdx="5" presStyleCnt="6"/>
      <dgm:spPr/>
    </dgm:pt>
    <dgm:pt modelId="{04B71D0E-BC50-444E-89D0-768152035B4F}" type="pres">
      <dgm:prSet presAssocID="{2C1AD648-66D8-4E2B-9268-695C804F865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rger and Drink"/>
        </a:ext>
      </dgm:extLst>
    </dgm:pt>
    <dgm:pt modelId="{1B86BC6C-BFC6-424B-BCF7-7656F9894364}" type="pres">
      <dgm:prSet presAssocID="{2C1AD648-66D8-4E2B-9268-695C804F8659}" presName="spaceRect" presStyleCnt="0"/>
      <dgm:spPr/>
    </dgm:pt>
    <dgm:pt modelId="{C3829ADF-7A40-49A0-98D1-A1A25E42D27F}" type="pres">
      <dgm:prSet presAssocID="{2C1AD648-66D8-4E2B-9268-695C804F865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9807570F-D484-419A-9DF3-79B837A6911A}" srcId="{DBDB902C-4FB9-44E4-AC7A-A97851A5C5DB}" destId="{2C1AD648-66D8-4E2B-9268-695C804F8659}" srcOrd="5" destOrd="0" parTransId="{52427076-8361-4E4B-8608-12F2B359BC41}" sibTransId="{F3AC3514-B870-4377-95FA-37D6722250E4}"/>
    <dgm:cxn modelId="{BDB78C15-4BEA-40BD-A897-E13EFFD307E1}" srcId="{DBDB902C-4FB9-44E4-AC7A-A97851A5C5DB}" destId="{EBF56B64-4D1E-4C26-B8E5-C849DA8C3AD8}" srcOrd="0" destOrd="0" parTransId="{83E297D2-172D-4024-82A7-6E2B63A6A86E}" sibTransId="{0D4890E0-6ADF-483F-B73D-53311A96DA26}"/>
    <dgm:cxn modelId="{74D4AB23-1150-4D33-A270-E61032101776}" srcId="{DBDB902C-4FB9-44E4-AC7A-A97851A5C5DB}" destId="{D7288188-11A2-4BEF-BA30-8A8F572AB8F2}" srcOrd="2" destOrd="0" parTransId="{FDAD390C-70C7-4F0C-B5B0-F07B234CEC22}" sibTransId="{9A51321E-1999-4A19-A950-AF0547133917}"/>
    <dgm:cxn modelId="{669E9D29-75FD-4967-9CFF-890BB35BB2E6}" type="presOf" srcId="{9B55DAFC-307E-40C1-8BDA-7CF3BBFCB9F6}" destId="{844E181F-226F-44EB-B612-050A54B6004B}" srcOrd="0" destOrd="0" presId="urn:microsoft.com/office/officeart/2018/2/layout/IconCircleList"/>
    <dgm:cxn modelId="{6537283F-7679-444D-9508-EA7017FB5D72}" type="presOf" srcId="{348888F8-C49D-45E1-AB6D-B1E6CB601EA3}" destId="{7800D704-CD60-4D13-B0EC-148EEAA42968}" srcOrd="0" destOrd="0" presId="urn:microsoft.com/office/officeart/2018/2/layout/IconCircleList"/>
    <dgm:cxn modelId="{EDF1D964-3347-4542-BC0A-6D5831C0247A}" type="presOf" srcId="{0D4890E0-6ADF-483F-B73D-53311A96DA26}" destId="{7B48F6B9-C477-4256-92C2-9240046266FA}" srcOrd="0" destOrd="0" presId="urn:microsoft.com/office/officeart/2018/2/layout/IconCircleList"/>
    <dgm:cxn modelId="{C9427668-71F8-4D0D-AB54-7227149D95FE}" type="presOf" srcId="{9A51321E-1999-4A19-A950-AF0547133917}" destId="{A06BA4CE-7C24-4D4B-998B-C219136F831B}" srcOrd="0" destOrd="0" presId="urn:microsoft.com/office/officeart/2018/2/layout/IconCircleList"/>
    <dgm:cxn modelId="{FA29E452-E6AE-4898-8016-B9ED4098E946}" type="presOf" srcId="{DBDB902C-4FB9-44E4-AC7A-A97851A5C5DB}" destId="{A1E7DADB-A6C3-4450-9EB2-05B038787CF0}" srcOrd="0" destOrd="0" presId="urn:microsoft.com/office/officeart/2018/2/layout/IconCircleList"/>
    <dgm:cxn modelId="{34633A75-1770-4917-9E79-9B546D972CB3}" type="presOf" srcId="{EBF56B64-4D1E-4C26-B8E5-C849DA8C3AD8}" destId="{A9BEBC4D-D4F0-43CF-BB05-098AA3C43A59}" srcOrd="0" destOrd="0" presId="urn:microsoft.com/office/officeart/2018/2/layout/IconCircleList"/>
    <dgm:cxn modelId="{93106A75-D831-42EC-BC52-210E33005AC3}" type="presOf" srcId="{BBBC2FC7-E94D-4FBA-B44E-26EA2D73960B}" destId="{3AE05A25-5293-44BE-8991-C1B41EAB682D}" srcOrd="0" destOrd="0" presId="urn:microsoft.com/office/officeart/2018/2/layout/IconCircleList"/>
    <dgm:cxn modelId="{8326F855-5D53-4B71-9C37-84D750FEEAE8}" srcId="{DBDB902C-4FB9-44E4-AC7A-A97851A5C5DB}" destId="{B075C582-C8BC-4879-8401-DA97366D0322}" srcOrd="4" destOrd="0" parTransId="{6E4C4100-13B0-4EA0-A5A0-9795D5B53687}" sibTransId="{3A7B3D8C-7F6E-47B8-A6E3-E6E82FA27DD9}"/>
    <dgm:cxn modelId="{D68D4F99-5688-4B0A-A4CC-1291C9202F8E}" srcId="{DBDB902C-4FB9-44E4-AC7A-A97851A5C5DB}" destId="{9B55DAFC-307E-40C1-8BDA-7CF3BBFCB9F6}" srcOrd="1" destOrd="0" parTransId="{7B00F98F-1B68-4B78-9A6E-E0816D9814E0}" sibTransId="{BBBC2FC7-E94D-4FBA-B44E-26EA2D73960B}"/>
    <dgm:cxn modelId="{807F849E-66A3-4ABA-BAB0-57A85E834460}" type="presOf" srcId="{2C1AD648-66D8-4E2B-9268-695C804F8659}" destId="{C3829ADF-7A40-49A0-98D1-A1A25E42D27F}" srcOrd="0" destOrd="0" presId="urn:microsoft.com/office/officeart/2018/2/layout/IconCircleList"/>
    <dgm:cxn modelId="{13000CA6-E940-471D-AF47-C4BB86840891}" type="presOf" srcId="{B075C582-C8BC-4879-8401-DA97366D0322}" destId="{CB377D2A-61B8-46B1-BD64-B60E2653AE8E}" srcOrd="0" destOrd="0" presId="urn:microsoft.com/office/officeart/2018/2/layout/IconCircleList"/>
    <dgm:cxn modelId="{E06205A7-D70F-4867-A73C-09B19AA0CA00}" type="presOf" srcId="{D7288188-11A2-4BEF-BA30-8A8F572AB8F2}" destId="{8B0FB6D4-1403-4425-BABD-2F06C3121840}" srcOrd="0" destOrd="0" presId="urn:microsoft.com/office/officeart/2018/2/layout/IconCircleList"/>
    <dgm:cxn modelId="{390F79AE-5C67-4200-9774-5A7EB916B6E1}" srcId="{DBDB902C-4FB9-44E4-AC7A-A97851A5C5DB}" destId="{E7367DEA-6AA3-4DFD-9A6A-1E4F0E75B16C}" srcOrd="3" destOrd="0" parTransId="{8C095BAE-CB32-44C5-9BF3-A61E69C1CE61}" sibTransId="{348888F8-C49D-45E1-AB6D-B1E6CB601EA3}"/>
    <dgm:cxn modelId="{146984BD-57D2-4538-A6EA-5B0B67C8A47A}" type="presOf" srcId="{E7367DEA-6AA3-4DFD-9A6A-1E4F0E75B16C}" destId="{F8583D14-6B9F-4F92-A31D-CECB05D39D69}" srcOrd="0" destOrd="0" presId="urn:microsoft.com/office/officeart/2018/2/layout/IconCircleList"/>
    <dgm:cxn modelId="{14E0FBCB-3211-437E-9AC3-09E42481F5A3}" type="presOf" srcId="{3A7B3D8C-7F6E-47B8-A6E3-E6E82FA27DD9}" destId="{1AA19FC0-417F-49B6-8DEE-DA9ADF10E78E}" srcOrd="0" destOrd="0" presId="urn:microsoft.com/office/officeart/2018/2/layout/IconCircleList"/>
    <dgm:cxn modelId="{BF0EEB8F-0B46-4E12-9CE1-2F78B1BE22D6}" type="presParOf" srcId="{A1E7DADB-A6C3-4450-9EB2-05B038787CF0}" destId="{2D270B33-7F42-45AA-BE59-A686F1EE2555}" srcOrd="0" destOrd="0" presId="urn:microsoft.com/office/officeart/2018/2/layout/IconCircleList"/>
    <dgm:cxn modelId="{A5CDECF7-051E-4030-A305-965F4950E42D}" type="presParOf" srcId="{2D270B33-7F42-45AA-BE59-A686F1EE2555}" destId="{33D26336-56D4-4CC4-BC52-7954C31879DB}" srcOrd="0" destOrd="0" presId="urn:microsoft.com/office/officeart/2018/2/layout/IconCircleList"/>
    <dgm:cxn modelId="{E697881B-ED34-4174-AEEC-0D143D707C55}" type="presParOf" srcId="{33D26336-56D4-4CC4-BC52-7954C31879DB}" destId="{AE54BB73-D613-47CD-873D-0EA908FD6D7D}" srcOrd="0" destOrd="0" presId="urn:microsoft.com/office/officeart/2018/2/layout/IconCircleList"/>
    <dgm:cxn modelId="{958093EE-FAC0-422D-AE15-0CF1F226541A}" type="presParOf" srcId="{33D26336-56D4-4CC4-BC52-7954C31879DB}" destId="{40981F41-3C24-4147-A3F8-0000E837BB69}" srcOrd="1" destOrd="0" presId="urn:microsoft.com/office/officeart/2018/2/layout/IconCircleList"/>
    <dgm:cxn modelId="{AC5802B2-A399-4D89-9F6E-1AB090B74B6E}" type="presParOf" srcId="{33D26336-56D4-4CC4-BC52-7954C31879DB}" destId="{A0F6EB63-58A3-4753-9B52-968AC01264FB}" srcOrd="2" destOrd="0" presId="urn:microsoft.com/office/officeart/2018/2/layout/IconCircleList"/>
    <dgm:cxn modelId="{E4801C13-E284-4397-8EE2-9902172036E5}" type="presParOf" srcId="{33D26336-56D4-4CC4-BC52-7954C31879DB}" destId="{A9BEBC4D-D4F0-43CF-BB05-098AA3C43A59}" srcOrd="3" destOrd="0" presId="urn:microsoft.com/office/officeart/2018/2/layout/IconCircleList"/>
    <dgm:cxn modelId="{C06ACE82-74D5-46FD-B0CA-053B9DCA6763}" type="presParOf" srcId="{2D270B33-7F42-45AA-BE59-A686F1EE2555}" destId="{7B48F6B9-C477-4256-92C2-9240046266FA}" srcOrd="1" destOrd="0" presId="urn:microsoft.com/office/officeart/2018/2/layout/IconCircleList"/>
    <dgm:cxn modelId="{98E180F8-9302-4853-A23E-9336B52D5208}" type="presParOf" srcId="{2D270B33-7F42-45AA-BE59-A686F1EE2555}" destId="{D6A183B9-B0D7-48E8-A917-DAF789781ED6}" srcOrd="2" destOrd="0" presId="urn:microsoft.com/office/officeart/2018/2/layout/IconCircleList"/>
    <dgm:cxn modelId="{DB4A908D-F674-4232-ABB8-A357F52C1044}" type="presParOf" srcId="{D6A183B9-B0D7-48E8-A917-DAF789781ED6}" destId="{DD6FDFD7-0156-49F6-97F5-516CB071392F}" srcOrd="0" destOrd="0" presId="urn:microsoft.com/office/officeart/2018/2/layout/IconCircleList"/>
    <dgm:cxn modelId="{D78579D6-2092-43DA-AD97-10621894CF97}" type="presParOf" srcId="{D6A183B9-B0D7-48E8-A917-DAF789781ED6}" destId="{302DAD4F-7495-49D5-8A0D-4391AAC4C0E4}" srcOrd="1" destOrd="0" presId="urn:microsoft.com/office/officeart/2018/2/layout/IconCircleList"/>
    <dgm:cxn modelId="{03CE7D66-A47C-4276-ACFF-E93DDDFF795A}" type="presParOf" srcId="{D6A183B9-B0D7-48E8-A917-DAF789781ED6}" destId="{FE66D32E-FFD4-42BE-B7F6-3BEAA5D0DCDB}" srcOrd="2" destOrd="0" presId="urn:microsoft.com/office/officeart/2018/2/layout/IconCircleList"/>
    <dgm:cxn modelId="{AADB6469-3E19-424E-A96A-F40014E40886}" type="presParOf" srcId="{D6A183B9-B0D7-48E8-A917-DAF789781ED6}" destId="{844E181F-226F-44EB-B612-050A54B6004B}" srcOrd="3" destOrd="0" presId="urn:microsoft.com/office/officeart/2018/2/layout/IconCircleList"/>
    <dgm:cxn modelId="{3B782FC8-D6ED-48A2-B880-C50CB6268EBC}" type="presParOf" srcId="{2D270B33-7F42-45AA-BE59-A686F1EE2555}" destId="{3AE05A25-5293-44BE-8991-C1B41EAB682D}" srcOrd="3" destOrd="0" presId="urn:microsoft.com/office/officeart/2018/2/layout/IconCircleList"/>
    <dgm:cxn modelId="{C2605F7E-FA24-43BA-BEFF-D05BF9AB7265}" type="presParOf" srcId="{2D270B33-7F42-45AA-BE59-A686F1EE2555}" destId="{DDAC2B5A-7206-483A-9D19-392EDD289C57}" srcOrd="4" destOrd="0" presId="urn:microsoft.com/office/officeart/2018/2/layout/IconCircleList"/>
    <dgm:cxn modelId="{68661C86-FFB1-4762-AB64-F42EA67A47E0}" type="presParOf" srcId="{DDAC2B5A-7206-483A-9D19-392EDD289C57}" destId="{E2346698-FB9F-409D-9038-5E147AEA4619}" srcOrd="0" destOrd="0" presId="urn:microsoft.com/office/officeart/2018/2/layout/IconCircleList"/>
    <dgm:cxn modelId="{E30DFE68-D5C5-4545-8318-B6C9F01565F0}" type="presParOf" srcId="{DDAC2B5A-7206-483A-9D19-392EDD289C57}" destId="{2F956CFA-8618-4934-87A1-67449CDA31B5}" srcOrd="1" destOrd="0" presId="urn:microsoft.com/office/officeart/2018/2/layout/IconCircleList"/>
    <dgm:cxn modelId="{CD5ED1DD-6C45-4A4A-BAC1-74748BCA580B}" type="presParOf" srcId="{DDAC2B5A-7206-483A-9D19-392EDD289C57}" destId="{87FAF213-ACD5-4C64-BD7F-35F06F682386}" srcOrd="2" destOrd="0" presId="urn:microsoft.com/office/officeart/2018/2/layout/IconCircleList"/>
    <dgm:cxn modelId="{DEBF656C-A42A-470C-A56A-CEE53932ED1A}" type="presParOf" srcId="{DDAC2B5A-7206-483A-9D19-392EDD289C57}" destId="{8B0FB6D4-1403-4425-BABD-2F06C3121840}" srcOrd="3" destOrd="0" presId="urn:microsoft.com/office/officeart/2018/2/layout/IconCircleList"/>
    <dgm:cxn modelId="{B8E90B12-C513-4EFC-94D2-806139201349}" type="presParOf" srcId="{2D270B33-7F42-45AA-BE59-A686F1EE2555}" destId="{A06BA4CE-7C24-4D4B-998B-C219136F831B}" srcOrd="5" destOrd="0" presId="urn:microsoft.com/office/officeart/2018/2/layout/IconCircleList"/>
    <dgm:cxn modelId="{DF323F93-3C3E-4674-A8C2-476A947158B8}" type="presParOf" srcId="{2D270B33-7F42-45AA-BE59-A686F1EE2555}" destId="{BA191032-A757-44BD-B6C7-877649039431}" srcOrd="6" destOrd="0" presId="urn:microsoft.com/office/officeart/2018/2/layout/IconCircleList"/>
    <dgm:cxn modelId="{D91E179C-32C8-410F-A8C2-571E9F773BE9}" type="presParOf" srcId="{BA191032-A757-44BD-B6C7-877649039431}" destId="{EE54BAF2-87EC-474E-9A56-CDB959BB92E5}" srcOrd="0" destOrd="0" presId="urn:microsoft.com/office/officeart/2018/2/layout/IconCircleList"/>
    <dgm:cxn modelId="{BD953FA9-BE05-469A-9674-E767D692D291}" type="presParOf" srcId="{BA191032-A757-44BD-B6C7-877649039431}" destId="{4CABABDD-ABDA-478E-B0D4-BC603452A0E6}" srcOrd="1" destOrd="0" presId="urn:microsoft.com/office/officeart/2018/2/layout/IconCircleList"/>
    <dgm:cxn modelId="{B1FBC5CC-55FB-4722-B690-66B1C23CF557}" type="presParOf" srcId="{BA191032-A757-44BD-B6C7-877649039431}" destId="{CE023FF6-9ED6-4626-A265-B9ED7EBA9357}" srcOrd="2" destOrd="0" presId="urn:microsoft.com/office/officeart/2018/2/layout/IconCircleList"/>
    <dgm:cxn modelId="{711A0A6E-D90F-405E-9AF5-19860662AE8F}" type="presParOf" srcId="{BA191032-A757-44BD-B6C7-877649039431}" destId="{F8583D14-6B9F-4F92-A31D-CECB05D39D69}" srcOrd="3" destOrd="0" presId="urn:microsoft.com/office/officeart/2018/2/layout/IconCircleList"/>
    <dgm:cxn modelId="{48C505F0-54CC-48CE-AD27-3A0C6535E58E}" type="presParOf" srcId="{2D270B33-7F42-45AA-BE59-A686F1EE2555}" destId="{7800D704-CD60-4D13-B0EC-148EEAA42968}" srcOrd="7" destOrd="0" presId="urn:microsoft.com/office/officeart/2018/2/layout/IconCircleList"/>
    <dgm:cxn modelId="{327737C5-D31A-4456-AB6B-64CD99D249CD}" type="presParOf" srcId="{2D270B33-7F42-45AA-BE59-A686F1EE2555}" destId="{19B5EB06-68E1-499A-B536-FEEEB60EA1C5}" srcOrd="8" destOrd="0" presId="urn:microsoft.com/office/officeart/2018/2/layout/IconCircleList"/>
    <dgm:cxn modelId="{E032D017-DF88-493E-85E4-4B6088271CDA}" type="presParOf" srcId="{19B5EB06-68E1-499A-B536-FEEEB60EA1C5}" destId="{E238FF29-C819-4116-8314-01F5799BA612}" srcOrd="0" destOrd="0" presId="urn:microsoft.com/office/officeart/2018/2/layout/IconCircleList"/>
    <dgm:cxn modelId="{3A2B7460-5011-4B2C-BFFF-BDF5AE7FCCF2}" type="presParOf" srcId="{19B5EB06-68E1-499A-B536-FEEEB60EA1C5}" destId="{5C96C6A8-4812-4CE1-8FBA-67474BCDCA3A}" srcOrd="1" destOrd="0" presId="urn:microsoft.com/office/officeart/2018/2/layout/IconCircleList"/>
    <dgm:cxn modelId="{2E174EDD-7F73-4094-81CB-FE446941B5FC}" type="presParOf" srcId="{19B5EB06-68E1-499A-B536-FEEEB60EA1C5}" destId="{D69F4872-4928-42CF-9E86-B06E85E2A183}" srcOrd="2" destOrd="0" presId="urn:microsoft.com/office/officeart/2018/2/layout/IconCircleList"/>
    <dgm:cxn modelId="{E60CA94E-AFE2-4F7B-B0CD-739F986990A9}" type="presParOf" srcId="{19B5EB06-68E1-499A-B536-FEEEB60EA1C5}" destId="{CB377D2A-61B8-46B1-BD64-B60E2653AE8E}" srcOrd="3" destOrd="0" presId="urn:microsoft.com/office/officeart/2018/2/layout/IconCircleList"/>
    <dgm:cxn modelId="{A385F8C3-915C-404D-ACFB-C1006EB078EC}" type="presParOf" srcId="{2D270B33-7F42-45AA-BE59-A686F1EE2555}" destId="{1AA19FC0-417F-49B6-8DEE-DA9ADF10E78E}" srcOrd="9" destOrd="0" presId="urn:microsoft.com/office/officeart/2018/2/layout/IconCircleList"/>
    <dgm:cxn modelId="{C0C636A8-22D0-461D-BE76-5190B0AE5EC6}" type="presParOf" srcId="{2D270B33-7F42-45AA-BE59-A686F1EE2555}" destId="{3AB68F7B-F3D8-4CC5-9837-8CCCCA85063E}" srcOrd="10" destOrd="0" presId="urn:microsoft.com/office/officeart/2018/2/layout/IconCircleList"/>
    <dgm:cxn modelId="{5470AD12-EFC3-45EB-B0E8-AA21A665DAA2}" type="presParOf" srcId="{3AB68F7B-F3D8-4CC5-9837-8CCCCA85063E}" destId="{23A2DE00-409D-4CC9-A2B5-FF944B0593D9}" srcOrd="0" destOrd="0" presId="urn:microsoft.com/office/officeart/2018/2/layout/IconCircleList"/>
    <dgm:cxn modelId="{5165B6A7-C3B9-45AA-8923-9C19502F502B}" type="presParOf" srcId="{3AB68F7B-F3D8-4CC5-9837-8CCCCA85063E}" destId="{04B71D0E-BC50-444E-89D0-768152035B4F}" srcOrd="1" destOrd="0" presId="urn:microsoft.com/office/officeart/2018/2/layout/IconCircleList"/>
    <dgm:cxn modelId="{8AF34805-609F-458B-B8A1-EDB284515FCA}" type="presParOf" srcId="{3AB68F7B-F3D8-4CC5-9837-8CCCCA85063E}" destId="{1B86BC6C-BFC6-424B-BCF7-7656F9894364}" srcOrd="2" destOrd="0" presId="urn:microsoft.com/office/officeart/2018/2/layout/IconCircleList"/>
    <dgm:cxn modelId="{3E6CB953-6EDB-4216-9A2D-2062BECE7EDA}" type="presParOf" srcId="{3AB68F7B-F3D8-4CC5-9837-8CCCCA85063E}" destId="{C3829ADF-7A40-49A0-98D1-A1A25E42D27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4DEAAE-960B-410C-A516-EDB5BFA8095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0F4A9E-4AC1-4F20-8888-169F061F67A3}">
      <dgm:prSet custT="1"/>
      <dgm:spPr/>
      <dgm:t>
        <a:bodyPr/>
        <a:lstStyle/>
        <a:p>
          <a:r>
            <a:rPr lang="zh-CN" altLang="en-US" sz="2800" b="1" dirty="0">
              <a:latin typeface="SimHei" panose="02010600030101010101" pitchFamily="2" charset="-122"/>
              <a:ea typeface="SimHei" panose="02010600030101010101" pitchFamily="2" charset="-122"/>
            </a:rPr>
            <a:t>参与者不得携带食物离开用餐地点（新鲜水果、包装面包、烘烤的甜点和未开封的牛奶除外）</a:t>
          </a:r>
          <a:endParaRPr lang="en-US" sz="2800" b="1" dirty="0">
            <a:latin typeface="SimHei" panose="02010600030101010101" pitchFamily="2" charset="-122"/>
            <a:ea typeface="SimHei" panose="02010600030101010101" pitchFamily="2" charset="-122"/>
          </a:endParaRPr>
        </a:p>
      </dgm:t>
    </dgm:pt>
    <dgm:pt modelId="{95847A30-49EA-4D5C-A6B7-3C24E9398933}" type="parTrans" cxnId="{C08AECA8-6907-4276-A883-E8F59A311A38}">
      <dgm:prSet/>
      <dgm:spPr/>
      <dgm:t>
        <a:bodyPr/>
        <a:lstStyle/>
        <a:p>
          <a:endParaRPr lang="en-US" sz="2000">
            <a:latin typeface="SimHei" panose="02010600030101010101" pitchFamily="2" charset="-122"/>
            <a:ea typeface="SimHei" panose="02010600030101010101" pitchFamily="2" charset="-122"/>
          </a:endParaRPr>
        </a:p>
      </dgm:t>
    </dgm:pt>
    <dgm:pt modelId="{AA11EEBE-6885-4BFC-820E-3CB294E3285B}" type="sibTrans" cxnId="{C08AECA8-6907-4276-A883-E8F59A311A38}">
      <dgm:prSet/>
      <dgm:spPr/>
      <dgm:t>
        <a:bodyPr/>
        <a:lstStyle/>
        <a:p>
          <a:endParaRPr lang="en-US" sz="2000">
            <a:latin typeface="SimHei" panose="02010600030101010101" pitchFamily="2" charset="-122"/>
            <a:ea typeface="SimHei" panose="02010600030101010101" pitchFamily="2" charset="-122"/>
          </a:endParaRPr>
        </a:p>
      </dgm:t>
    </dgm:pt>
    <dgm:pt modelId="{6957E06C-EF91-4A49-B43F-AE34AEDC1D2A}">
      <dgm:prSet custT="1"/>
      <dgm:spPr/>
      <dgm:t>
        <a:bodyPr/>
        <a:lstStyle/>
        <a:p>
          <a:r>
            <a:rPr lang="zh-CN" altLang="en-US" sz="2800" b="1" dirty="0">
              <a:latin typeface="SimHei" panose="02010600030101010101" pitchFamily="2" charset="-122"/>
              <a:ea typeface="SimHei" panose="02010600030101010101" pitchFamily="2" charset="-122"/>
            </a:rPr>
            <a:t>建议参与者立即冷藏牛奶</a:t>
          </a:r>
          <a:endParaRPr lang="en-US" sz="2800" b="1" dirty="0">
            <a:latin typeface="SimHei" panose="02010600030101010101" pitchFamily="2" charset="-122"/>
            <a:ea typeface="SimHei" panose="02010600030101010101" pitchFamily="2" charset="-122"/>
          </a:endParaRPr>
        </a:p>
      </dgm:t>
    </dgm:pt>
    <dgm:pt modelId="{07475B78-D58C-4091-8563-ABF7B166B168}" type="parTrans" cxnId="{EEFF2F04-7CCA-467D-B428-2C36EE81F807}">
      <dgm:prSet/>
      <dgm:spPr/>
      <dgm:t>
        <a:bodyPr/>
        <a:lstStyle/>
        <a:p>
          <a:endParaRPr lang="en-US" sz="2000">
            <a:latin typeface="SimHei" panose="02010600030101010101" pitchFamily="2" charset="-122"/>
            <a:ea typeface="SimHei" panose="02010600030101010101" pitchFamily="2" charset="-122"/>
          </a:endParaRPr>
        </a:p>
      </dgm:t>
    </dgm:pt>
    <dgm:pt modelId="{15476997-6030-4230-9240-B6DF77A2B823}" type="sibTrans" cxnId="{EEFF2F04-7CCA-467D-B428-2C36EE81F807}">
      <dgm:prSet/>
      <dgm:spPr/>
      <dgm:t>
        <a:bodyPr/>
        <a:lstStyle/>
        <a:p>
          <a:endParaRPr lang="en-US" sz="2000">
            <a:latin typeface="SimHei" panose="02010600030101010101" pitchFamily="2" charset="-122"/>
            <a:ea typeface="SimHei" panose="02010600030101010101" pitchFamily="2" charset="-122"/>
          </a:endParaRPr>
        </a:p>
      </dgm:t>
    </dgm:pt>
    <dgm:pt modelId="{B79AC5C5-8E2D-4640-B1D9-587823D175DE}">
      <dgm:prSet custT="1"/>
      <dgm:spPr/>
      <dgm:t>
        <a:bodyPr/>
        <a:lstStyle/>
        <a:p>
          <a:r>
            <a:rPr lang="zh-CN" altLang="en-US" sz="2800" b="1" dirty="0">
              <a:latin typeface="SimHei" panose="02010600030101010101" pitchFamily="2" charset="-122"/>
              <a:ea typeface="SimHei" panose="02010600030101010101" pitchFamily="2" charset="-122"/>
            </a:rPr>
            <a:t>若送餐到府的收件人不在家、则不得将餐食留下</a:t>
          </a:r>
          <a:endParaRPr lang="en-US" sz="2800" b="1" dirty="0">
            <a:latin typeface="SimHei" panose="02010600030101010101" pitchFamily="2" charset="-122"/>
            <a:ea typeface="SimHei" panose="02010600030101010101" pitchFamily="2" charset="-122"/>
          </a:endParaRPr>
        </a:p>
      </dgm:t>
    </dgm:pt>
    <dgm:pt modelId="{AA66B88C-C7AA-4A3E-A75E-CDC8D43757D4}" type="parTrans" cxnId="{AC699FD6-4059-4D4D-9738-69ED931036C9}">
      <dgm:prSet/>
      <dgm:spPr/>
      <dgm:t>
        <a:bodyPr/>
        <a:lstStyle/>
        <a:p>
          <a:endParaRPr lang="en-US" sz="2000">
            <a:latin typeface="SimHei" panose="02010600030101010101" pitchFamily="2" charset="-122"/>
            <a:ea typeface="SimHei" panose="02010600030101010101" pitchFamily="2" charset="-122"/>
          </a:endParaRPr>
        </a:p>
      </dgm:t>
    </dgm:pt>
    <dgm:pt modelId="{73580D0D-9DBB-481C-92C5-21077E082BD5}" type="sibTrans" cxnId="{AC699FD6-4059-4D4D-9738-69ED931036C9}">
      <dgm:prSet/>
      <dgm:spPr/>
      <dgm:t>
        <a:bodyPr/>
        <a:lstStyle/>
        <a:p>
          <a:endParaRPr lang="en-US" sz="2000">
            <a:latin typeface="SimHei" panose="02010600030101010101" pitchFamily="2" charset="-122"/>
            <a:ea typeface="SimHei" panose="02010600030101010101" pitchFamily="2" charset="-122"/>
          </a:endParaRPr>
        </a:p>
      </dgm:t>
    </dgm:pt>
    <dgm:pt modelId="{470FAE9C-366F-48AC-BC8A-257472F522EB}">
      <dgm:prSet custT="1"/>
      <dgm:spPr/>
      <dgm:t>
        <a:bodyPr/>
        <a:lstStyle/>
        <a:p>
          <a:r>
            <a:rPr lang="zh-CN" altLang="en-US" sz="2800" b="1" dirty="0">
              <a:latin typeface="SimHei" panose="02010600030101010101" pitchFamily="2" charset="-122"/>
              <a:ea typeface="SimHei" panose="02010600030101010101" pitchFamily="2" charset="-122"/>
            </a:rPr>
            <a:t>运输食品的袋子和冷却器必须定期清洁和消毒</a:t>
          </a:r>
          <a:endParaRPr lang="en-US" sz="2800" b="1" dirty="0">
            <a:latin typeface="SimHei" panose="02010600030101010101" pitchFamily="2" charset="-122"/>
            <a:ea typeface="SimHei" panose="02010600030101010101" pitchFamily="2" charset="-122"/>
          </a:endParaRPr>
        </a:p>
      </dgm:t>
    </dgm:pt>
    <dgm:pt modelId="{9B1499C6-802C-416A-B153-8D862144E5F0}" type="parTrans" cxnId="{F390077F-41B1-47E3-B9C3-C4CBBAC133FD}">
      <dgm:prSet/>
      <dgm:spPr/>
      <dgm:t>
        <a:bodyPr/>
        <a:lstStyle/>
        <a:p>
          <a:endParaRPr lang="en-US" sz="2000">
            <a:latin typeface="SimHei" panose="02010600030101010101" pitchFamily="2" charset="-122"/>
            <a:ea typeface="SimHei" panose="02010600030101010101" pitchFamily="2" charset="-122"/>
          </a:endParaRPr>
        </a:p>
      </dgm:t>
    </dgm:pt>
    <dgm:pt modelId="{4ECCBC0B-D9C2-4640-8907-72D6FFFD8314}" type="sibTrans" cxnId="{F390077F-41B1-47E3-B9C3-C4CBBAC133FD}">
      <dgm:prSet/>
      <dgm:spPr/>
      <dgm:t>
        <a:bodyPr/>
        <a:lstStyle/>
        <a:p>
          <a:endParaRPr lang="en-US" sz="2000">
            <a:latin typeface="SimHei" panose="02010600030101010101" pitchFamily="2" charset="-122"/>
            <a:ea typeface="SimHei" panose="02010600030101010101" pitchFamily="2" charset="-122"/>
          </a:endParaRPr>
        </a:p>
      </dgm:t>
    </dgm:pt>
    <dgm:pt modelId="{F6899310-7B1D-4E72-8EFC-CFE2A9457EAA}" type="pres">
      <dgm:prSet presAssocID="{5C4DEAAE-960B-410C-A516-EDB5BFA8095C}" presName="linear" presStyleCnt="0">
        <dgm:presLayoutVars>
          <dgm:animLvl val="lvl"/>
          <dgm:resizeHandles val="exact"/>
        </dgm:presLayoutVars>
      </dgm:prSet>
      <dgm:spPr/>
    </dgm:pt>
    <dgm:pt modelId="{322ADA55-A22B-4A13-9F31-82842F3504F1}" type="pres">
      <dgm:prSet presAssocID="{080F4A9E-4AC1-4F20-8888-169F061F67A3}" presName="parentText" presStyleLbl="node1" presStyleIdx="0" presStyleCnt="4" custLinFactNeighborX="-673">
        <dgm:presLayoutVars>
          <dgm:chMax val="0"/>
          <dgm:bulletEnabled val="1"/>
        </dgm:presLayoutVars>
      </dgm:prSet>
      <dgm:spPr/>
    </dgm:pt>
    <dgm:pt modelId="{DCE9643E-4E5F-4331-A842-7EAC754EF848}" type="pres">
      <dgm:prSet presAssocID="{AA11EEBE-6885-4BFC-820E-3CB294E3285B}" presName="spacer" presStyleCnt="0"/>
      <dgm:spPr/>
    </dgm:pt>
    <dgm:pt modelId="{BD860C60-E334-44DE-8FFA-C6A38BF37F3E}" type="pres">
      <dgm:prSet presAssocID="{6957E06C-EF91-4A49-B43F-AE34AEDC1D2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C9B3DBF-1A54-494D-A8DA-25D444402F9C}" type="pres">
      <dgm:prSet presAssocID="{15476997-6030-4230-9240-B6DF77A2B823}" presName="spacer" presStyleCnt="0"/>
      <dgm:spPr/>
    </dgm:pt>
    <dgm:pt modelId="{35C244F2-9E10-4E93-9A74-C4D93E3505C0}" type="pres">
      <dgm:prSet presAssocID="{B79AC5C5-8E2D-4640-B1D9-587823D175D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DB70AD5-5704-4DFF-B92A-C6587875BD4B}" type="pres">
      <dgm:prSet presAssocID="{73580D0D-9DBB-481C-92C5-21077E082BD5}" presName="spacer" presStyleCnt="0"/>
      <dgm:spPr/>
    </dgm:pt>
    <dgm:pt modelId="{60DC230A-CDF1-4905-A1D3-AD5328B8C429}" type="pres">
      <dgm:prSet presAssocID="{470FAE9C-366F-48AC-BC8A-257472F522E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EFF2F04-7CCA-467D-B428-2C36EE81F807}" srcId="{5C4DEAAE-960B-410C-A516-EDB5BFA8095C}" destId="{6957E06C-EF91-4A49-B43F-AE34AEDC1D2A}" srcOrd="1" destOrd="0" parTransId="{07475B78-D58C-4091-8563-ABF7B166B168}" sibTransId="{15476997-6030-4230-9240-B6DF77A2B823}"/>
    <dgm:cxn modelId="{D8B8F33B-8999-4491-94E3-DFF49AFEAEC3}" type="presOf" srcId="{080F4A9E-4AC1-4F20-8888-169F061F67A3}" destId="{322ADA55-A22B-4A13-9F31-82842F3504F1}" srcOrd="0" destOrd="0" presId="urn:microsoft.com/office/officeart/2005/8/layout/vList2"/>
    <dgm:cxn modelId="{8A52F747-6061-4771-AD75-1BC84523B531}" type="presOf" srcId="{6957E06C-EF91-4A49-B43F-AE34AEDC1D2A}" destId="{BD860C60-E334-44DE-8FFA-C6A38BF37F3E}" srcOrd="0" destOrd="0" presId="urn:microsoft.com/office/officeart/2005/8/layout/vList2"/>
    <dgm:cxn modelId="{F390077F-41B1-47E3-B9C3-C4CBBAC133FD}" srcId="{5C4DEAAE-960B-410C-A516-EDB5BFA8095C}" destId="{470FAE9C-366F-48AC-BC8A-257472F522EB}" srcOrd="3" destOrd="0" parTransId="{9B1499C6-802C-416A-B153-8D862144E5F0}" sibTransId="{4ECCBC0B-D9C2-4640-8907-72D6FFFD8314}"/>
    <dgm:cxn modelId="{C08AECA8-6907-4276-A883-E8F59A311A38}" srcId="{5C4DEAAE-960B-410C-A516-EDB5BFA8095C}" destId="{080F4A9E-4AC1-4F20-8888-169F061F67A3}" srcOrd="0" destOrd="0" parTransId="{95847A30-49EA-4D5C-A6B7-3C24E9398933}" sibTransId="{AA11EEBE-6885-4BFC-820E-3CB294E3285B}"/>
    <dgm:cxn modelId="{0D67DDC9-398F-4367-A3EC-F7793C2B0E7C}" type="presOf" srcId="{B79AC5C5-8E2D-4640-B1D9-587823D175DE}" destId="{35C244F2-9E10-4E93-9A74-C4D93E3505C0}" srcOrd="0" destOrd="0" presId="urn:microsoft.com/office/officeart/2005/8/layout/vList2"/>
    <dgm:cxn modelId="{AC699FD6-4059-4D4D-9738-69ED931036C9}" srcId="{5C4DEAAE-960B-410C-A516-EDB5BFA8095C}" destId="{B79AC5C5-8E2D-4640-B1D9-587823D175DE}" srcOrd="2" destOrd="0" parTransId="{AA66B88C-C7AA-4A3E-A75E-CDC8D43757D4}" sibTransId="{73580D0D-9DBB-481C-92C5-21077E082BD5}"/>
    <dgm:cxn modelId="{527FC1DA-E5CA-46B4-942B-CAFBB7ED56E0}" type="presOf" srcId="{470FAE9C-366F-48AC-BC8A-257472F522EB}" destId="{60DC230A-CDF1-4905-A1D3-AD5328B8C429}" srcOrd="0" destOrd="0" presId="urn:microsoft.com/office/officeart/2005/8/layout/vList2"/>
    <dgm:cxn modelId="{1A09DCDB-6ABC-4708-AFEE-2506916A1FE0}" type="presOf" srcId="{5C4DEAAE-960B-410C-A516-EDB5BFA8095C}" destId="{F6899310-7B1D-4E72-8EFC-CFE2A9457EAA}" srcOrd="0" destOrd="0" presId="urn:microsoft.com/office/officeart/2005/8/layout/vList2"/>
    <dgm:cxn modelId="{99A4C95A-417C-4363-8059-777449591551}" type="presParOf" srcId="{F6899310-7B1D-4E72-8EFC-CFE2A9457EAA}" destId="{322ADA55-A22B-4A13-9F31-82842F3504F1}" srcOrd="0" destOrd="0" presId="urn:microsoft.com/office/officeart/2005/8/layout/vList2"/>
    <dgm:cxn modelId="{7166CEDA-161C-4B5A-8EB6-3218BA0B9EF1}" type="presParOf" srcId="{F6899310-7B1D-4E72-8EFC-CFE2A9457EAA}" destId="{DCE9643E-4E5F-4331-A842-7EAC754EF848}" srcOrd="1" destOrd="0" presId="urn:microsoft.com/office/officeart/2005/8/layout/vList2"/>
    <dgm:cxn modelId="{09C1C730-C1B4-468E-88BE-9B4AB9F8760B}" type="presParOf" srcId="{F6899310-7B1D-4E72-8EFC-CFE2A9457EAA}" destId="{BD860C60-E334-44DE-8FFA-C6A38BF37F3E}" srcOrd="2" destOrd="0" presId="urn:microsoft.com/office/officeart/2005/8/layout/vList2"/>
    <dgm:cxn modelId="{27A070A7-B27D-4D1D-8A8D-7A5560D54925}" type="presParOf" srcId="{F6899310-7B1D-4E72-8EFC-CFE2A9457EAA}" destId="{0C9B3DBF-1A54-494D-A8DA-25D444402F9C}" srcOrd="3" destOrd="0" presId="urn:microsoft.com/office/officeart/2005/8/layout/vList2"/>
    <dgm:cxn modelId="{EAFB474E-F55D-4CBA-99AE-D10ACEA7C06F}" type="presParOf" srcId="{F6899310-7B1D-4E72-8EFC-CFE2A9457EAA}" destId="{35C244F2-9E10-4E93-9A74-C4D93E3505C0}" srcOrd="4" destOrd="0" presId="urn:microsoft.com/office/officeart/2005/8/layout/vList2"/>
    <dgm:cxn modelId="{D7881C2B-9489-4E05-9E03-56366781019F}" type="presParOf" srcId="{F6899310-7B1D-4E72-8EFC-CFE2A9457EAA}" destId="{2DB70AD5-5704-4DFF-B92A-C6587875BD4B}" srcOrd="5" destOrd="0" presId="urn:microsoft.com/office/officeart/2005/8/layout/vList2"/>
    <dgm:cxn modelId="{ADA82800-3550-4F67-B9CE-10467C5081FD}" type="presParOf" srcId="{F6899310-7B1D-4E72-8EFC-CFE2A9457EAA}" destId="{60DC230A-CDF1-4905-A1D3-AD5328B8C42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5F5961-D6F1-4439-8324-65049A1C62B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4BA4E34-58D0-4A6D-881B-5510935F63DD}">
      <dgm:prSet custT="1"/>
      <dgm:spPr/>
      <dgm:t>
        <a:bodyPr/>
        <a:lstStyle/>
        <a:p>
          <a:pPr>
            <a:lnSpc>
              <a:spcPct val="125000"/>
            </a:lnSpc>
          </a:pPr>
          <a:r>
            <a:rPr lang="zh-CN" altLang="en-US" sz="1800" dirty="0">
              <a:latin typeface="SimHei" panose="02010600030101010101" pitchFamily="2" charset="-122"/>
              <a:ea typeface="SimHei" panose="02010600030101010101" pitchFamily="2" charset="-122"/>
            </a:rPr>
            <a:t>预先烹煮过的家禽</a:t>
          </a:r>
          <a:br>
            <a:rPr lang="en-US" altLang="zh-CN" sz="1800" dirty="0">
              <a:latin typeface="SimHei" panose="02010600030101010101" pitchFamily="2" charset="-122"/>
              <a:ea typeface="SimHei" panose="02010600030101010101" pitchFamily="2" charset="-122"/>
            </a:rPr>
          </a:br>
          <a:r>
            <a:rPr lang="zh-CN" altLang="zh-CN" sz="1800" dirty="0">
              <a:latin typeface="SimHei" panose="02010600030101010101" pitchFamily="2" charset="-122"/>
              <a:ea typeface="SimHei" panose="02010600030101010101" pitchFamily="2" charset="-122"/>
            </a:rPr>
            <a:t>预先烹煮过的牛肉和猪肉</a:t>
          </a:r>
          <a:br>
            <a:rPr lang="en-US" altLang="zh-CN" sz="1800" dirty="0">
              <a:latin typeface="SimHei" panose="02010600030101010101" pitchFamily="2" charset="-122"/>
              <a:ea typeface="SimHei" panose="02010600030101010101" pitchFamily="2" charset="-122"/>
            </a:rPr>
          </a:br>
          <a:r>
            <a:rPr lang="en-US" sz="1800" dirty="0" err="1">
              <a:latin typeface="SimHei" panose="02010600030101010101" pitchFamily="2" charset="-122"/>
              <a:ea typeface="SimHei" panose="02010600030101010101" pitchFamily="2" charset="-122"/>
            </a:rPr>
            <a:t>砂锅菜</a:t>
          </a:r>
          <a:endParaRPr lang="en-US" sz="1800" dirty="0">
            <a:latin typeface="SimHei" panose="02010600030101010101" pitchFamily="2" charset="-122"/>
            <a:ea typeface="SimHei" panose="02010600030101010101" pitchFamily="2" charset="-122"/>
          </a:endParaRPr>
        </a:p>
      </dgm:t>
    </dgm:pt>
    <dgm:pt modelId="{D477BCA5-BAB3-4C70-9201-5465C205ACD0}" type="parTrans" cxnId="{4F4A0171-144F-4C28-93B7-3F628FD945E6}">
      <dgm:prSet/>
      <dgm:spPr/>
      <dgm:t>
        <a:bodyPr/>
        <a:lstStyle/>
        <a:p>
          <a:endParaRPr lang="en-US"/>
        </a:p>
      </dgm:t>
    </dgm:pt>
    <dgm:pt modelId="{74C77DF5-1132-4691-8C39-8DFC5D196AB2}" type="sibTrans" cxnId="{4F4A0171-144F-4C28-93B7-3F628FD945E6}">
      <dgm:prSet/>
      <dgm:spPr/>
      <dgm:t>
        <a:bodyPr/>
        <a:lstStyle/>
        <a:p>
          <a:endParaRPr lang="en-US"/>
        </a:p>
      </dgm:t>
    </dgm:pt>
    <dgm:pt modelId="{277A6D32-2894-487C-8E77-F2CFB25AF6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145°F</a:t>
          </a:r>
        </a:p>
      </dgm:t>
    </dgm:pt>
    <dgm:pt modelId="{0CC95FF6-77E3-4942-AE69-0AAB9E0D5384}" type="parTrans" cxnId="{406D5DB8-BE89-4AA7-B10B-EB9AAD090337}">
      <dgm:prSet/>
      <dgm:spPr/>
      <dgm:t>
        <a:bodyPr/>
        <a:lstStyle/>
        <a:p>
          <a:endParaRPr lang="en-US"/>
        </a:p>
      </dgm:t>
    </dgm:pt>
    <dgm:pt modelId="{C53AF4F9-2D82-49A1-B2A0-D25EDF8F25C7}" type="sibTrans" cxnId="{406D5DB8-BE89-4AA7-B10B-EB9AAD090337}">
      <dgm:prSet/>
      <dgm:spPr/>
      <dgm:t>
        <a:bodyPr/>
        <a:lstStyle/>
        <a:p>
          <a:endParaRPr lang="en-US"/>
        </a:p>
      </dgm:t>
    </dgm:pt>
    <dgm:pt modelId="{AAEE6CEC-9E30-4169-9433-9F0DF2CB9DB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ja-JP" altLang="en-US" sz="1800" dirty="0">
              <a:latin typeface="SimHei" panose="02010600030101010101" pitchFamily="2" charset="-122"/>
              <a:ea typeface="SimHei" panose="02010600030101010101" pitchFamily="2" charset="-122"/>
            </a:rPr>
            <a:t>鱼</a:t>
          </a:r>
          <a:endParaRPr lang="en-US" sz="1800" dirty="0">
            <a:latin typeface="SimHei" panose="02010600030101010101" pitchFamily="2" charset="-122"/>
            <a:ea typeface="SimHei" panose="02010600030101010101" pitchFamily="2" charset="-122"/>
          </a:endParaRPr>
        </a:p>
      </dgm:t>
    </dgm:pt>
    <dgm:pt modelId="{D496214C-DAAF-48A1-B894-ED23CD24A69A}" type="parTrans" cxnId="{10578600-B6D6-4B5D-96B9-1C0702F38D9C}">
      <dgm:prSet/>
      <dgm:spPr/>
      <dgm:t>
        <a:bodyPr/>
        <a:lstStyle/>
        <a:p>
          <a:endParaRPr lang="en-US"/>
        </a:p>
      </dgm:t>
    </dgm:pt>
    <dgm:pt modelId="{5B6BD285-BF4D-4266-AD34-DD581E0B4B9D}" type="sibTrans" cxnId="{10578600-B6D6-4B5D-96B9-1C0702F38D9C}">
      <dgm:prSet/>
      <dgm:spPr/>
      <dgm:t>
        <a:bodyPr/>
        <a:lstStyle/>
        <a:p>
          <a:endParaRPr lang="en-US"/>
        </a:p>
      </dgm:t>
    </dgm:pt>
    <dgm:pt modelId="{06194ED1-FB49-49B7-84FF-3C80ABACB1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165°F</a:t>
          </a:r>
        </a:p>
      </dgm:t>
    </dgm:pt>
    <dgm:pt modelId="{73332EE8-35F2-4CBC-936C-83AD0E48440C}" type="sibTrans" cxnId="{EDE421CD-DAD0-41D5-8A2A-2764F86D4211}">
      <dgm:prSet/>
      <dgm:spPr/>
      <dgm:t>
        <a:bodyPr/>
        <a:lstStyle/>
        <a:p>
          <a:endParaRPr lang="en-US"/>
        </a:p>
      </dgm:t>
    </dgm:pt>
    <dgm:pt modelId="{56A88892-13DD-4207-A51C-A62D100F614A}" type="parTrans" cxnId="{EDE421CD-DAD0-41D5-8A2A-2764F86D4211}">
      <dgm:prSet/>
      <dgm:spPr/>
      <dgm:t>
        <a:bodyPr/>
        <a:lstStyle/>
        <a:p>
          <a:endParaRPr lang="en-US"/>
        </a:p>
      </dgm:t>
    </dgm:pt>
    <dgm:pt modelId="{F17399EB-1F1C-40A5-BC4E-5BBC546DCAC9}">
      <dgm:prSet custT="1"/>
      <dgm:spPr/>
      <dgm:t>
        <a:bodyPr/>
        <a:lstStyle/>
        <a:p>
          <a:pPr>
            <a:lnSpc>
              <a:spcPct val="100000"/>
            </a:lnSpc>
            <a:spcAft>
              <a:spcPct val="35000"/>
            </a:spcAft>
          </a:pPr>
          <a:r>
            <a:rPr lang="ja-JP" altLang="en-US" sz="1800" dirty="0">
              <a:latin typeface="SimHei" panose="02010600030101010101" pitchFamily="2" charset="-122"/>
              <a:ea typeface="SimHei" panose="02010600030101010101" pitchFamily="2" charset="-122"/>
            </a:rPr>
            <a:t>淀粉</a:t>
          </a:r>
          <a:endParaRPr lang="en-US" sz="1800" dirty="0">
            <a:latin typeface="SimHei" panose="02010600030101010101" pitchFamily="2" charset="-122"/>
            <a:ea typeface="SimHei" panose="02010600030101010101" pitchFamily="2" charset="-122"/>
          </a:endParaRPr>
        </a:p>
      </dgm:t>
    </dgm:pt>
    <dgm:pt modelId="{F72E7A75-7230-4666-BA6C-8EA7E8EB78BA}" type="sibTrans" cxnId="{6DA0FBEF-37B3-4013-933C-81E65A05C45D}">
      <dgm:prSet/>
      <dgm:spPr/>
      <dgm:t>
        <a:bodyPr/>
        <a:lstStyle/>
        <a:p>
          <a:endParaRPr lang="en-US"/>
        </a:p>
      </dgm:t>
    </dgm:pt>
    <dgm:pt modelId="{1FDEC435-F22E-4618-9FC4-331E0406EF8C}" type="parTrans" cxnId="{6DA0FBEF-37B3-4013-933C-81E65A05C45D}">
      <dgm:prSet/>
      <dgm:spPr/>
      <dgm:t>
        <a:bodyPr/>
        <a:lstStyle/>
        <a:p>
          <a:endParaRPr lang="en-US"/>
        </a:p>
      </dgm:t>
    </dgm:pt>
    <dgm:pt modelId="{00F43977-F3A3-4A18-8513-CC4273291EE8}">
      <dgm:prSet custT="1"/>
      <dgm:spPr/>
      <dgm:t>
        <a:bodyPr/>
        <a:lstStyle/>
        <a:p>
          <a:pPr>
            <a:lnSpc>
              <a:spcPct val="100000"/>
            </a:lnSpc>
            <a:spcAft>
              <a:spcPct val="35000"/>
            </a:spcAft>
          </a:pPr>
          <a:r>
            <a:rPr lang="ja-JP" altLang="en-US" sz="1800" dirty="0">
              <a:latin typeface="SimHei" panose="02010600030101010101" pitchFamily="2" charset="-122"/>
              <a:ea typeface="SimHei" panose="02010600030101010101" pitchFamily="2" charset="-122"/>
            </a:rPr>
            <a:t>蔬菜</a:t>
          </a:r>
          <a:endParaRPr lang="en-US" sz="1800" dirty="0">
            <a:latin typeface="SimHei" panose="02010600030101010101" pitchFamily="2" charset="-122"/>
            <a:ea typeface="SimHei" panose="02010600030101010101" pitchFamily="2" charset="-122"/>
          </a:endParaRPr>
        </a:p>
      </dgm:t>
    </dgm:pt>
    <dgm:pt modelId="{78235663-3CBD-41B1-A27D-221018789E1F}" type="sibTrans" cxnId="{F2768A30-F185-4C04-A374-BAD173BCE0BE}">
      <dgm:prSet/>
      <dgm:spPr/>
      <dgm:t>
        <a:bodyPr/>
        <a:lstStyle/>
        <a:p>
          <a:endParaRPr lang="en-US"/>
        </a:p>
      </dgm:t>
    </dgm:pt>
    <dgm:pt modelId="{460115C5-89C3-4E4B-92FD-53E319D1B95E}" type="parTrans" cxnId="{F2768A30-F185-4C04-A374-BAD173BCE0BE}">
      <dgm:prSet/>
      <dgm:spPr/>
      <dgm:t>
        <a:bodyPr/>
        <a:lstStyle/>
        <a:p>
          <a:endParaRPr lang="en-US"/>
        </a:p>
      </dgm:t>
    </dgm:pt>
    <dgm:pt modelId="{1B6B96A3-6041-483E-A438-1339B86FCB79}" type="pres">
      <dgm:prSet presAssocID="{0A5F5961-D6F1-4439-8324-65049A1C62BA}" presName="root" presStyleCnt="0">
        <dgm:presLayoutVars>
          <dgm:dir/>
          <dgm:resizeHandles val="exact"/>
        </dgm:presLayoutVars>
      </dgm:prSet>
      <dgm:spPr/>
    </dgm:pt>
    <dgm:pt modelId="{BE630A40-D36A-4933-A7EB-BE4FA28101B9}" type="pres">
      <dgm:prSet presAssocID="{06194ED1-FB49-49B7-84FF-3C80ABACB178}" presName="compNode" presStyleCnt="0"/>
      <dgm:spPr/>
    </dgm:pt>
    <dgm:pt modelId="{382E5358-5D0A-45BF-80DB-C3F7C913506E}" type="pres">
      <dgm:prSet presAssocID="{06194ED1-FB49-49B7-84FF-3C80ABACB178}" presName="bgRect" presStyleLbl="bgShp" presStyleIdx="0" presStyleCnt="2" custLinFactNeighborX="1725" custLinFactNeighborY="-3042"/>
      <dgm:spPr/>
    </dgm:pt>
    <dgm:pt modelId="{D6FA0EF8-A704-4ABC-B96F-1D2ED6C6F391}" type="pres">
      <dgm:prSet presAssocID="{06194ED1-FB49-49B7-84FF-3C80ABACB178}" presName="iconRect" presStyleLbl="nod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"/>
        </a:ext>
      </dgm:extLst>
    </dgm:pt>
    <dgm:pt modelId="{1B5490B3-2A24-454A-B805-CB445E2AFA86}" type="pres">
      <dgm:prSet presAssocID="{06194ED1-FB49-49B7-84FF-3C80ABACB178}" presName="spaceRect" presStyleCnt="0"/>
      <dgm:spPr/>
    </dgm:pt>
    <dgm:pt modelId="{5F136A50-A242-463D-847A-8E884B0D1C3B}" type="pres">
      <dgm:prSet presAssocID="{06194ED1-FB49-49B7-84FF-3C80ABACB178}" presName="parTx" presStyleLbl="revTx" presStyleIdx="0" presStyleCnt="4" custScaleX="31689">
        <dgm:presLayoutVars>
          <dgm:chMax val="0"/>
          <dgm:chPref val="0"/>
        </dgm:presLayoutVars>
      </dgm:prSet>
      <dgm:spPr/>
    </dgm:pt>
    <dgm:pt modelId="{D95A4D0E-78B7-49DC-B99F-3ECBEB481968}" type="pres">
      <dgm:prSet presAssocID="{06194ED1-FB49-49B7-84FF-3C80ABACB178}" presName="desTx" presStyleLbl="revTx" presStyleIdx="1" presStyleCnt="4" custLinFactNeighborX="48307">
        <dgm:presLayoutVars/>
      </dgm:prSet>
      <dgm:spPr/>
    </dgm:pt>
    <dgm:pt modelId="{EF4CB24A-A6A1-4AFD-A818-40FB2EE38D33}" type="pres">
      <dgm:prSet presAssocID="{73332EE8-35F2-4CBC-936C-83AD0E48440C}" presName="sibTrans" presStyleCnt="0"/>
      <dgm:spPr/>
    </dgm:pt>
    <dgm:pt modelId="{4E32E4A6-EBAA-4079-997D-5F3F7FBBB4C4}" type="pres">
      <dgm:prSet presAssocID="{277A6D32-2894-487C-8E77-F2CFB25AF65E}" presName="compNode" presStyleCnt="0"/>
      <dgm:spPr/>
    </dgm:pt>
    <dgm:pt modelId="{AE147F99-EF75-40E9-B486-07E65D23B37E}" type="pres">
      <dgm:prSet presAssocID="{277A6D32-2894-487C-8E77-F2CFB25AF65E}" presName="bgRect" presStyleLbl="bgShp" presStyleIdx="1" presStyleCnt="2"/>
      <dgm:spPr/>
    </dgm:pt>
    <dgm:pt modelId="{942CBAA2-08F1-433C-A8D7-9675CA2BC1E7}" type="pres">
      <dgm:prSet presAssocID="{277A6D32-2894-487C-8E77-F2CFB25AF65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sh"/>
        </a:ext>
      </dgm:extLst>
    </dgm:pt>
    <dgm:pt modelId="{A5D6EF6A-AF1A-49F2-BA0F-8A7517D4B238}" type="pres">
      <dgm:prSet presAssocID="{277A6D32-2894-487C-8E77-F2CFB25AF65E}" presName="spaceRect" presStyleCnt="0"/>
      <dgm:spPr/>
    </dgm:pt>
    <dgm:pt modelId="{A66F40C1-9D1C-4636-A63C-951BC246EC57}" type="pres">
      <dgm:prSet presAssocID="{277A6D32-2894-487C-8E77-F2CFB25AF65E}" presName="parTx" presStyleLbl="revTx" presStyleIdx="2" presStyleCnt="4" custScaleX="31677">
        <dgm:presLayoutVars>
          <dgm:chMax val="0"/>
          <dgm:chPref val="0"/>
        </dgm:presLayoutVars>
      </dgm:prSet>
      <dgm:spPr/>
    </dgm:pt>
    <dgm:pt modelId="{E992DFBC-46AB-4F3D-9B02-A58EBFA02CF9}" type="pres">
      <dgm:prSet presAssocID="{277A6D32-2894-487C-8E77-F2CFB25AF65E}" presName="desTx" presStyleLbl="revTx" presStyleIdx="3" presStyleCnt="4">
        <dgm:presLayoutVars/>
      </dgm:prSet>
      <dgm:spPr/>
    </dgm:pt>
  </dgm:ptLst>
  <dgm:cxnLst>
    <dgm:cxn modelId="{10578600-B6D6-4B5D-96B9-1C0702F38D9C}" srcId="{277A6D32-2894-487C-8E77-F2CFB25AF65E}" destId="{AAEE6CEC-9E30-4169-9433-9F0DF2CB9DB3}" srcOrd="0" destOrd="0" parTransId="{D496214C-DAAF-48A1-B894-ED23CD24A69A}" sibTransId="{5B6BD285-BF4D-4266-AD34-DD581E0B4B9D}"/>
    <dgm:cxn modelId="{A5E59018-E477-46FD-A534-6A47313D0FCE}" type="presOf" srcId="{B4BA4E34-58D0-4A6D-881B-5510935F63DD}" destId="{D95A4D0E-78B7-49DC-B99F-3ECBEB481968}" srcOrd="0" destOrd="0" presId="urn:microsoft.com/office/officeart/2018/2/layout/IconVerticalSolidList"/>
    <dgm:cxn modelId="{F2768A30-F185-4C04-A374-BAD173BCE0BE}" srcId="{277A6D32-2894-487C-8E77-F2CFB25AF65E}" destId="{00F43977-F3A3-4A18-8513-CC4273291EE8}" srcOrd="2" destOrd="0" parTransId="{460115C5-89C3-4E4B-92FD-53E319D1B95E}" sibTransId="{78235663-3CBD-41B1-A27D-221018789E1F}"/>
    <dgm:cxn modelId="{8B6B0B3A-4F96-4D3B-8611-B378D3B0BED4}" type="presOf" srcId="{AAEE6CEC-9E30-4169-9433-9F0DF2CB9DB3}" destId="{E992DFBC-46AB-4F3D-9B02-A58EBFA02CF9}" srcOrd="0" destOrd="0" presId="urn:microsoft.com/office/officeart/2018/2/layout/IconVerticalSolidList"/>
    <dgm:cxn modelId="{DB7D085F-0C89-4789-BF2D-750F2578EC6D}" type="presOf" srcId="{00F43977-F3A3-4A18-8513-CC4273291EE8}" destId="{E992DFBC-46AB-4F3D-9B02-A58EBFA02CF9}" srcOrd="0" destOrd="2" presId="urn:microsoft.com/office/officeart/2018/2/layout/IconVerticalSolidList"/>
    <dgm:cxn modelId="{F513454A-79A3-41C4-9B43-E1A0F48FF8C4}" type="presOf" srcId="{277A6D32-2894-487C-8E77-F2CFB25AF65E}" destId="{A66F40C1-9D1C-4636-A63C-951BC246EC57}" srcOrd="0" destOrd="0" presId="urn:microsoft.com/office/officeart/2018/2/layout/IconVerticalSolidList"/>
    <dgm:cxn modelId="{0AC44050-D217-4745-8B08-D61AF710EEFB}" type="presOf" srcId="{0A5F5961-D6F1-4439-8324-65049A1C62BA}" destId="{1B6B96A3-6041-483E-A438-1339B86FCB79}" srcOrd="0" destOrd="0" presId="urn:microsoft.com/office/officeart/2018/2/layout/IconVerticalSolidList"/>
    <dgm:cxn modelId="{4F4A0171-144F-4C28-93B7-3F628FD945E6}" srcId="{06194ED1-FB49-49B7-84FF-3C80ABACB178}" destId="{B4BA4E34-58D0-4A6D-881B-5510935F63DD}" srcOrd="0" destOrd="0" parTransId="{D477BCA5-BAB3-4C70-9201-5465C205ACD0}" sibTransId="{74C77DF5-1132-4691-8C39-8DFC5D196AB2}"/>
    <dgm:cxn modelId="{406D5DB8-BE89-4AA7-B10B-EB9AAD090337}" srcId="{0A5F5961-D6F1-4439-8324-65049A1C62BA}" destId="{277A6D32-2894-487C-8E77-F2CFB25AF65E}" srcOrd="1" destOrd="0" parTransId="{0CC95FF6-77E3-4942-AE69-0AAB9E0D5384}" sibTransId="{C53AF4F9-2D82-49A1-B2A0-D25EDF8F25C7}"/>
    <dgm:cxn modelId="{EDE421CD-DAD0-41D5-8A2A-2764F86D4211}" srcId="{0A5F5961-D6F1-4439-8324-65049A1C62BA}" destId="{06194ED1-FB49-49B7-84FF-3C80ABACB178}" srcOrd="0" destOrd="0" parTransId="{56A88892-13DD-4207-A51C-A62D100F614A}" sibTransId="{73332EE8-35F2-4CBC-936C-83AD0E48440C}"/>
    <dgm:cxn modelId="{A6A450D5-95A3-4D06-954E-D4ACCBE97E19}" type="presOf" srcId="{F17399EB-1F1C-40A5-BC4E-5BBC546DCAC9}" destId="{E992DFBC-46AB-4F3D-9B02-A58EBFA02CF9}" srcOrd="0" destOrd="1" presId="urn:microsoft.com/office/officeart/2018/2/layout/IconVerticalSolidList"/>
    <dgm:cxn modelId="{4A9E00EA-92C9-4C66-845A-53C7E1DAA618}" type="presOf" srcId="{06194ED1-FB49-49B7-84FF-3C80ABACB178}" destId="{5F136A50-A242-463D-847A-8E884B0D1C3B}" srcOrd="0" destOrd="0" presId="urn:microsoft.com/office/officeart/2018/2/layout/IconVerticalSolidList"/>
    <dgm:cxn modelId="{6DA0FBEF-37B3-4013-933C-81E65A05C45D}" srcId="{277A6D32-2894-487C-8E77-F2CFB25AF65E}" destId="{F17399EB-1F1C-40A5-BC4E-5BBC546DCAC9}" srcOrd="1" destOrd="0" parTransId="{1FDEC435-F22E-4618-9FC4-331E0406EF8C}" sibTransId="{F72E7A75-7230-4666-BA6C-8EA7E8EB78BA}"/>
    <dgm:cxn modelId="{91A494CB-8AAF-4AC4-9049-969DFD5A36FE}" type="presParOf" srcId="{1B6B96A3-6041-483E-A438-1339B86FCB79}" destId="{BE630A40-D36A-4933-A7EB-BE4FA28101B9}" srcOrd="0" destOrd="0" presId="urn:microsoft.com/office/officeart/2018/2/layout/IconVerticalSolidList"/>
    <dgm:cxn modelId="{434D418B-6A4B-43B2-BDFB-7802A590E30D}" type="presParOf" srcId="{BE630A40-D36A-4933-A7EB-BE4FA28101B9}" destId="{382E5358-5D0A-45BF-80DB-C3F7C913506E}" srcOrd="0" destOrd="0" presId="urn:microsoft.com/office/officeart/2018/2/layout/IconVerticalSolidList"/>
    <dgm:cxn modelId="{F0CC2C04-3342-48B2-8F4A-EE8230ABBD41}" type="presParOf" srcId="{BE630A40-D36A-4933-A7EB-BE4FA28101B9}" destId="{D6FA0EF8-A704-4ABC-B96F-1D2ED6C6F391}" srcOrd="1" destOrd="0" presId="urn:microsoft.com/office/officeart/2018/2/layout/IconVerticalSolidList"/>
    <dgm:cxn modelId="{CCD5E59A-2AD9-4E38-A1A6-2FE5A9105EF1}" type="presParOf" srcId="{BE630A40-D36A-4933-A7EB-BE4FA28101B9}" destId="{1B5490B3-2A24-454A-B805-CB445E2AFA86}" srcOrd="2" destOrd="0" presId="urn:microsoft.com/office/officeart/2018/2/layout/IconVerticalSolidList"/>
    <dgm:cxn modelId="{E9398F1F-3F92-4D80-B989-0FA9E3BD5CE5}" type="presParOf" srcId="{BE630A40-D36A-4933-A7EB-BE4FA28101B9}" destId="{5F136A50-A242-463D-847A-8E884B0D1C3B}" srcOrd="3" destOrd="0" presId="urn:microsoft.com/office/officeart/2018/2/layout/IconVerticalSolidList"/>
    <dgm:cxn modelId="{0F944899-6093-4387-9BB9-5F27CEDE5EF4}" type="presParOf" srcId="{BE630A40-D36A-4933-A7EB-BE4FA28101B9}" destId="{D95A4D0E-78B7-49DC-B99F-3ECBEB481968}" srcOrd="4" destOrd="0" presId="urn:microsoft.com/office/officeart/2018/2/layout/IconVerticalSolidList"/>
    <dgm:cxn modelId="{F57B4B57-00FB-40CC-94DB-8CB160DF8AC6}" type="presParOf" srcId="{1B6B96A3-6041-483E-A438-1339B86FCB79}" destId="{EF4CB24A-A6A1-4AFD-A818-40FB2EE38D33}" srcOrd="1" destOrd="0" presId="urn:microsoft.com/office/officeart/2018/2/layout/IconVerticalSolidList"/>
    <dgm:cxn modelId="{FE6162B0-B929-4323-97CC-5C84D22F55B0}" type="presParOf" srcId="{1B6B96A3-6041-483E-A438-1339B86FCB79}" destId="{4E32E4A6-EBAA-4079-997D-5F3F7FBBB4C4}" srcOrd="2" destOrd="0" presId="urn:microsoft.com/office/officeart/2018/2/layout/IconVerticalSolidList"/>
    <dgm:cxn modelId="{B25D0A61-C74B-452C-BC11-39898083664F}" type="presParOf" srcId="{4E32E4A6-EBAA-4079-997D-5F3F7FBBB4C4}" destId="{AE147F99-EF75-40E9-B486-07E65D23B37E}" srcOrd="0" destOrd="0" presId="urn:microsoft.com/office/officeart/2018/2/layout/IconVerticalSolidList"/>
    <dgm:cxn modelId="{0108BB5A-667D-4624-9051-1E75FB411BBC}" type="presParOf" srcId="{4E32E4A6-EBAA-4079-997D-5F3F7FBBB4C4}" destId="{942CBAA2-08F1-433C-A8D7-9675CA2BC1E7}" srcOrd="1" destOrd="0" presId="urn:microsoft.com/office/officeart/2018/2/layout/IconVerticalSolidList"/>
    <dgm:cxn modelId="{AFE2A306-0EDC-4FFF-B739-D163028A07F5}" type="presParOf" srcId="{4E32E4A6-EBAA-4079-997D-5F3F7FBBB4C4}" destId="{A5D6EF6A-AF1A-49F2-BA0F-8A7517D4B238}" srcOrd="2" destOrd="0" presId="urn:microsoft.com/office/officeart/2018/2/layout/IconVerticalSolidList"/>
    <dgm:cxn modelId="{992305FC-A1E4-4C17-A716-D87A0C12E361}" type="presParOf" srcId="{4E32E4A6-EBAA-4079-997D-5F3F7FBBB4C4}" destId="{A66F40C1-9D1C-4636-A63C-951BC246EC57}" srcOrd="3" destOrd="0" presId="urn:microsoft.com/office/officeart/2018/2/layout/IconVerticalSolidList"/>
    <dgm:cxn modelId="{1AD4E140-CF9C-4A63-8735-68AE85C767A6}" type="presParOf" srcId="{4E32E4A6-EBAA-4079-997D-5F3F7FBBB4C4}" destId="{E992DFBC-46AB-4F3D-9B02-A58EBFA02CF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C141F-5787-4FC1-BE59-0F12D9E1E3D2}">
      <dsp:nvSpPr>
        <dsp:cNvPr id="0" name=""/>
        <dsp:cNvSpPr/>
      </dsp:nvSpPr>
      <dsp:spPr>
        <a:xfrm>
          <a:off x="521359" y="536"/>
          <a:ext cx="2792272" cy="16753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1" kern="1200" dirty="0">
              <a:latin typeface="SimHei" panose="02010600030101010101" pitchFamily="2" charset="-122"/>
              <a:ea typeface="SimHei" panose="02010600030101010101" pitchFamily="2" charset="-122"/>
            </a:rPr>
            <a:t>对疾病的免疫反应</a:t>
          </a:r>
          <a:br>
            <a:rPr lang="en-US" altLang="zh-CN" sz="2100" b="1" kern="1200" dirty="0">
              <a:latin typeface="SimHei" panose="02010600030101010101" pitchFamily="2" charset="-122"/>
              <a:ea typeface="SimHei" panose="02010600030101010101" pitchFamily="2" charset="-122"/>
            </a:rPr>
          </a:br>
          <a:r>
            <a:rPr lang="zh-CN" altLang="en-US" sz="2100" b="1" kern="1200" dirty="0">
              <a:latin typeface="SimHei" panose="02010600030101010101" pitchFamily="2" charset="-122"/>
              <a:ea typeface="SimHei" panose="02010600030101010101" pitchFamily="2" charset="-122"/>
            </a:rPr>
            <a:t>更弱。</a:t>
          </a:r>
          <a:endParaRPr lang="en-US" sz="2100" b="1" kern="1200" dirty="0">
            <a:latin typeface="SimHei" panose="02010600030101010101" pitchFamily="2" charset="-122"/>
            <a:ea typeface="SimHei" panose="02010600030101010101" pitchFamily="2" charset="-122"/>
          </a:endParaRPr>
        </a:p>
      </dsp:txBody>
      <dsp:txXfrm>
        <a:off x="521359" y="536"/>
        <a:ext cx="2792272" cy="1675363"/>
      </dsp:txXfrm>
    </dsp:sp>
    <dsp:sp modelId="{AE01B2CC-B494-4173-ADEB-85A044DDAC3A}">
      <dsp:nvSpPr>
        <dsp:cNvPr id="0" name=""/>
        <dsp:cNvSpPr/>
      </dsp:nvSpPr>
      <dsp:spPr>
        <a:xfrm>
          <a:off x="3592859" y="536"/>
          <a:ext cx="2792272" cy="16753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1" kern="1200" dirty="0">
              <a:latin typeface="SimHei" panose="02010600030101010101" pitchFamily="2" charset="-122"/>
              <a:ea typeface="SimHei" panose="02010600030101010101" pitchFamily="2" charset="-122"/>
            </a:rPr>
            <a:t>食物在胃肠道停留时间更长、使得细菌更易生长。</a:t>
          </a:r>
          <a:endParaRPr lang="en-US" sz="2100" b="1" kern="1200" dirty="0">
            <a:latin typeface="SimHei" panose="02010600030101010101" pitchFamily="2" charset="-122"/>
            <a:ea typeface="SimHei" panose="02010600030101010101" pitchFamily="2" charset="-122"/>
          </a:endParaRPr>
        </a:p>
      </dsp:txBody>
      <dsp:txXfrm>
        <a:off x="3592859" y="536"/>
        <a:ext cx="2792272" cy="1675363"/>
      </dsp:txXfrm>
    </dsp:sp>
    <dsp:sp modelId="{DA9E741A-D8AC-496B-93BD-F8EE96089027}">
      <dsp:nvSpPr>
        <dsp:cNvPr id="0" name=""/>
        <dsp:cNvSpPr/>
      </dsp:nvSpPr>
      <dsp:spPr>
        <a:xfrm>
          <a:off x="521359" y="1955127"/>
          <a:ext cx="2792272" cy="16753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1" kern="1200" dirty="0">
              <a:latin typeface="SimHei" panose="02010600030101010101" pitchFamily="2" charset="-122"/>
              <a:ea typeface="SimHei" panose="02010600030101010101" pitchFamily="2" charset="-122"/>
            </a:rPr>
            <a:t>肝脏和肾脏可能无法适当地清除细菌和</a:t>
          </a:r>
          <a:br>
            <a:rPr lang="en-US" altLang="zh-CN" sz="2100" b="1" kern="1200" dirty="0">
              <a:latin typeface="SimHei" panose="02010600030101010101" pitchFamily="2" charset="-122"/>
              <a:ea typeface="SimHei" panose="02010600030101010101" pitchFamily="2" charset="-122"/>
            </a:rPr>
          </a:br>
          <a:r>
            <a:rPr lang="zh-CN" altLang="en-US" sz="2100" b="1" kern="1200" dirty="0">
              <a:latin typeface="SimHei" panose="02010600030101010101" pitchFamily="2" charset="-122"/>
              <a:ea typeface="SimHei" panose="02010600030101010101" pitchFamily="2" charset="-122"/>
            </a:rPr>
            <a:t>毒素。</a:t>
          </a:r>
          <a:endParaRPr lang="en-US" sz="2100" b="1" kern="1200" dirty="0">
            <a:latin typeface="SimHei" panose="02010600030101010101" pitchFamily="2" charset="-122"/>
            <a:ea typeface="SimHei" panose="02010600030101010101" pitchFamily="2" charset="-122"/>
          </a:endParaRPr>
        </a:p>
      </dsp:txBody>
      <dsp:txXfrm>
        <a:off x="521359" y="1955127"/>
        <a:ext cx="2792272" cy="1675363"/>
      </dsp:txXfrm>
    </dsp:sp>
    <dsp:sp modelId="{E37825E9-B037-4664-9CAC-04CD8A38FE54}">
      <dsp:nvSpPr>
        <dsp:cNvPr id="0" name=""/>
        <dsp:cNvSpPr/>
      </dsp:nvSpPr>
      <dsp:spPr>
        <a:xfrm>
          <a:off x="3592859" y="1955127"/>
          <a:ext cx="2792272" cy="16753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1" kern="1200" dirty="0">
              <a:latin typeface="SimHei" panose="02010600030101010101" pitchFamily="2" charset="-122"/>
              <a:ea typeface="SimHei" panose="02010600030101010101" pitchFamily="2" charset="-122"/>
            </a:rPr>
            <a:t>胃酸减少</a:t>
          </a:r>
          <a:r>
            <a:rPr lang="zh-CN" altLang="en-US" sz="2100" b="1" kern="1200" dirty="0">
              <a:solidFill>
                <a:schemeClr val="bg1"/>
              </a:solidFill>
              <a:latin typeface="+mj-lt"/>
              <a:ea typeface="SimHei" panose="02010600030101010101" pitchFamily="2" charset="-122"/>
            </a:rPr>
            <a:t>、</a:t>
          </a:r>
          <a:r>
            <a:rPr lang="zh-CN" altLang="en-US" sz="2100" b="1" kern="1200" dirty="0">
              <a:latin typeface="SimHei" panose="02010600030101010101" pitchFamily="2" charset="-122"/>
              <a:ea typeface="SimHei" panose="02010600030101010101" pitchFamily="2" charset="-122"/>
            </a:rPr>
            <a:t>导致更多的细菌停留在肠道。</a:t>
          </a:r>
          <a:endParaRPr lang="en-US" sz="2100" b="1" kern="1200" dirty="0">
            <a:latin typeface="SimHei" panose="02010600030101010101" pitchFamily="2" charset="-122"/>
            <a:ea typeface="SimHei" panose="02010600030101010101" pitchFamily="2" charset="-122"/>
          </a:endParaRPr>
        </a:p>
      </dsp:txBody>
      <dsp:txXfrm>
        <a:off x="3592859" y="1955127"/>
        <a:ext cx="2792272" cy="1675363"/>
      </dsp:txXfrm>
    </dsp:sp>
    <dsp:sp modelId="{8EE09FE6-D509-4826-BE8E-82EE8A7C1796}">
      <dsp:nvSpPr>
        <dsp:cNvPr id="0" name=""/>
        <dsp:cNvSpPr/>
      </dsp:nvSpPr>
      <dsp:spPr>
        <a:xfrm>
          <a:off x="521359" y="3909718"/>
          <a:ext cx="2792272" cy="16753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1" kern="1200" dirty="0">
              <a:latin typeface="SimHei" panose="02010600030101010101" pitchFamily="2" charset="-122"/>
              <a:ea typeface="SimHei" panose="02010600030101010101" pitchFamily="2" charset="-122"/>
            </a:rPr>
            <a:t>基础慢性病、如糖尿病和营养不良。</a:t>
          </a:r>
          <a:endParaRPr lang="en-US" sz="2100" b="1" kern="1200" dirty="0">
            <a:latin typeface="SimHei" panose="02010600030101010101" pitchFamily="2" charset="-122"/>
            <a:ea typeface="SimHei" panose="02010600030101010101" pitchFamily="2" charset="-122"/>
          </a:endParaRPr>
        </a:p>
      </dsp:txBody>
      <dsp:txXfrm>
        <a:off x="521359" y="3909718"/>
        <a:ext cx="2792272" cy="1675363"/>
      </dsp:txXfrm>
    </dsp:sp>
    <dsp:sp modelId="{A6A2FEDF-89B7-4CE7-B1D2-578D10ED4953}">
      <dsp:nvSpPr>
        <dsp:cNvPr id="0" name=""/>
        <dsp:cNvSpPr/>
      </dsp:nvSpPr>
      <dsp:spPr>
        <a:xfrm>
          <a:off x="3592859" y="3909718"/>
          <a:ext cx="2792272" cy="16753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1" kern="1200" dirty="0">
              <a:latin typeface="SimHei" panose="02010600030101010101" pitchFamily="2" charset="-122"/>
              <a:ea typeface="SimHei" panose="02010600030101010101" pitchFamily="2" charset="-122"/>
            </a:rPr>
            <a:t>味觉和嗅觉减弱。</a:t>
          </a:r>
          <a:endParaRPr lang="en-US" sz="2100" b="1" kern="1200" dirty="0">
            <a:latin typeface="SimHei" panose="02010600030101010101" pitchFamily="2" charset="-122"/>
            <a:ea typeface="SimHei" panose="02010600030101010101" pitchFamily="2" charset="-122"/>
          </a:endParaRPr>
        </a:p>
      </dsp:txBody>
      <dsp:txXfrm>
        <a:off x="3592859" y="3909718"/>
        <a:ext cx="2792272" cy="16753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B7EE3-0AB5-44C0-A5C5-2D16199F1C56}">
      <dsp:nvSpPr>
        <dsp:cNvPr id="0" name=""/>
        <dsp:cNvSpPr/>
      </dsp:nvSpPr>
      <dsp:spPr>
        <a:xfrm>
          <a:off x="0" y="769"/>
          <a:ext cx="10699011" cy="96966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+mj-lt"/>
              <a:ea typeface="SimHei" panose="02010600030101010101" pitchFamily="2" charset="-122"/>
            </a:rPr>
            <a:t>送达后立即检查食品温度（将温度计插入食品至少</a:t>
          </a:r>
          <a:r>
            <a:rPr lang="zh-CN" sz="2800" b="1" kern="1200" dirty="0">
              <a:latin typeface="+mj-lt"/>
              <a:ea typeface="SimHei" panose="02010600030101010101" pitchFamily="2" charset="-122"/>
            </a:rPr>
            <a:t> 30 </a:t>
          </a:r>
          <a:r>
            <a:rPr lang="en-US" sz="2800" b="1" kern="1200" dirty="0">
              <a:latin typeface="+mj-lt"/>
              <a:ea typeface="SimHei" panose="02010600030101010101" pitchFamily="2" charset="-122"/>
            </a:rPr>
            <a:t>秒）</a:t>
          </a:r>
        </a:p>
      </dsp:txBody>
      <dsp:txXfrm>
        <a:off x="47335" y="48104"/>
        <a:ext cx="10604341" cy="874993"/>
      </dsp:txXfrm>
    </dsp:sp>
    <dsp:sp modelId="{BBB33402-7EC7-49F4-B2F4-5665DA71619B}">
      <dsp:nvSpPr>
        <dsp:cNvPr id="0" name=""/>
        <dsp:cNvSpPr/>
      </dsp:nvSpPr>
      <dsp:spPr>
        <a:xfrm>
          <a:off x="0" y="982441"/>
          <a:ext cx="10699011" cy="969663"/>
        </a:xfrm>
        <a:prstGeom prst="roundRect">
          <a:avLst/>
        </a:prstGeom>
        <a:gradFill rotWithShape="0">
          <a:gsLst>
            <a:gs pos="0">
              <a:schemeClr val="accent5">
                <a:hueOff val="242425"/>
                <a:satOff val="0"/>
                <a:lumOff val="-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42425"/>
                <a:satOff val="0"/>
                <a:lumOff val="-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42425"/>
                <a:satOff val="0"/>
                <a:lumOff val="-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SimHei" panose="02010600030101010101" pitchFamily="2" charset="-122"/>
              <a:ea typeface="SimHei" panose="02010600030101010101" pitchFamily="2" charset="-122"/>
            </a:rPr>
            <a:t>如果温度不合适</a:t>
          </a:r>
          <a:r>
            <a:rPr lang="zh-CN" altLang="en-US" sz="2800" b="1" kern="1200" dirty="0">
              <a:solidFill>
                <a:schemeClr val="bg1"/>
              </a:solidFill>
              <a:latin typeface="+mj-lt"/>
              <a:ea typeface="SimHei" panose="02010600030101010101" pitchFamily="2" charset="-122"/>
            </a:rPr>
            <a:t>、</a:t>
          </a:r>
          <a:r>
            <a:rPr lang="en-US" sz="2800" b="1" kern="1200" dirty="0" err="1">
              <a:latin typeface="+mj-lt"/>
              <a:ea typeface="SimHei" panose="02010600030101010101" pitchFamily="2" charset="-122"/>
            </a:rPr>
            <a:t>请致电营养总监</a:t>
          </a:r>
          <a:endParaRPr lang="en-US" sz="2800" b="1" kern="1200" dirty="0">
            <a:latin typeface="+mj-lt"/>
            <a:ea typeface="SimHei" panose="02010600030101010101" pitchFamily="2" charset="-122"/>
          </a:endParaRPr>
        </a:p>
      </dsp:txBody>
      <dsp:txXfrm>
        <a:off x="47335" y="1029776"/>
        <a:ext cx="10604341" cy="874993"/>
      </dsp:txXfrm>
    </dsp:sp>
    <dsp:sp modelId="{B7AF078A-59FE-4C57-B333-D76B1525537E}">
      <dsp:nvSpPr>
        <dsp:cNvPr id="0" name=""/>
        <dsp:cNvSpPr/>
      </dsp:nvSpPr>
      <dsp:spPr>
        <a:xfrm>
          <a:off x="0" y="1964114"/>
          <a:ext cx="10699011" cy="969663"/>
        </a:xfrm>
        <a:prstGeom prst="roundRect">
          <a:avLst/>
        </a:prstGeom>
        <a:gradFill rotWithShape="0">
          <a:gsLst>
            <a:gs pos="0">
              <a:schemeClr val="accent5">
                <a:hueOff val="484850"/>
                <a:satOff val="0"/>
                <a:lumOff val="-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84850"/>
                <a:satOff val="0"/>
                <a:lumOff val="-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84850"/>
                <a:satOff val="0"/>
                <a:lumOff val="-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+mj-lt"/>
              <a:ea typeface="SimHei" panose="02010600030101010101" pitchFamily="2" charset="-122"/>
            </a:rPr>
            <a:t>上菜时再次检查温度</a:t>
          </a:r>
          <a:endParaRPr lang="en-US" sz="2800" b="1" kern="1200" dirty="0">
            <a:latin typeface="+mj-lt"/>
            <a:ea typeface="SimHei" panose="02010600030101010101" pitchFamily="2" charset="-122"/>
          </a:endParaRPr>
        </a:p>
      </dsp:txBody>
      <dsp:txXfrm>
        <a:off x="47335" y="2011449"/>
        <a:ext cx="10604341" cy="874993"/>
      </dsp:txXfrm>
    </dsp:sp>
    <dsp:sp modelId="{AF740F43-B427-4250-8A3A-6D1846BB686E}">
      <dsp:nvSpPr>
        <dsp:cNvPr id="0" name=""/>
        <dsp:cNvSpPr/>
      </dsp:nvSpPr>
      <dsp:spPr>
        <a:xfrm>
          <a:off x="0" y="2945786"/>
          <a:ext cx="10699011" cy="969663"/>
        </a:xfrm>
        <a:prstGeom prst="roundRect">
          <a:avLst/>
        </a:prstGeom>
        <a:gradFill rotWithShape="0">
          <a:gsLst>
            <a:gs pos="0">
              <a:schemeClr val="accent5">
                <a:hueOff val="727276"/>
                <a:satOff val="0"/>
                <a:lumOff val="-26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727276"/>
                <a:satOff val="0"/>
                <a:lumOff val="-26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727276"/>
                <a:satOff val="0"/>
                <a:lumOff val="-26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+mj-lt"/>
              <a:ea typeface="SimHei" panose="02010600030101010101" pitchFamily="2" charset="-122"/>
            </a:rPr>
            <a:t>热食应至少达到</a:t>
          </a:r>
          <a:r>
            <a:rPr lang="zh-CN" sz="2800" b="1" kern="1200" dirty="0">
              <a:latin typeface="+mj-lt"/>
              <a:ea typeface="SimHei" panose="02010600030101010101" pitchFamily="2" charset="-122"/>
            </a:rPr>
            <a:t> 135°F </a:t>
          </a:r>
          <a:r>
            <a:rPr lang="en-US" sz="2800" b="1" kern="1200" dirty="0" err="1">
              <a:latin typeface="+mj-lt"/>
              <a:ea typeface="SimHei" panose="02010600030101010101" pitchFamily="2" charset="-122"/>
            </a:rPr>
            <a:t>并保持不低于</a:t>
          </a:r>
          <a:br>
            <a:rPr lang="en-US" sz="2800" b="1" kern="1200" dirty="0">
              <a:latin typeface="+mj-lt"/>
              <a:ea typeface="SimHei" panose="02010600030101010101" pitchFamily="2" charset="-122"/>
            </a:rPr>
          </a:br>
          <a:r>
            <a:rPr lang="en-US" sz="2800" b="1" kern="1200" dirty="0" err="1">
              <a:latin typeface="+mj-lt"/>
              <a:ea typeface="SimHei" panose="02010600030101010101" pitchFamily="2" charset="-122"/>
            </a:rPr>
            <a:t>此温度</a:t>
          </a:r>
          <a:endParaRPr lang="en-US" sz="2800" b="1" kern="1200" dirty="0">
            <a:latin typeface="+mj-lt"/>
            <a:ea typeface="SimHei" panose="02010600030101010101" pitchFamily="2" charset="-122"/>
          </a:endParaRPr>
        </a:p>
      </dsp:txBody>
      <dsp:txXfrm>
        <a:off x="47335" y="2993121"/>
        <a:ext cx="10604341" cy="874993"/>
      </dsp:txXfrm>
    </dsp:sp>
    <dsp:sp modelId="{A7C4351B-B1F9-43A2-8F46-F301B8E8E670}">
      <dsp:nvSpPr>
        <dsp:cNvPr id="0" name=""/>
        <dsp:cNvSpPr/>
      </dsp:nvSpPr>
      <dsp:spPr>
        <a:xfrm>
          <a:off x="0" y="3927459"/>
          <a:ext cx="10699011" cy="969663"/>
        </a:xfrm>
        <a:prstGeom prst="roundRect">
          <a:avLst/>
        </a:prstGeom>
        <a:gradFill rotWithShape="0">
          <a:gsLst>
            <a:gs pos="0">
              <a:schemeClr val="accent5">
                <a:hueOff val="969701"/>
                <a:satOff val="0"/>
                <a:lumOff val="-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69701"/>
                <a:satOff val="0"/>
                <a:lumOff val="-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69701"/>
                <a:satOff val="0"/>
                <a:lumOff val="-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+mj-lt"/>
              <a:ea typeface="SimHei" panose="02010600030101010101" pitchFamily="2" charset="-122"/>
            </a:rPr>
            <a:t>将冷食保持在</a:t>
          </a:r>
          <a:r>
            <a:rPr lang="zh-CN" sz="2800" b="1" kern="1200" dirty="0">
              <a:latin typeface="+mj-lt"/>
              <a:ea typeface="SimHei" panose="02010600030101010101" pitchFamily="2" charset="-122"/>
            </a:rPr>
            <a:t> 41°F </a:t>
          </a:r>
          <a:r>
            <a:rPr lang="en-US" sz="2800" b="1" kern="1200" dirty="0" err="1">
              <a:latin typeface="+mj-lt"/>
              <a:ea typeface="SimHei" panose="02010600030101010101" pitchFamily="2" charset="-122"/>
            </a:rPr>
            <a:t>或更低</a:t>
          </a:r>
          <a:endParaRPr lang="en-US" sz="2800" b="1" kern="1200" dirty="0">
            <a:latin typeface="+mj-lt"/>
            <a:ea typeface="SimHei" panose="02010600030101010101" pitchFamily="2" charset="-122"/>
          </a:endParaRPr>
        </a:p>
      </dsp:txBody>
      <dsp:txXfrm>
        <a:off x="47335" y="3974794"/>
        <a:ext cx="10604341" cy="8749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4BB73-D613-47CD-873D-0EA908FD6D7D}">
      <dsp:nvSpPr>
        <dsp:cNvPr id="0" name=""/>
        <dsp:cNvSpPr/>
      </dsp:nvSpPr>
      <dsp:spPr>
        <a:xfrm>
          <a:off x="1771684" y="35733"/>
          <a:ext cx="993713" cy="9937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981F41-3C24-4147-A3F8-0000E837BB69}">
      <dsp:nvSpPr>
        <dsp:cNvPr id="0" name=""/>
        <dsp:cNvSpPr/>
      </dsp:nvSpPr>
      <dsp:spPr>
        <a:xfrm>
          <a:off x="1980364" y="244413"/>
          <a:ext cx="576353" cy="5763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EBC4D-D4F0-43CF-BB05-098AA3C43A59}">
      <dsp:nvSpPr>
        <dsp:cNvPr id="0" name=""/>
        <dsp:cNvSpPr/>
      </dsp:nvSpPr>
      <dsp:spPr>
        <a:xfrm>
          <a:off x="2978336" y="35733"/>
          <a:ext cx="2342325" cy="99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SimHei" panose="02010600030101010101" pitchFamily="2" charset="-122"/>
              <a:ea typeface="SimHei" panose="02010600030101010101" pitchFamily="2" charset="-122"/>
            </a:rPr>
            <a:t>预热保温设备</a:t>
          </a:r>
          <a:endParaRPr lang="en-US" sz="2400" kern="1200" dirty="0">
            <a:solidFill>
              <a:schemeClr val="tx1"/>
            </a:solidFill>
            <a:latin typeface="SimHei" panose="02010600030101010101" pitchFamily="2" charset="-122"/>
            <a:ea typeface="SimHei" panose="02010600030101010101" pitchFamily="2" charset="-122"/>
          </a:endParaRPr>
        </a:p>
      </dsp:txBody>
      <dsp:txXfrm>
        <a:off x="2978336" y="35733"/>
        <a:ext cx="2342325" cy="993713"/>
      </dsp:txXfrm>
    </dsp:sp>
    <dsp:sp modelId="{DD6FDFD7-0156-49F6-97F5-516CB071392F}">
      <dsp:nvSpPr>
        <dsp:cNvPr id="0" name=""/>
        <dsp:cNvSpPr/>
      </dsp:nvSpPr>
      <dsp:spPr>
        <a:xfrm>
          <a:off x="5728794" y="35733"/>
          <a:ext cx="993713" cy="9937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DAD4F-7495-49D5-8A0D-4391AAC4C0E4}">
      <dsp:nvSpPr>
        <dsp:cNvPr id="0" name=""/>
        <dsp:cNvSpPr/>
      </dsp:nvSpPr>
      <dsp:spPr>
        <a:xfrm>
          <a:off x="5937474" y="244413"/>
          <a:ext cx="576353" cy="5763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E181F-226F-44EB-B612-050A54B6004B}">
      <dsp:nvSpPr>
        <dsp:cNvPr id="0" name=""/>
        <dsp:cNvSpPr/>
      </dsp:nvSpPr>
      <dsp:spPr>
        <a:xfrm>
          <a:off x="6935446" y="35733"/>
          <a:ext cx="2342325" cy="99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+mj-lt"/>
              <a:ea typeface="SimHei" panose="02010600030101010101" pitchFamily="2" charset="-122"/>
            </a:rPr>
            <a:t>切勿使用蒸汽桌等用于重新加热食物的设备</a:t>
          </a:r>
          <a:endParaRPr lang="en-US" sz="2400" kern="1200" dirty="0">
            <a:latin typeface="+mj-lt"/>
            <a:ea typeface="SimHei" panose="02010600030101010101" pitchFamily="2" charset="-122"/>
          </a:endParaRPr>
        </a:p>
      </dsp:txBody>
      <dsp:txXfrm>
        <a:off x="6935446" y="35733"/>
        <a:ext cx="2342325" cy="993713"/>
      </dsp:txXfrm>
    </dsp:sp>
    <dsp:sp modelId="{E2346698-FB9F-409D-9038-5E147AEA4619}">
      <dsp:nvSpPr>
        <dsp:cNvPr id="0" name=""/>
        <dsp:cNvSpPr/>
      </dsp:nvSpPr>
      <dsp:spPr>
        <a:xfrm>
          <a:off x="1771684" y="1815724"/>
          <a:ext cx="993713" cy="9937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56CFA-8618-4934-87A1-67449CDA31B5}">
      <dsp:nvSpPr>
        <dsp:cNvPr id="0" name=""/>
        <dsp:cNvSpPr/>
      </dsp:nvSpPr>
      <dsp:spPr>
        <a:xfrm>
          <a:off x="1980364" y="2024404"/>
          <a:ext cx="576353" cy="5763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FB6D4-1403-4425-BABD-2F06C3121840}">
      <dsp:nvSpPr>
        <dsp:cNvPr id="0" name=""/>
        <dsp:cNvSpPr/>
      </dsp:nvSpPr>
      <dsp:spPr>
        <a:xfrm>
          <a:off x="2978336" y="1815724"/>
          <a:ext cx="2342325" cy="99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+mj-lt"/>
              <a:ea typeface="SimHei" panose="02010600030101010101" pitchFamily="2" charset="-122"/>
            </a:rPr>
            <a:t>经常搅拌食物</a:t>
          </a:r>
          <a:endParaRPr lang="en-US" sz="2400" kern="1200" dirty="0">
            <a:latin typeface="+mj-lt"/>
            <a:ea typeface="SimHei" panose="02010600030101010101" pitchFamily="2" charset="-122"/>
          </a:endParaRPr>
        </a:p>
      </dsp:txBody>
      <dsp:txXfrm>
        <a:off x="2978336" y="1815724"/>
        <a:ext cx="2342325" cy="993713"/>
      </dsp:txXfrm>
    </dsp:sp>
    <dsp:sp modelId="{EE54BAF2-87EC-474E-9A56-CDB959BB92E5}">
      <dsp:nvSpPr>
        <dsp:cNvPr id="0" name=""/>
        <dsp:cNvSpPr/>
      </dsp:nvSpPr>
      <dsp:spPr>
        <a:xfrm>
          <a:off x="5728794" y="1815724"/>
          <a:ext cx="993713" cy="9937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BABDD-ABDA-478E-B0D4-BC603452A0E6}">
      <dsp:nvSpPr>
        <dsp:cNvPr id="0" name=""/>
        <dsp:cNvSpPr/>
      </dsp:nvSpPr>
      <dsp:spPr>
        <a:xfrm>
          <a:off x="5937474" y="2024404"/>
          <a:ext cx="576353" cy="5763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83D14-6B9F-4F92-A31D-CECB05D39D69}">
      <dsp:nvSpPr>
        <dsp:cNvPr id="0" name=""/>
        <dsp:cNvSpPr/>
      </dsp:nvSpPr>
      <dsp:spPr>
        <a:xfrm>
          <a:off x="6935446" y="1815724"/>
          <a:ext cx="2342325" cy="99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+mj-lt"/>
              <a:ea typeface="SimHei" panose="02010600030101010101" pitchFamily="2" charset="-122"/>
            </a:rPr>
            <a:t>将食物盖上</a:t>
          </a:r>
          <a:endParaRPr lang="en-US" sz="2400" kern="1200" dirty="0">
            <a:latin typeface="+mj-lt"/>
            <a:ea typeface="SimHei" panose="02010600030101010101" pitchFamily="2" charset="-122"/>
          </a:endParaRPr>
        </a:p>
      </dsp:txBody>
      <dsp:txXfrm>
        <a:off x="6935446" y="1815724"/>
        <a:ext cx="2342325" cy="993713"/>
      </dsp:txXfrm>
    </dsp:sp>
    <dsp:sp modelId="{E238FF29-C819-4116-8314-01F5799BA612}">
      <dsp:nvSpPr>
        <dsp:cNvPr id="0" name=""/>
        <dsp:cNvSpPr/>
      </dsp:nvSpPr>
      <dsp:spPr>
        <a:xfrm>
          <a:off x="1771684" y="3595716"/>
          <a:ext cx="993713" cy="99371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6C6A8-4812-4CE1-8FBA-67474BCDCA3A}">
      <dsp:nvSpPr>
        <dsp:cNvPr id="0" name=""/>
        <dsp:cNvSpPr/>
      </dsp:nvSpPr>
      <dsp:spPr>
        <a:xfrm>
          <a:off x="1980364" y="3804395"/>
          <a:ext cx="576353" cy="5763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77D2A-61B8-46B1-BD64-B60E2653AE8E}">
      <dsp:nvSpPr>
        <dsp:cNvPr id="0" name=""/>
        <dsp:cNvSpPr/>
      </dsp:nvSpPr>
      <dsp:spPr>
        <a:xfrm>
          <a:off x="2978336" y="3595716"/>
          <a:ext cx="2342325" cy="99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+mj-lt"/>
              <a:ea typeface="SimHei" panose="02010600030101010101" pitchFamily="2" charset="-122"/>
            </a:rPr>
            <a:t>切勿将新鲜制备的食物与已经在保温中的食物</a:t>
          </a:r>
          <a:br>
            <a:rPr lang="en-US" sz="2400" kern="1200" dirty="0">
              <a:latin typeface="+mj-lt"/>
              <a:ea typeface="SimHei" panose="02010600030101010101" pitchFamily="2" charset="-122"/>
            </a:rPr>
          </a:br>
          <a:r>
            <a:rPr lang="en-US" sz="2400" kern="1200" dirty="0" err="1">
              <a:latin typeface="+mj-lt"/>
              <a:ea typeface="SimHei" panose="02010600030101010101" pitchFamily="2" charset="-122"/>
            </a:rPr>
            <a:t>混合</a:t>
          </a:r>
          <a:endParaRPr lang="en-US" sz="2400" kern="1200" dirty="0">
            <a:latin typeface="+mj-lt"/>
            <a:ea typeface="SimHei" panose="02010600030101010101" pitchFamily="2" charset="-122"/>
          </a:endParaRPr>
        </a:p>
      </dsp:txBody>
      <dsp:txXfrm>
        <a:off x="2978336" y="3595716"/>
        <a:ext cx="2342325" cy="993713"/>
      </dsp:txXfrm>
    </dsp:sp>
    <dsp:sp modelId="{23A2DE00-409D-4CC9-A2B5-FF944B0593D9}">
      <dsp:nvSpPr>
        <dsp:cNvPr id="0" name=""/>
        <dsp:cNvSpPr/>
      </dsp:nvSpPr>
      <dsp:spPr>
        <a:xfrm>
          <a:off x="5728794" y="3595716"/>
          <a:ext cx="993713" cy="9937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71D0E-BC50-444E-89D0-768152035B4F}">
      <dsp:nvSpPr>
        <dsp:cNvPr id="0" name=""/>
        <dsp:cNvSpPr/>
      </dsp:nvSpPr>
      <dsp:spPr>
        <a:xfrm>
          <a:off x="5937474" y="3804395"/>
          <a:ext cx="576353" cy="57635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29ADF-7A40-49A0-98D1-A1A25E42D27F}">
      <dsp:nvSpPr>
        <dsp:cNvPr id="0" name=""/>
        <dsp:cNvSpPr/>
      </dsp:nvSpPr>
      <dsp:spPr>
        <a:xfrm>
          <a:off x="6935446" y="3595716"/>
          <a:ext cx="2342325" cy="99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+mj-lt"/>
              <a:ea typeface="SimHei" panose="02010600030101010101" pitchFamily="2" charset="-122"/>
            </a:rPr>
            <a:t>在危险区间存放超过</a:t>
          </a:r>
          <a:r>
            <a:rPr lang="en-US" sz="2400" kern="1200" dirty="0">
              <a:latin typeface="+mj-lt"/>
              <a:ea typeface="SimHei" panose="02010600030101010101" pitchFamily="2" charset="-122"/>
            </a:rPr>
            <a:t> </a:t>
          </a:r>
          <a:r>
            <a:rPr lang="zh-CN" sz="2400" kern="1200" dirty="0">
              <a:latin typeface="+mj-lt"/>
              <a:ea typeface="SimHei" panose="02010600030101010101" pitchFamily="2" charset="-122"/>
            </a:rPr>
            <a:t>4 </a:t>
          </a:r>
          <a:r>
            <a:rPr lang="en-US" sz="2400" kern="1200" dirty="0" err="1">
              <a:latin typeface="+mj-lt"/>
              <a:ea typeface="SimHei" panose="02010600030101010101" pitchFamily="2" charset="-122"/>
            </a:rPr>
            <a:t>小时的食物必须丢弃</a:t>
          </a:r>
          <a:endParaRPr lang="en-US" sz="2400" kern="1200" dirty="0">
            <a:latin typeface="+mj-lt"/>
            <a:ea typeface="SimHei" panose="02010600030101010101" pitchFamily="2" charset="-122"/>
          </a:endParaRPr>
        </a:p>
      </dsp:txBody>
      <dsp:txXfrm>
        <a:off x="6935446" y="3595716"/>
        <a:ext cx="2342325" cy="9937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ADA55-A22B-4A13-9F31-82842F3504F1}">
      <dsp:nvSpPr>
        <dsp:cNvPr id="0" name=""/>
        <dsp:cNvSpPr/>
      </dsp:nvSpPr>
      <dsp:spPr>
        <a:xfrm>
          <a:off x="0" y="875"/>
          <a:ext cx="11065132" cy="10774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SimHei" panose="02010600030101010101" pitchFamily="2" charset="-122"/>
              <a:ea typeface="SimHei" panose="02010600030101010101" pitchFamily="2" charset="-122"/>
            </a:rPr>
            <a:t>参与者不得携带食物离开用餐地点（新鲜水果、包装面包、烘烤的甜点和未开封的牛奶除外）</a:t>
          </a:r>
          <a:endParaRPr lang="en-US" sz="2800" b="1" kern="1200" dirty="0">
            <a:latin typeface="SimHei" panose="02010600030101010101" pitchFamily="2" charset="-122"/>
            <a:ea typeface="SimHei" panose="02010600030101010101" pitchFamily="2" charset="-122"/>
          </a:endParaRPr>
        </a:p>
      </dsp:txBody>
      <dsp:txXfrm>
        <a:off x="52597" y="53472"/>
        <a:ext cx="10959938" cy="972257"/>
      </dsp:txXfrm>
    </dsp:sp>
    <dsp:sp modelId="{BD860C60-E334-44DE-8FFA-C6A38BF37F3E}">
      <dsp:nvSpPr>
        <dsp:cNvPr id="0" name=""/>
        <dsp:cNvSpPr/>
      </dsp:nvSpPr>
      <dsp:spPr>
        <a:xfrm>
          <a:off x="0" y="1091587"/>
          <a:ext cx="11065132" cy="1077451"/>
        </a:xfrm>
        <a:prstGeom prst="roundRect">
          <a:avLst/>
        </a:prstGeom>
        <a:solidFill>
          <a:schemeClr val="accent2">
            <a:hueOff val="3267151"/>
            <a:satOff val="2963"/>
            <a:lumOff val="-77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SimHei" panose="02010600030101010101" pitchFamily="2" charset="-122"/>
              <a:ea typeface="SimHei" panose="02010600030101010101" pitchFamily="2" charset="-122"/>
            </a:rPr>
            <a:t>建议参与者立即冷藏牛奶</a:t>
          </a:r>
          <a:endParaRPr lang="en-US" sz="2800" b="1" kern="1200" dirty="0">
            <a:latin typeface="SimHei" panose="02010600030101010101" pitchFamily="2" charset="-122"/>
            <a:ea typeface="SimHei" panose="02010600030101010101" pitchFamily="2" charset="-122"/>
          </a:endParaRPr>
        </a:p>
      </dsp:txBody>
      <dsp:txXfrm>
        <a:off x="52597" y="1144184"/>
        <a:ext cx="10959938" cy="972257"/>
      </dsp:txXfrm>
    </dsp:sp>
    <dsp:sp modelId="{35C244F2-9E10-4E93-9A74-C4D93E3505C0}">
      <dsp:nvSpPr>
        <dsp:cNvPr id="0" name=""/>
        <dsp:cNvSpPr/>
      </dsp:nvSpPr>
      <dsp:spPr>
        <a:xfrm>
          <a:off x="0" y="2182299"/>
          <a:ext cx="11065132" cy="1077451"/>
        </a:xfrm>
        <a:prstGeom prst="roundRect">
          <a:avLst/>
        </a:prstGeom>
        <a:solidFill>
          <a:schemeClr val="accent2">
            <a:hueOff val="6534302"/>
            <a:satOff val="5925"/>
            <a:lumOff val="-155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SimHei" panose="02010600030101010101" pitchFamily="2" charset="-122"/>
              <a:ea typeface="SimHei" panose="02010600030101010101" pitchFamily="2" charset="-122"/>
            </a:rPr>
            <a:t>若送餐到府的收件人不在家、则不得将餐食留下</a:t>
          </a:r>
          <a:endParaRPr lang="en-US" sz="2800" b="1" kern="1200" dirty="0">
            <a:latin typeface="SimHei" panose="02010600030101010101" pitchFamily="2" charset="-122"/>
            <a:ea typeface="SimHei" panose="02010600030101010101" pitchFamily="2" charset="-122"/>
          </a:endParaRPr>
        </a:p>
      </dsp:txBody>
      <dsp:txXfrm>
        <a:off x="52597" y="2234896"/>
        <a:ext cx="10959938" cy="972257"/>
      </dsp:txXfrm>
    </dsp:sp>
    <dsp:sp modelId="{60DC230A-CDF1-4905-A1D3-AD5328B8C429}">
      <dsp:nvSpPr>
        <dsp:cNvPr id="0" name=""/>
        <dsp:cNvSpPr/>
      </dsp:nvSpPr>
      <dsp:spPr>
        <a:xfrm>
          <a:off x="0" y="3273011"/>
          <a:ext cx="11065132" cy="1077451"/>
        </a:xfrm>
        <a:prstGeom prst="roundRect">
          <a:avLst/>
        </a:prstGeom>
        <a:solidFill>
          <a:schemeClr val="accent2">
            <a:hueOff val="9801453"/>
            <a:satOff val="8888"/>
            <a:lumOff val="-233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SimHei" panose="02010600030101010101" pitchFamily="2" charset="-122"/>
              <a:ea typeface="SimHei" panose="02010600030101010101" pitchFamily="2" charset="-122"/>
            </a:rPr>
            <a:t>运输食品的袋子和冷却器必须定期清洁和消毒</a:t>
          </a:r>
          <a:endParaRPr lang="en-US" sz="2800" b="1" kern="1200" dirty="0">
            <a:latin typeface="SimHei" panose="02010600030101010101" pitchFamily="2" charset="-122"/>
            <a:ea typeface="SimHei" panose="02010600030101010101" pitchFamily="2" charset="-122"/>
          </a:endParaRPr>
        </a:p>
      </dsp:txBody>
      <dsp:txXfrm>
        <a:off x="52597" y="3325608"/>
        <a:ext cx="10959938" cy="9722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E5358-5D0A-45BF-80DB-C3F7C913506E}">
      <dsp:nvSpPr>
        <dsp:cNvPr id="0" name=""/>
        <dsp:cNvSpPr/>
      </dsp:nvSpPr>
      <dsp:spPr>
        <a:xfrm>
          <a:off x="0" y="795453"/>
          <a:ext cx="11065133" cy="15559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A0EF8-A704-4ABC-B96F-1D2ED6C6F391}">
      <dsp:nvSpPr>
        <dsp:cNvPr id="0" name=""/>
        <dsp:cNvSpPr/>
      </dsp:nvSpPr>
      <dsp:spPr>
        <a:xfrm>
          <a:off x="470662" y="1192863"/>
          <a:ext cx="855749" cy="855749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36A50-A242-463D-847A-8E884B0D1C3B}">
      <dsp:nvSpPr>
        <dsp:cNvPr id="0" name=""/>
        <dsp:cNvSpPr/>
      </dsp:nvSpPr>
      <dsp:spPr>
        <a:xfrm>
          <a:off x="3497782" y="842783"/>
          <a:ext cx="1577893" cy="1555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67" tIns="164667" rIns="164667" bIns="16466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165°F</a:t>
          </a:r>
        </a:p>
      </dsp:txBody>
      <dsp:txXfrm>
        <a:off x="3497782" y="842783"/>
        <a:ext cx="1577893" cy="1555908"/>
      </dsp:txXfrm>
    </dsp:sp>
    <dsp:sp modelId="{D95A4D0E-78B7-49DC-B99F-3ECBEB481968}">
      <dsp:nvSpPr>
        <dsp:cNvPr id="0" name=""/>
        <dsp:cNvSpPr/>
      </dsp:nvSpPr>
      <dsp:spPr>
        <a:xfrm>
          <a:off x="6776384" y="842783"/>
          <a:ext cx="4288748" cy="1555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67" tIns="164667" rIns="164667" bIns="164667" numCol="1" spcCol="1270" anchor="ctr" anchorCtr="0">
          <a:noAutofit/>
        </a:bodyPr>
        <a:lstStyle/>
        <a:p>
          <a:pPr marL="0" lvl="0" indent="0" algn="l" defTabSz="800100">
            <a:lnSpc>
              <a:spcPct val="125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SimHei" panose="02010600030101010101" pitchFamily="2" charset="-122"/>
              <a:ea typeface="SimHei" panose="02010600030101010101" pitchFamily="2" charset="-122"/>
            </a:rPr>
            <a:t>预先烹煮过的家禽</a:t>
          </a:r>
          <a:br>
            <a:rPr lang="en-US" altLang="zh-CN" sz="1800" kern="1200" dirty="0">
              <a:latin typeface="SimHei" panose="02010600030101010101" pitchFamily="2" charset="-122"/>
              <a:ea typeface="SimHei" panose="02010600030101010101" pitchFamily="2" charset="-122"/>
            </a:rPr>
          </a:br>
          <a:r>
            <a:rPr lang="zh-CN" altLang="zh-CN" sz="1800" kern="1200" dirty="0">
              <a:latin typeface="SimHei" panose="02010600030101010101" pitchFamily="2" charset="-122"/>
              <a:ea typeface="SimHei" panose="02010600030101010101" pitchFamily="2" charset="-122"/>
            </a:rPr>
            <a:t>预先烹煮过的牛肉和猪肉</a:t>
          </a:r>
          <a:br>
            <a:rPr lang="en-US" altLang="zh-CN" sz="1800" kern="1200" dirty="0">
              <a:latin typeface="SimHei" panose="02010600030101010101" pitchFamily="2" charset="-122"/>
              <a:ea typeface="SimHei" panose="02010600030101010101" pitchFamily="2" charset="-122"/>
            </a:rPr>
          </a:br>
          <a:r>
            <a:rPr lang="en-US" sz="1800" kern="1200" dirty="0" err="1">
              <a:latin typeface="SimHei" panose="02010600030101010101" pitchFamily="2" charset="-122"/>
              <a:ea typeface="SimHei" panose="02010600030101010101" pitchFamily="2" charset="-122"/>
            </a:rPr>
            <a:t>砂锅菜</a:t>
          </a:r>
          <a:endParaRPr lang="en-US" sz="1800" kern="1200" dirty="0">
            <a:latin typeface="SimHei" panose="02010600030101010101" pitchFamily="2" charset="-122"/>
            <a:ea typeface="SimHei" panose="02010600030101010101" pitchFamily="2" charset="-122"/>
          </a:endParaRPr>
        </a:p>
      </dsp:txBody>
      <dsp:txXfrm>
        <a:off x="6776384" y="842783"/>
        <a:ext cx="4288748" cy="1555908"/>
      </dsp:txXfrm>
    </dsp:sp>
    <dsp:sp modelId="{AE147F99-EF75-40E9-B486-07E65D23B37E}">
      <dsp:nvSpPr>
        <dsp:cNvPr id="0" name=""/>
        <dsp:cNvSpPr/>
      </dsp:nvSpPr>
      <dsp:spPr>
        <a:xfrm>
          <a:off x="0" y="2787670"/>
          <a:ext cx="11065133" cy="15559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CBAA2-08F1-433C-A8D7-9675CA2BC1E7}">
      <dsp:nvSpPr>
        <dsp:cNvPr id="0" name=""/>
        <dsp:cNvSpPr/>
      </dsp:nvSpPr>
      <dsp:spPr>
        <a:xfrm>
          <a:off x="470662" y="3137749"/>
          <a:ext cx="855749" cy="8557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F40C1-9D1C-4636-A63C-951BC246EC57}">
      <dsp:nvSpPr>
        <dsp:cNvPr id="0" name=""/>
        <dsp:cNvSpPr/>
      </dsp:nvSpPr>
      <dsp:spPr>
        <a:xfrm>
          <a:off x="3498081" y="2787670"/>
          <a:ext cx="1577295" cy="1555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67" tIns="164667" rIns="164667" bIns="16466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145°F</a:t>
          </a:r>
        </a:p>
      </dsp:txBody>
      <dsp:txXfrm>
        <a:off x="3498081" y="2787670"/>
        <a:ext cx="1577295" cy="1555908"/>
      </dsp:txXfrm>
    </dsp:sp>
    <dsp:sp modelId="{E992DFBC-46AB-4F3D-9B02-A58EBFA02CF9}">
      <dsp:nvSpPr>
        <dsp:cNvPr id="0" name=""/>
        <dsp:cNvSpPr/>
      </dsp:nvSpPr>
      <dsp:spPr>
        <a:xfrm>
          <a:off x="6776384" y="2787670"/>
          <a:ext cx="4288748" cy="1555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67" tIns="164667" rIns="164667" bIns="16466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ja-JP" altLang="en-US" sz="1800" kern="1200" dirty="0">
              <a:latin typeface="SimHei" panose="02010600030101010101" pitchFamily="2" charset="-122"/>
              <a:ea typeface="SimHei" panose="02010600030101010101" pitchFamily="2" charset="-122"/>
            </a:rPr>
            <a:t>鱼</a:t>
          </a:r>
          <a:endParaRPr lang="en-US" sz="1800" kern="1200" dirty="0">
            <a:latin typeface="SimHei" panose="02010600030101010101" pitchFamily="2" charset="-122"/>
            <a:ea typeface="SimHei" panose="02010600030101010101" pitchFamily="2" charset="-122"/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800" kern="1200" dirty="0">
              <a:latin typeface="SimHei" panose="02010600030101010101" pitchFamily="2" charset="-122"/>
              <a:ea typeface="SimHei" panose="02010600030101010101" pitchFamily="2" charset="-122"/>
            </a:rPr>
            <a:t>淀粉</a:t>
          </a:r>
          <a:endParaRPr lang="en-US" sz="1800" kern="1200" dirty="0">
            <a:latin typeface="SimHei" panose="02010600030101010101" pitchFamily="2" charset="-122"/>
            <a:ea typeface="SimHei" panose="02010600030101010101" pitchFamily="2" charset="-122"/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800" kern="1200" dirty="0">
              <a:latin typeface="SimHei" panose="02010600030101010101" pitchFamily="2" charset="-122"/>
              <a:ea typeface="SimHei" panose="02010600030101010101" pitchFamily="2" charset="-122"/>
            </a:rPr>
            <a:t>蔬菜</a:t>
          </a:r>
          <a:endParaRPr lang="en-US" sz="1800" kern="1200" dirty="0">
            <a:latin typeface="SimHei" panose="02010600030101010101" pitchFamily="2" charset="-122"/>
            <a:ea typeface="SimHei" panose="02010600030101010101" pitchFamily="2" charset="-122"/>
          </a:endParaRPr>
        </a:p>
      </dsp:txBody>
      <dsp:txXfrm>
        <a:off x="6776384" y="2787670"/>
        <a:ext cx="4288748" cy="1555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411A0-5BFE-48AE-97DC-59C2784EA08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D6DE3-3C9B-4F9B-ACE8-BD1FF1753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96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40488-43C1-1D40-B90D-1C9DA7E284B7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8E571-E173-E741-8F29-757E3429C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2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food-safety/php/data-research/foodborne-illness-burden/index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预估：美国食源性疾病负担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| </a:t>
            </a:r>
            <a:r>
              <a:rPr lang="zh-CN" alt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食品安全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| CDC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https://www.cdc.gov/food-safety/php/data-research/foodborne-illness-burden/index.html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00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72744-329A-D317-6DAC-A51BFB422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F587FE-9F62-0728-FE62-402F631FE7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98D32D-39E1-96E4-2A9A-2156D4558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https://www.mafoodsafetyeducation.info/sites/default/files/TT_wash_hands_eng%20rev%2011-18-21.pdf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D57FF-0EE9-B164-E96D-46A36DBEA6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49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86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80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肉类和不含肉的炖菜须烹煮到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165F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99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如果您或您所在工作场所的其他人出现这些症状，请向营养总监报告。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23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105 CMR 590.001  https://www.mass.gov/doc/merged-food-code-111618/download</a:t>
            </a: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食品法规更新正在制定中。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14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具有潜在危险的食物（含水分、蛋白质、轻微酸性）包括：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未烹煮过或未煮熟的动物食品，包括肉类、鸡肉和其他禽类、蛋类、（未经巴氏消毒的）生牛奶及其制品，以及海鲜。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生蔬菜、谷物及水果或其制品，包括绿叶蔬菜、芽类蔬菜及面粉。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43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有的计划与伙食承办商合作，定期向此类场所提供校准过的温度计。红外表面温度计不能代替探针温度计。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40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瓜类和黄瓜即为硬实农产品的示例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去皮或切块时，细菌可从表皮转移。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进一步干燥可减少细菌。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03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移除炉盘周围任何可以着火的物品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80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接缝处有尖锐的凹痕会破坏接缝，导致细菌进入。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丢弃凹痕过深（可把手指放进去）的罐头。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18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https://www.mafoodsafetyeducation.info/sites/default/files/TT_sanitize_eng%20rev%2011-18-21.pdf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7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51F893F-BD40-3C51-B35F-0A43113FAF18}"/>
              </a:ext>
            </a:extLst>
          </p:cNvPr>
          <p:cNvSpPr/>
          <p:nvPr userDrawn="1"/>
        </p:nvSpPr>
        <p:spPr>
          <a:xfrm>
            <a:off x="0" y="5638800"/>
            <a:ext cx="12192000" cy="1219199"/>
          </a:xfrm>
          <a:prstGeom prst="rect">
            <a:avLst/>
          </a:prstGeom>
          <a:solidFill>
            <a:srgbClr val="E0EE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E30364-5F37-2BE0-6672-B454C7AA9C30}"/>
              </a:ext>
            </a:extLst>
          </p:cNvPr>
          <p:cNvSpPr/>
          <p:nvPr userDrawn="1"/>
        </p:nvSpPr>
        <p:spPr>
          <a:xfrm>
            <a:off x="0" y="0"/>
            <a:ext cx="12192000" cy="5638800"/>
          </a:xfrm>
          <a:prstGeom prst="rect">
            <a:avLst/>
          </a:prstGeom>
          <a:solidFill>
            <a:srgbClr val="141D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3CA1D73E-CEF3-7D53-74C9-4D5C524A8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6750" y="1195564"/>
            <a:ext cx="8318500" cy="323497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A1FC7F2-8A25-05C9-3E96-7B9E60787837}"/>
              </a:ext>
            </a:extLst>
          </p:cNvPr>
          <p:cNvSpPr txBox="1"/>
          <p:nvPr userDrawn="1"/>
        </p:nvSpPr>
        <p:spPr>
          <a:xfrm>
            <a:off x="5524500" y="3642141"/>
            <a:ext cx="515619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>
                <a:solidFill>
                  <a:srgbClr val="85BC41"/>
                </a:solidFill>
              </a:rPr>
              <a:t>Your Partners in Aging.</a:t>
            </a:r>
          </a:p>
        </p:txBody>
      </p:sp>
    </p:spTree>
    <p:extLst>
      <p:ext uri="{BB962C8B-B14F-4D97-AF65-F5344CB8AC3E}">
        <p14:creationId xmlns:p14="http://schemas.microsoft.com/office/powerpoint/2010/main" val="316915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6C8FD0-E9D9-52A4-2075-38EF6AA8CC52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90D32-8E76-FD34-C0D8-8119AD44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99811"/>
            <a:ext cx="11065132" cy="3988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 i="0">
                <a:solidFill>
                  <a:srgbClr val="8E9838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D02FE0-AA1E-68B7-EB3F-F0C93D85CB71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</a:rPr>
              <a:t>老年事务与独立性执行办公室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6D5E35-AA62-2697-1462-3D38917BB8FE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690847" y="0"/>
            <a:ext cx="219922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/>
              <a:t>(</a:t>
            </a:r>
            <a:r>
              <a:rPr lang="es-ES" sz="1800" dirty="0" err="1"/>
              <a:t>Chinese</a:t>
            </a:r>
            <a:r>
              <a:rPr lang="es-ES" sz="1800" dirty="0"/>
              <a:t> (</a:t>
            </a:r>
            <a:r>
              <a:rPr lang="es-ES" sz="1800" dirty="0" err="1"/>
              <a:t>Simplified</a:t>
            </a:r>
            <a:r>
              <a:rPr lang="es-ES" sz="1800" dirty="0"/>
              <a:t>))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5863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6C8FD0-E9D9-52A4-2075-38EF6AA8CC52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90D32-8E76-FD34-C0D8-8119AD44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99811"/>
            <a:ext cx="11065132" cy="3988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 i="0">
                <a:solidFill>
                  <a:srgbClr val="8E9838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D02FE0-AA1E-68B7-EB3F-F0C93D85CB71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老年事务与独立性执行办公室</a:t>
            </a:r>
            <a:endParaRPr lang="en-US" dirty="0">
              <a:solidFill>
                <a:schemeClr val="bg1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6D5E35-AA62-2697-1462-3D38917BB8FE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B3CB-CA8F-9C35-84BC-2F3E89FAA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1" y="990599"/>
            <a:ext cx="5524500" cy="518636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 marL="401638" indent="-169863">
              <a:buClr>
                <a:srgbClr val="141D45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rgbClr val="141D45"/>
                </a:solidFill>
                <a:latin typeface="Corbel" panose="020B0503020204020204" pitchFamily="34" charset="0"/>
              </a:defRPr>
            </a:lvl2pPr>
            <a:lvl3pPr marL="914400" indent="-396875">
              <a:buClr>
                <a:srgbClr val="141D45"/>
              </a:buClr>
              <a:buFontTx/>
              <a:buNone/>
              <a:tabLst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3pPr>
            <a:lvl4pPr marL="13716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4pPr>
            <a:lvl5pPr marL="18288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F9738A8-226F-DA0D-2F98-E0E1C19D01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0000" y="990600"/>
            <a:ext cx="5286633" cy="51863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9690847" y="0"/>
            <a:ext cx="219922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/>
              <a:t>(</a:t>
            </a:r>
            <a:r>
              <a:rPr lang="es-ES" sz="1800" dirty="0" err="1"/>
              <a:t>Chinese</a:t>
            </a:r>
            <a:r>
              <a:rPr lang="es-ES" sz="1800" dirty="0"/>
              <a:t> (</a:t>
            </a:r>
            <a:r>
              <a:rPr lang="es-ES" sz="1800" dirty="0" err="1"/>
              <a:t>Simplified</a:t>
            </a:r>
            <a:r>
              <a:rPr lang="es-ES" sz="1800" dirty="0"/>
              <a:t>))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586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6C8FD0-E9D9-52A4-2075-38EF6AA8CC52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90D32-8E76-FD34-C0D8-8119AD44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99811"/>
            <a:ext cx="11065132" cy="3988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 i="0">
                <a:solidFill>
                  <a:srgbClr val="8E9838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D02FE0-AA1E-68B7-EB3F-F0C93D85CB71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老年事务与独立性执行办公室</a:t>
            </a:r>
            <a:endParaRPr lang="en-US" dirty="0">
              <a:solidFill>
                <a:schemeClr val="bg1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6D5E35-AA62-2697-1462-3D38917BB8FE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B3CB-CA8F-9C35-84BC-2F3E89FAA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9" y="990599"/>
            <a:ext cx="5524500" cy="518636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 marL="401638" indent="-169863">
              <a:buClr>
                <a:srgbClr val="141D45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rgbClr val="141D45"/>
                </a:solidFill>
                <a:latin typeface="Corbel" panose="020B0503020204020204" pitchFamily="34" charset="0"/>
              </a:defRPr>
            </a:lvl2pPr>
            <a:lvl3pPr marL="914400" indent="-396875">
              <a:buClr>
                <a:srgbClr val="141D45"/>
              </a:buClr>
              <a:buFontTx/>
              <a:buNone/>
              <a:tabLst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3pPr>
            <a:lvl4pPr marL="13716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4pPr>
            <a:lvl5pPr marL="18288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F9738A8-226F-DA0D-2F98-E0E1C19D01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1501" y="990600"/>
            <a:ext cx="5286633" cy="51863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9690847" y="0"/>
            <a:ext cx="219922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/>
              <a:t>(</a:t>
            </a:r>
            <a:r>
              <a:rPr lang="es-ES" sz="1800" dirty="0" err="1"/>
              <a:t>Chinese</a:t>
            </a:r>
            <a:r>
              <a:rPr lang="es-ES" sz="1800" dirty="0"/>
              <a:t> (</a:t>
            </a:r>
            <a:r>
              <a:rPr lang="es-ES" sz="1800" dirty="0" err="1"/>
              <a:t>Simplified</a:t>
            </a:r>
            <a:r>
              <a:rPr lang="es-ES" sz="1800" dirty="0"/>
              <a:t>))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93953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6C8FD0-E9D9-52A4-2075-38EF6AA8CC52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90D32-8E76-FD34-C0D8-8119AD44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99811"/>
            <a:ext cx="11065132" cy="3988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 i="0">
                <a:solidFill>
                  <a:srgbClr val="8E9838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D02FE0-AA1E-68B7-EB3F-F0C93D85CB71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bg1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老年事务与独立性执行办公室</a:t>
            </a:r>
            <a:endParaRPr lang="en-US" dirty="0">
              <a:solidFill>
                <a:schemeClr val="bg1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6D5E35-AA62-2697-1462-3D38917BB8FE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B3CB-CA8F-9C35-84BC-2F3E89FAA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990599"/>
            <a:ext cx="8394700" cy="518636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 marL="401638" indent="-169863">
              <a:buClr>
                <a:srgbClr val="141D45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rgbClr val="141D45"/>
                </a:solidFill>
                <a:latin typeface="Corbel" panose="020B0503020204020204" pitchFamily="34" charset="0"/>
              </a:defRPr>
            </a:lvl2pPr>
            <a:lvl3pPr marL="914400" indent="-396875">
              <a:buClr>
                <a:srgbClr val="141D45"/>
              </a:buClr>
              <a:buFontTx/>
              <a:buNone/>
              <a:tabLst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3pPr>
            <a:lvl4pPr marL="13716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4pPr>
            <a:lvl5pPr marL="18288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 descr="A group of colorful shapes&#10;&#10;Description automatically generated">
            <a:extLst>
              <a:ext uri="{FF2B5EF4-FFF2-40B4-BE49-F238E27FC236}">
                <a16:creationId xmlns:a16="http://schemas.microsoft.com/office/drawing/2014/main" id="{A4641E66-81CB-7447-BCC5-1FE747C939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366" t="105" r="1690" b="-105"/>
          <a:stretch/>
        </p:blipFill>
        <p:spPr>
          <a:xfrm rot="10800000">
            <a:off x="9220200" y="241478"/>
            <a:ext cx="2971800" cy="601038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9690847" y="0"/>
            <a:ext cx="219922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/>
              <a:t>(</a:t>
            </a:r>
            <a:r>
              <a:rPr lang="es-ES" sz="1800" dirty="0" err="1"/>
              <a:t>Chinese</a:t>
            </a:r>
            <a:r>
              <a:rPr lang="es-ES" sz="1800" dirty="0"/>
              <a:t> (</a:t>
            </a:r>
            <a:r>
              <a:rPr lang="es-ES" sz="1800" dirty="0" err="1"/>
              <a:t>Simplified</a:t>
            </a:r>
            <a:r>
              <a:rPr lang="es-ES" sz="1800" dirty="0"/>
              <a:t>))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49986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6C8FD0-E9D9-52A4-2075-38EF6AA8CC52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90D32-8E76-FD34-C0D8-8119AD44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9" y="299811"/>
            <a:ext cx="8080633" cy="3988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 i="0">
                <a:solidFill>
                  <a:srgbClr val="8E9838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D02FE0-AA1E-68B7-EB3F-F0C93D85CB71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bg1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老年事务与独立性执行办公室</a:t>
            </a:r>
            <a:endParaRPr lang="en-US" dirty="0">
              <a:solidFill>
                <a:schemeClr val="bg1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6D5E35-AA62-2697-1462-3D38917BB8FE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B3CB-CA8F-9C35-84BC-2F3E89FAA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5999" y="990599"/>
            <a:ext cx="8080633" cy="518636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 marL="401638" indent="-169863">
              <a:buClr>
                <a:srgbClr val="141D45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rgbClr val="141D45"/>
                </a:solidFill>
                <a:latin typeface="Corbel" panose="020B0503020204020204" pitchFamily="34" charset="0"/>
              </a:defRPr>
            </a:lvl2pPr>
            <a:lvl3pPr marL="914400" indent="-396875">
              <a:buClr>
                <a:srgbClr val="141D45"/>
              </a:buClr>
              <a:buFontTx/>
              <a:buNone/>
              <a:tabLst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3pPr>
            <a:lvl4pPr marL="13716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4pPr>
            <a:lvl5pPr marL="18288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 descr="A group of colorful shapes&#10;&#10;Description automatically generated">
            <a:extLst>
              <a:ext uri="{FF2B5EF4-FFF2-40B4-BE49-F238E27FC236}">
                <a16:creationId xmlns:a16="http://schemas.microsoft.com/office/drawing/2014/main" id="{A4641E66-81CB-7447-BCC5-1FE747C939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366" t="105" r="1690" b="-105"/>
          <a:stretch/>
        </p:blipFill>
        <p:spPr>
          <a:xfrm>
            <a:off x="-4283" y="194146"/>
            <a:ext cx="3001483" cy="60704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9690847" y="0"/>
            <a:ext cx="219922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/>
              <a:t>(</a:t>
            </a:r>
            <a:r>
              <a:rPr lang="es-ES" sz="1800" dirty="0" err="1"/>
              <a:t>Chinese</a:t>
            </a:r>
            <a:r>
              <a:rPr lang="es-ES" sz="1800" dirty="0"/>
              <a:t> (</a:t>
            </a:r>
            <a:r>
              <a:rPr lang="es-ES" sz="1800" dirty="0" err="1"/>
              <a:t>Simplified</a:t>
            </a:r>
            <a:r>
              <a:rPr lang="es-ES" sz="1800" dirty="0"/>
              <a:t>))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91929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olorful shapes&#10;&#10;Description automatically generated">
            <a:extLst>
              <a:ext uri="{FF2B5EF4-FFF2-40B4-BE49-F238E27FC236}">
                <a16:creationId xmlns:a16="http://schemas.microsoft.com/office/drawing/2014/main" id="{A4641E66-81CB-7447-BCC5-1FE747C939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9000"/>
          </a:blip>
          <a:srcRect l="1555" t="105" r="1690" b="-105"/>
          <a:stretch/>
        </p:blipFill>
        <p:spPr>
          <a:xfrm rot="16200000">
            <a:off x="7591852" y="1869648"/>
            <a:ext cx="3104297" cy="6096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26C8FD0-E9D9-52A4-2075-38EF6AA8CC52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90D32-8E76-FD34-C0D8-8119AD44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99811"/>
            <a:ext cx="11065132" cy="3988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 i="0">
                <a:solidFill>
                  <a:srgbClr val="8E9838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D02FE0-AA1E-68B7-EB3F-F0C93D85CB71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bg1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老年事务与独立性执行办公室</a:t>
            </a:r>
            <a:endParaRPr lang="en-US" dirty="0">
              <a:solidFill>
                <a:schemeClr val="bg1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6D5E35-AA62-2697-1462-3D38917BB8FE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B3CB-CA8F-9C35-84BC-2F3E89FAA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990599"/>
            <a:ext cx="11049000" cy="518636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 marL="401638" indent="-169863">
              <a:buClr>
                <a:srgbClr val="141D45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rgbClr val="141D45"/>
                </a:solidFill>
                <a:latin typeface="Corbel" panose="020B0503020204020204" pitchFamily="34" charset="0"/>
              </a:defRPr>
            </a:lvl2pPr>
            <a:lvl3pPr marL="914400" indent="-396875">
              <a:buClr>
                <a:srgbClr val="141D45"/>
              </a:buClr>
              <a:buFontTx/>
              <a:buNone/>
              <a:tabLst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3pPr>
            <a:lvl4pPr marL="13716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4pPr>
            <a:lvl5pPr marL="18288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5574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white and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52D057C7-FB4F-EEB8-C9ED-7A1C4ECE15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81"/>
          <a:stretch/>
        </p:blipFill>
        <p:spPr>
          <a:xfrm>
            <a:off x="4925961" y="-2191"/>
            <a:ext cx="72660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299811"/>
            <a:ext cx="11049001" cy="39880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8E983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7632" y="1165225"/>
            <a:ext cx="5270501" cy="4867274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>
              <a:defRPr sz="2000" b="0" i="0">
                <a:latin typeface="Corbel" panose="020B0503020204020204" pitchFamily="34" charset="0"/>
              </a:defRPr>
            </a:lvl2pPr>
            <a:lvl3pPr>
              <a:defRPr b="0" i="0">
                <a:latin typeface="Corbel" panose="020B0503020204020204" pitchFamily="34" charset="0"/>
              </a:defRPr>
            </a:lvl3pPr>
            <a:lvl4pPr>
              <a:defRPr b="0" i="0">
                <a:latin typeface="Corbel" panose="020B0503020204020204" pitchFamily="34" charset="0"/>
              </a:defRPr>
            </a:lvl4pPr>
            <a:lvl5pPr>
              <a:defRPr b="0" i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847481-6370-2019-045E-396840255A81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A349E1-93B7-E5D2-8069-636725CDC8DA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老年事务与独立性执行办公室</a:t>
            </a:r>
            <a:endParaRPr lang="en-US" dirty="0">
              <a:solidFill>
                <a:schemeClr val="bg1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81B221-77E5-AA0C-B99E-068E4A8EFE16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0893C9-1D53-ABB3-116B-DF30DA9DEEA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6132" y="1165224"/>
            <a:ext cx="5270501" cy="4867275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>
              <a:defRPr sz="2000" b="0" i="0">
                <a:latin typeface="Corbel" panose="020B0503020204020204" pitchFamily="34" charset="0"/>
              </a:defRPr>
            </a:lvl2pPr>
            <a:lvl3pPr>
              <a:defRPr b="0" i="0">
                <a:latin typeface="Corbel" panose="020B0503020204020204" pitchFamily="34" charset="0"/>
              </a:defRPr>
            </a:lvl3pPr>
            <a:lvl4pPr>
              <a:defRPr b="0" i="0">
                <a:latin typeface="Corbel" panose="020B0503020204020204" pitchFamily="34" charset="0"/>
              </a:defRPr>
            </a:lvl4pPr>
            <a:lvl5pPr>
              <a:defRPr b="0" i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9690847" y="0"/>
            <a:ext cx="219922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/>
              <a:t>(</a:t>
            </a:r>
            <a:r>
              <a:rPr lang="es-ES" sz="1800" dirty="0" err="1"/>
              <a:t>Chinese</a:t>
            </a:r>
            <a:r>
              <a:rPr lang="es-ES" sz="1800" dirty="0"/>
              <a:t> (</a:t>
            </a:r>
            <a:r>
              <a:rPr lang="es-ES" sz="1800" dirty="0" err="1"/>
              <a:t>Simplified</a:t>
            </a:r>
            <a:r>
              <a:rPr lang="es-ES" sz="1800" dirty="0"/>
              <a:t>))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622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pyramid&#10;&#10;Description automatically generated">
            <a:extLst>
              <a:ext uri="{FF2B5EF4-FFF2-40B4-BE49-F238E27FC236}">
                <a16:creationId xmlns:a16="http://schemas.microsoft.com/office/drawing/2014/main" id="{B4331C9F-3581-1999-06FC-65B05C6884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380" t="3677" r="8426" b="5845"/>
          <a:stretch/>
        </p:blipFill>
        <p:spPr>
          <a:xfrm>
            <a:off x="344384" y="1045219"/>
            <a:ext cx="6085975" cy="530904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26C8FD0-E9D9-52A4-2075-38EF6AA8CC52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D02FE0-AA1E-68B7-EB3F-F0C93D85CB71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bg1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老年事务与独立性执行办公室</a:t>
            </a:r>
            <a:endParaRPr lang="en-US" dirty="0">
              <a:solidFill>
                <a:schemeClr val="bg1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6D5E35-AA62-2697-1462-3D38917BB8FE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CE1C7DE5-EF32-6182-70EE-71663BD96BC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106026" y="1356833"/>
            <a:ext cx="5535631" cy="4626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Clr>
                <a:schemeClr val="accent2"/>
              </a:buClr>
              <a:buFont typeface="Arial" panose="020B0604020202020204" pitchFamily="34" charset="0"/>
              <a:buNone/>
              <a:tabLst/>
              <a:defRPr sz="2400" b="0">
                <a:solidFill>
                  <a:srgbClr val="91278F"/>
                </a:solidFill>
                <a:latin typeface="+mn-lt"/>
                <a:cs typeface="Arial" panose="020B0604020202020204" pitchFamily="34" charset="0"/>
              </a:defRPr>
            </a:lvl1pPr>
            <a:lvl2pPr marL="352425" indent="-169863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accent3">
                    <a:lumMod val="75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520700" indent="-168275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accent3">
                    <a:lumMod val="75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690563" indent="-169863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0425" indent="-169863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4A1BA58-76EC-4896-4191-EE09F12654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499" y="321053"/>
            <a:ext cx="11239501" cy="3176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rgbClr val="8E9838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6501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colorful shapes&#10;&#10;Description automatically generated">
            <a:extLst>
              <a:ext uri="{FF2B5EF4-FFF2-40B4-BE49-F238E27FC236}">
                <a16:creationId xmlns:a16="http://schemas.microsoft.com/office/drawing/2014/main" id="{87CCB9B6-6388-4E87-56CA-F836410CC0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4959" b="4509"/>
          <a:stretch/>
        </p:blipFill>
        <p:spPr>
          <a:xfrm rot="16200000">
            <a:off x="8901439" y="3631022"/>
            <a:ext cx="1869425" cy="35686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ED0FDC-C39A-91B8-9717-2A844B8E6FF5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44201EA-469D-7CB9-217E-A6879F5DAE3A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bg1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老年事务与独立性执行办公室</a:t>
            </a:r>
            <a:endParaRPr lang="en-US" dirty="0">
              <a:solidFill>
                <a:schemeClr val="bg1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BE0DB18-ECE5-CE47-80A8-C088176BF4DF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4E01E41-0514-3550-A7ED-5C7655E22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633" y="2577644"/>
            <a:ext cx="11049000" cy="1423311"/>
          </a:xfrm>
        </p:spPr>
        <p:txBody>
          <a:bodyPr lIns="0" tIns="0" rIns="0" bIns="0">
            <a:noAutofit/>
          </a:bodyPr>
          <a:lstStyle>
            <a:lvl1pPr algn="ctr">
              <a:defRPr b="1" i="0">
                <a:solidFill>
                  <a:srgbClr val="8E9838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Divider Page</a:t>
            </a:r>
          </a:p>
        </p:txBody>
      </p:sp>
    </p:spTree>
    <p:extLst>
      <p:ext uri="{BB962C8B-B14F-4D97-AF65-F5344CB8AC3E}">
        <p14:creationId xmlns:p14="http://schemas.microsoft.com/office/powerpoint/2010/main" val="1521863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12EB62D-90CA-03AA-C06F-022E6488E01C}"/>
              </a:ext>
            </a:extLst>
          </p:cNvPr>
          <p:cNvSpPr txBox="1"/>
          <p:nvPr userDrawn="1"/>
        </p:nvSpPr>
        <p:spPr>
          <a:xfrm>
            <a:off x="4403559" y="2115650"/>
            <a:ext cx="7216942" cy="101566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lang="en-US" sz="6000" b="1" i="0" dirty="0">
                <a:solidFill>
                  <a:srgbClr val="8E9838"/>
                </a:solidFill>
                <a:latin typeface="+mj-lt"/>
              </a:rPr>
              <a:t>THANK YOU!</a:t>
            </a:r>
          </a:p>
        </p:txBody>
      </p:sp>
      <p:pic>
        <p:nvPicPr>
          <p:cNvPr id="18" name="Picture 17" descr="A group of colorful shapes&#10;&#10;Description automatically generated">
            <a:extLst>
              <a:ext uri="{FF2B5EF4-FFF2-40B4-BE49-F238E27FC236}">
                <a16:creationId xmlns:a16="http://schemas.microsoft.com/office/drawing/2014/main" id="{32FB901D-DACE-040E-E0FF-B50EFD1F0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59" b="4509"/>
          <a:stretch/>
        </p:blipFill>
        <p:spPr>
          <a:xfrm>
            <a:off x="-2" y="-11676"/>
            <a:ext cx="3598607" cy="6869676"/>
          </a:xfrm>
          <a:prstGeom prst="rect">
            <a:avLst/>
          </a:prstGeom>
        </p:spPr>
      </p:pic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E6EAEBF2-DC73-F9E8-A089-79497A25F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3558" y="3548888"/>
            <a:ext cx="7216942" cy="2775712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2pPr>
            <a:lvl3pPr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3pPr>
            <a:lvl4pPr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4pPr>
            <a:lvl5pPr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356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51F893F-BD40-3C51-B35F-0A43113FAF18}"/>
              </a:ext>
            </a:extLst>
          </p:cNvPr>
          <p:cNvSpPr/>
          <p:nvPr userDrawn="1"/>
        </p:nvSpPr>
        <p:spPr>
          <a:xfrm>
            <a:off x="0" y="5638800"/>
            <a:ext cx="12192000" cy="1219199"/>
          </a:xfrm>
          <a:prstGeom prst="rect">
            <a:avLst/>
          </a:prstGeom>
          <a:solidFill>
            <a:srgbClr val="E0EE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1FC7F2-8A25-05C9-3E96-7B9E60787837}"/>
              </a:ext>
            </a:extLst>
          </p:cNvPr>
          <p:cNvSpPr txBox="1"/>
          <p:nvPr userDrawn="1"/>
        </p:nvSpPr>
        <p:spPr>
          <a:xfrm>
            <a:off x="5524500" y="3642141"/>
            <a:ext cx="515619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>
                <a:solidFill>
                  <a:srgbClr val="8E9838"/>
                </a:solidFill>
              </a:rPr>
              <a:t>Your Partners in Aging.</a:t>
            </a:r>
          </a:p>
        </p:txBody>
      </p:sp>
      <p:pic>
        <p:nvPicPr>
          <p:cNvPr id="4" name="Picture 3" descr="A black background with blue and yellow text&#10;&#10;Description automatically generated">
            <a:extLst>
              <a:ext uri="{FF2B5EF4-FFF2-40B4-BE49-F238E27FC236}">
                <a16:creationId xmlns:a16="http://schemas.microsoft.com/office/drawing/2014/main" id="{271EDE4B-C565-C57D-75AE-53599D501E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2653" y="1572777"/>
            <a:ext cx="8788603" cy="248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5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DBD411C-3DE7-0E9F-611B-568A721308DE}"/>
              </a:ext>
            </a:extLst>
          </p:cNvPr>
          <p:cNvSpPr/>
          <p:nvPr userDrawn="1"/>
        </p:nvSpPr>
        <p:spPr>
          <a:xfrm>
            <a:off x="0" y="5197475"/>
            <a:ext cx="12192000" cy="1660525"/>
          </a:xfrm>
          <a:prstGeom prst="rect">
            <a:avLst/>
          </a:prstGeom>
          <a:solidFill>
            <a:srgbClr val="E0EE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E30364-5F37-2BE0-6672-B454C7AA9C30}"/>
              </a:ext>
            </a:extLst>
          </p:cNvPr>
          <p:cNvSpPr/>
          <p:nvPr userDrawn="1"/>
        </p:nvSpPr>
        <p:spPr>
          <a:xfrm>
            <a:off x="0" y="0"/>
            <a:ext cx="12192000" cy="5197475"/>
          </a:xfrm>
          <a:prstGeom prst="rect">
            <a:avLst/>
          </a:prstGeom>
          <a:solidFill>
            <a:srgbClr val="141D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366D488-2335-BEB6-03A9-8E5ECEEF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412544"/>
            <a:ext cx="11049000" cy="1423311"/>
          </a:xfrm>
        </p:spPr>
        <p:txBody>
          <a:bodyPr lIns="0" tIns="0" rIns="0" bIns="0">
            <a:noAutofit/>
          </a:bodyPr>
          <a:lstStyle>
            <a:lvl1pPr algn="ctr">
              <a:defRPr b="1" i="0">
                <a:solidFill>
                  <a:srgbClr val="85BC4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E00CAD-F0CE-D049-9EB4-E3AF61B69FF8}"/>
              </a:ext>
            </a:extLst>
          </p:cNvPr>
          <p:cNvSpPr txBox="1"/>
          <p:nvPr userDrawn="1"/>
        </p:nvSpPr>
        <p:spPr>
          <a:xfrm>
            <a:off x="6096000" y="5479147"/>
            <a:ext cx="552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16A2A7"/>
                </a:solidFill>
              </a:rPr>
              <a:t>Your Partners in Aging.</a:t>
            </a:r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5F4CCF5E-0876-CB20-062F-2A6D80991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899" y="139416"/>
            <a:ext cx="4165601" cy="161995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C1A86E-DFD5-D138-2507-D6242C14F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6127750" y="6338432"/>
            <a:ext cx="271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141D45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5591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DBD411C-3DE7-0E9F-611B-568A721308DE}"/>
              </a:ext>
            </a:extLst>
          </p:cNvPr>
          <p:cNvSpPr/>
          <p:nvPr userDrawn="1"/>
        </p:nvSpPr>
        <p:spPr>
          <a:xfrm>
            <a:off x="0" y="5197475"/>
            <a:ext cx="12192000" cy="1660525"/>
          </a:xfrm>
          <a:prstGeom prst="rect">
            <a:avLst/>
          </a:prstGeom>
          <a:solidFill>
            <a:srgbClr val="E0EE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366D488-2335-BEB6-03A9-8E5ECEEF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412544"/>
            <a:ext cx="11049000" cy="1423311"/>
          </a:xfrm>
        </p:spPr>
        <p:txBody>
          <a:bodyPr lIns="0" tIns="0" rIns="0" bIns="0">
            <a:noAutofit/>
          </a:bodyPr>
          <a:lstStyle>
            <a:lvl1pPr algn="ctr">
              <a:defRPr b="1" i="0">
                <a:solidFill>
                  <a:srgbClr val="8E9838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E00CAD-F0CE-D049-9EB4-E3AF61B69FF8}"/>
              </a:ext>
            </a:extLst>
          </p:cNvPr>
          <p:cNvSpPr txBox="1"/>
          <p:nvPr userDrawn="1"/>
        </p:nvSpPr>
        <p:spPr>
          <a:xfrm>
            <a:off x="6096000" y="5479147"/>
            <a:ext cx="552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16A2A7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您的老年伴侣。</a:t>
            </a:r>
            <a:endParaRPr lang="en-US" sz="3600" dirty="0">
              <a:solidFill>
                <a:srgbClr val="16A2A7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C1A86E-DFD5-D138-2507-D6242C14F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6127750" y="6338432"/>
            <a:ext cx="271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141D45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Date</a:t>
            </a:r>
          </a:p>
        </p:txBody>
      </p:sp>
      <p:pic>
        <p:nvPicPr>
          <p:cNvPr id="3" name="Picture 2" descr="A black background with blue and yellow text&#10;&#10;Description automatically generated">
            <a:extLst>
              <a:ext uri="{FF2B5EF4-FFF2-40B4-BE49-F238E27FC236}">
                <a16:creationId xmlns:a16="http://schemas.microsoft.com/office/drawing/2014/main" id="{298CD599-9B08-B4B0-9FEA-AEE223F27F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051" y="361532"/>
            <a:ext cx="4165600" cy="117572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9690847" y="0"/>
            <a:ext cx="219922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/>
              <a:t>(</a:t>
            </a:r>
            <a:r>
              <a:rPr lang="es-ES" sz="1800" dirty="0" err="1"/>
              <a:t>Chinese</a:t>
            </a:r>
            <a:r>
              <a:rPr lang="es-ES" sz="1800" dirty="0"/>
              <a:t> (</a:t>
            </a:r>
            <a:r>
              <a:rPr lang="es-ES" sz="1800" dirty="0" err="1"/>
              <a:t>Simplified</a:t>
            </a:r>
            <a:r>
              <a:rPr lang="es-ES" sz="1800" dirty="0"/>
              <a:t>))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00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DBD411C-3DE7-0E9F-611B-568A721308DE}"/>
              </a:ext>
            </a:extLst>
          </p:cNvPr>
          <p:cNvSpPr/>
          <p:nvPr userDrawn="1"/>
        </p:nvSpPr>
        <p:spPr>
          <a:xfrm>
            <a:off x="0" y="5850647"/>
            <a:ext cx="12192000" cy="1007353"/>
          </a:xfrm>
          <a:prstGeom prst="rect">
            <a:avLst/>
          </a:prstGeom>
          <a:solidFill>
            <a:srgbClr val="E0EE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E30364-5F37-2BE0-6672-B454C7AA9C30}"/>
              </a:ext>
            </a:extLst>
          </p:cNvPr>
          <p:cNvSpPr/>
          <p:nvPr userDrawn="1"/>
        </p:nvSpPr>
        <p:spPr>
          <a:xfrm>
            <a:off x="0" y="0"/>
            <a:ext cx="12192000" cy="5850647"/>
          </a:xfrm>
          <a:prstGeom prst="rect">
            <a:avLst/>
          </a:prstGeom>
          <a:solidFill>
            <a:srgbClr val="141D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366D488-2335-BEB6-03A9-8E5ECEEF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99" y="2925323"/>
            <a:ext cx="11049000" cy="1423311"/>
          </a:xfrm>
        </p:spPr>
        <p:txBody>
          <a:bodyPr lIns="0" tIns="0" rIns="0" bIns="0">
            <a:noAutofit/>
          </a:bodyPr>
          <a:lstStyle>
            <a:lvl1pPr algn="ctr">
              <a:defRPr b="1" i="0">
                <a:solidFill>
                  <a:srgbClr val="85BC4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5F4CCF5E-0876-CB20-062F-2A6D80991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899" y="139416"/>
            <a:ext cx="4165601" cy="161995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C1A86E-DFD5-D138-2507-D6242C14F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9080500" y="6318250"/>
            <a:ext cx="254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141D45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509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6BB2CD7-4745-D22A-CA2C-98DEF7B5EF04}"/>
              </a:ext>
            </a:extLst>
          </p:cNvPr>
          <p:cNvSpPr txBox="1"/>
          <p:nvPr userDrawn="1"/>
        </p:nvSpPr>
        <p:spPr>
          <a:xfrm>
            <a:off x="552496" y="1902911"/>
            <a:ext cx="1191575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400"/>
              </a:spcBef>
            </a:pPr>
            <a:r>
              <a:rPr lang="en-US" sz="2100" b="0" i="0" dirty="0">
                <a:solidFill>
                  <a:srgbClr val="8E9838"/>
                </a:solidFill>
                <a:effectLst/>
                <a:latin typeface="Corbel" panose="020B0503020204020204" pitchFamily="34" charset="0"/>
              </a:rPr>
              <a:t>Partnership</a:t>
            </a:r>
            <a:r>
              <a:rPr lang="en-US" sz="2100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 </a:t>
            </a:r>
            <a:r>
              <a:rPr lang="en-US" sz="2100" b="0" i="0" dirty="0">
                <a:solidFill>
                  <a:srgbClr val="141D45"/>
                </a:solidFill>
                <a:effectLst/>
                <a:latin typeface="Corbel" panose="020B0503020204020204" pitchFamily="34" charset="0"/>
              </a:rPr>
              <a:t>We value partnership—we can achieve more together. </a:t>
            </a:r>
          </a:p>
          <a:p>
            <a:pPr>
              <a:spcBef>
                <a:spcPts val="1400"/>
              </a:spcBef>
            </a:pPr>
            <a:r>
              <a:rPr lang="en-US" sz="2100" b="0" i="0" dirty="0">
                <a:solidFill>
                  <a:srgbClr val="8E9838"/>
                </a:solidFill>
                <a:effectLst/>
                <a:latin typeface="Corbel" panose="020B0503020204020204" pitchFamily="34" charset="0"/>
              </a:rPr>
              <a:t>Inclusion </a:t>
            </a:r>
            <a:r>
              <a:rPr lang="en-US" sz="2100" b="0" i="0" dirty="0">
                <a:solidFill>
                  <a:srgbClr val="85BC4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100" b="0" i="0" dirty="0">
                <a:solidFill>
                  <a:srgbClr val="141D45"/>
                </a:solidFill>
                <a:effectLst/>
                <a:latin typeface="Corbel" panose="020B0503020204020204" pitchFamily="34" charset="0"/>
              </a:rPr>
              <a:t>We value inclusion—diversity strengthens our state and ourselves. </a:t>
            </a:r>
          </a:p>
          <a:p>
            <a:pPr>
              <a:spcBef>
                <a:spcPts val="1400"/>
              </a:spcBef>
            </a:pPr>
            <a:r>
              <a:rPr lang="en-US" sz="2100" b="0" i="0" dirty="0">
                <a:solidFill>
                  <a:srgbClr val="8E9838"/>
                </a:solidFill>
                <a:effectLst/>
                <a:latin typeface="Corbel" panose="020B0503020204020204" pitchFamily="34" charset="0"/>
              </a:rPr>
              <a:t>Justice</a:t>
            </a:r>
            <a:r>
              <a:rPr lang="en-US" sz="2100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 </a:t>
            </a:r>
            <a:r>
              <a:rPr lang="en-US" sz="2100" b="0" i="0" dirty="0">
                <a:solidFill>
                  <a:srgbClr val="141D45"/>
                </a:solidFill>
                <a:effectLst/>
                <a:latin typeface="Corbel" panose="020B0503020204020204" pitchFamily="34" charset="0"/>
              </a:rPr>
              <a:t>We value justice—combatting ageism is core to our work. </a:t>
            </a:r>
          </a:p>
          <a:p>
            <a:pPr>
              <a:spcBef>
                <a:spcPts val="1400"/>
              </a:spcBef>
            </a:pPr>
            <a:r>
              <a:rPr lang="en-US" sz="2100" b="0" i="0" dirty="0">
                <a:solidFill>
                  <a:srgbClr val="8E9838"/>
                </a:solidFill>
                <a:effectLst/>
                <a:latin typeface="Corbel" panose="020B0503020204020204" pitchFamily="34" charset="0"/>
              </a:rPr>
              <a:t>Humanity</a:t>
            </a:r>
            <a:r>
              <a:rPr lang="en-US" sz="2100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 </a:t>
            </a:r>
            <a:r>
              <a:rPr lang="en-US" sz="2100" b="0" i="0" dirty="0">
                <a:solidFill>
                  <a:srgbClr val="141D45"/>
                </a:solidFill>
                <a:effectLst/>
                <a:latin typeface="Corbel" panose="020B0503020204020204" pitchFamily="34" charset="0"/>
              </a:rPr>
              <a:t>We value humanity—caring for each other is why we are here. </a:t>
            </a:r>
          </a:p>
          <a:p>
            <a:pPr>
              <a:spcBef>
                <a:spcPts val="1400"/>
              </a:spcBef>
            </a:pPr>
            <a:r>
              <a:rPr lang="en-US" sz="2100" b="0" i="0" dirty="0">
                <a:solidFill>
                  <a:srgbClr val="8E9838"/>
                </a:solidFill>
                <a:effectLst/>
                <a:latin typeface="Corbel" panose="020B0503020204020204" pitchFamily="34" charset="0"/>
              </a:rPr>
              <a:t>Community</a:t>
            </a:r>
            <a:r>
              <a:rPr lang="en-US" sz="2100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 </a:t>
            </a:r>
            <a:r>
              <a:rPr lang="en-US" sz="2100" b="0" i="0" dirty="0">
                <a:solidFill>
                  <a:srgbClr val="141D45"/>
                </a:solidFill>
                <a:effectLst/>
                <a:latin typeface="Corbel" panose="020B0503020204020204" pitchFamily="34" charset="0"/>
              </a:rPr>
              <a:t>We value community—it supports and sustains us. </a:t>
            </a:r>
          </a:p>
          <a:p>
            <a:pPr>
              <a:spcBef>
                <a:spcPts val="1400"/>
              </a:spcBef>
            </a:pPr>
            <a:r>
              <a:rPr lang="en-US" sz="2100" b="0" i="0" dirty="0">
                <a:solidFill>
                  <a:srgbClr val="8E9838"/>
                </a:solidFill>
                <a:effectLst/>
                <a:latin typeface="Corbel" panose="020B0503020204020204" pitchFamily="34" charset="0"/>
              </a:rPr>
              <a:t>Connection</a:t>
            </a:r>
            <a:r>
              <a:rPr lang="en-US" sz="2100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 </a:t>
            </a:r>
            <a:r>
              <a:rPr lang="en-US" sz="2100" b="0" i="0" dirty="0">
                <a:solidFill>
                  <a:srgbClr val="141D45"/>
                </a:solidFill>
                <a:effectLst/>
                <a:latin typeface="Corbel" panose="020B0503020204020204" pitchFamily="34" charset="0"/>
              </a:rPr>
              <a:t>We value connection—it’s the heart of wellbeing and belonging</a:t>
            </a:r>
            <a:r>
              <a:rPr lang="en-US" sz="2100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. </a:t>
            </a:r>
          </a:p>
          <a:p>
            <a:pPr>
              <a:spcBef>
                <a:spcPts val="1400"/>
              </a:spcBef>
            </a:pPr>
            <a:r>
              <a:rPr lang="en-US" sz="2100" b="0" i="0" dirty="0">
                <a:solidFill>
                  <a:srgbClr val="8E9838"/>
                </a:solidFill>
                <a:effectLst/>
                <a:latin typeface="Corbel" panose="020B0503020204020204" pitchFamily="34" charset="0"/>
              </a:rPr>
              <a:t>Choice</a:t>
            </a:r>
            <a:r>
              <a:rPr lang="en-US" sz="2100" b="0" i="0" dirty="0">
                <a:solidFill>
                  <a:srgbClr val="85BC41"/>
                </a:solidFill>
                <a:effectLst/>
                <a:latin typeface="Corbel" panose="020B0503020204020204" pitchFamily="34" charset="0"/>
              </a:rPr>
              <a:t>  </a:t>
            </a:r>
            <a:r>
              <a:rPr lang="en-US" sz="2100" b="0" i="0" dirty="0">
                <a:solidFill>
                  <a:srgbClr val="141D45"/>
                </a:solidFill>
                <a:effectLst/>
                <a:latin typeface="Corbel" panose="020B0503020204020204" pitchFamily="34" charset="0"/>
              </a:rPr>
              <a:t>We value personal choice—autonomy is the foundation of independence.</a:t>
            </a:r>
            <a:endParaRPr lang="en-US" sz="2200" b="0" i="0" dirty="0">
              <a:solidFill>
                <a:srgbClr val="141D45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76BD99-E7FC-E6BF-515E-CA7735B06A13}"/>
              </a:ext>
            </a:extLst>
          </p:cNvPr>
          <p:cNvSpPr txBox="1"/>
          <p:nvPr userDrawn="1"/>
        </p:nvSpPr>
        <p:spPr>
          <a:xfrm>
            <a:off x="552496" y="697114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i="0" dirty="0">
                <a:solidFill>
                  <a:srgbClr val="8E9838"/>
                </a:solidFill>
                <a:latin typeface="Corbel" panose="020B0503020204020204" pitchFamily="34" charset="0"/>
              </a:rPr>
              <a:t>Brand Values</a:t>
            </a:r>
          </a:p>
        </p:txBody>
      </p:sp>
      <p:pic>
        <p:nvPicPr>
          <p:cNvPr id="18" name="Picture 17" descr="A group of colorful shapes&#10;&#10;Description automatically generated">
            <a:extLst>
              <a:ext uri="{FF2B5EF4-FFF2-40B4-BE49-F238E27FC236}">
                <a16:creationId xmlns:a16="http://schemas.microsoft.com/office/drawing/2014/main" id="{9D4D02E7-7EA5-9D14-DC8D-385FC7F5EF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45"/>
          <a:stretch/>
        </p:blipFill>
        <p:spPr>
          <a:xfrm rot="10800000">
            <a:off x="9935796" y="598876"/>
            <a:ext cx="2256203" cy="443057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ED0A400-8B07-B188-E7AF-B46A44639D5D}"/>
              </a:ext>
            </a:extLst>
          </p:cNvPr>
          <p:cNvSpPr txBox="1">
            <a:spLocks/>
          </p:cNvSpPr>
          <p:nvPr userDrawn="1"/>
        </p:nvSpPr>
        <p:spPr>
          <a:xfrm>
            <a:off x="10822329" y="6354502"/>
            <a:ext cx="706056" cy="366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8ACB69-5BCF-D149-F72B-D9A0A5C2B601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91278F"/>
              </a:solidFill>
              <a:highlight>
                <a:srgbClr val="16A2A7"/>
              </a:highlight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99849B0-9117-3E47-FC88-07036AF8EB65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Executive Office of Aging &amp; Independence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44A9CD-D665-A8EB-7D1B-FB3A03F95466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A329A832-82C8-59F3-9073-1BD6F357C8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-8791"/>
          <a:stretch/>
        </p:blipFill>
        <p:spPr>
          <a:xfrm>
            <a:off x="4034117" y="-1354"/>
            <a:ext cx="8875059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26C8FD0-E9D9-52A4-2075-38EF6AA8CC52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90D32-8E76-FD34-C0D8-8119AD44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99811"/>
            <a:ext cx="11065132" cy="3988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 i="0">
                <a:solidFill>
                  <a:srgbClr val="8E9838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D02FE0-AA1E-68B7-EB3F-F0C93D85CB71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老年事务与独立性执行办公室</a:t>
            </a:r>
            <a:endParaRPr lang="en-US" dirty="0">
              <a:solidFill>
                <a:schemeClr val="bg1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6D5E35-AA62-2697-1462-3D38917BB8FE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B3CB-CA8F-9C35-84BC-2F3E89FAA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990599"/>
            <a:ext cx="11065133" cy="518636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 marL="401638" indent="-169863">
              <a:buClr>
                <a:srgbClr val="141D45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rgbClr val="141D45"/>
                </a:solidFill>
                <a:latin typeface="Corbel" panose="020B0503020204020204" pitchFamily="34" charset="0"/>
              </a:defRPr>
            </a:lvl2pPr>
            <a:lvl3pPr marL="914400" indent="-396875">
              <a:buClr>
                <a:srgbClr val="141D45"/>
              </a:buClr>
              <a:buFontTx/>
              <a:buNone/>
              <a:tabLst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3pPr>
            <a:lvl4pPr marL="13716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4pPr>
            <a:lvl5pPr marL="18288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9690847" y="0"/>
            <a:ext cx="219922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/>
              <a:t>(</a:t>
            </a:r>
            <a:r>
              <a:rPr lang="es-ES" sz="1800" dirty="0" err="1"/>
              <a:t>Chinese</a:t>
            </a:r>
            <a:r>
              <a:rPr lang="es-ES" sz="1800" dirty="0"/>
              <a:t> (</a:t>
            </a:r>
            <a:r>
              <a:rPr lang="es-ES" sz="1800" dirty="0" err="1"/>
              <a:t>Simplified</a:t>
            </a:r>
            <a:r>
              <a:rPr lang="es-ES" sz="1800" dirty="0"/>
              <a:t>))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461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6C8FD0-E9D9-52A4-2075-38EF6AA8CC52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90D32-8E76-FD34-C0D8-8119AD44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99811"/>
            <a:ext cx="11065132" cy="3988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 i="0">
                <a:solidFill>
                  <a:srgbClr val="8E9838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D02FE0-AA1E-68B7-EB3F-F0C93D85CB71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老年事务与独立性执行办公室</a:t>
            </a:r>
            <a:endParaRPr lang="en-US" dirty="0">
              <a:solidFill>
                <a:schemeClr val="bg1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6D5E35-AA62-2697-1462-3D38917BB8FE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B3CB-CA8F-9C35-84BC-2F3E89FAA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990599"/>
            <a:ext cx="11065133" cy="518636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 marL="231775" indent="0">
              <a:buClr>
                <a:srgbClr val="141D45"/>
              </a:buClr>
              <a:buSzPct val="110000"/>
              <a:buFont typeface="Arial" panose="020B0604020202020204" pitchFamily="34" charset="0"/>
              <a:buNone/>
              <a:tabLst/>
              <a:defRPr sz="2000">
                <a:solidFill>
                  <a:srgbClr val="141D45"/>
                </a:solidFill>
                <a:latin typeface="Corbel" panose="020B0503020204020204" pitchFamily="34" charset="0"/>
              </a:defRPr>
            </a:lvl2pPr>
            <a:lvl3pPr marL="914400" indent="-396875">
              <a:buClr>
                <a:srgbClr val="141D45"/>
              </a:buClr>
              <a:buFontTx/>
              <a:buNone/>
              <a:tabLst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3pPr>
            <a:lvl4pPr marL="13716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4pPr>
            <a:lvl5pPr marL="18288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 descr="A black background with green leaves&#10;&#10;Description automatically generated">
            <a:extLst>
              <a:ext uri="{FF2B5EF4-FFF2-40B4-BE49-F238E27FC236}">
                <a16:creationId xmlns:a16="http://schemas.microsoft.com/office/drawing/2014/main" id="{8AD8D6A4-90D6-1BBE-3E90-DA02E0A2E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2000"/>
          </a:blip>
          <a:srcRect l="9476" t="53360" r="42786"/>
          <a:stretch/>
        </p:blipFill>
        <p:spPr>
          <a:xfrm>
            <a:off x="6883400" y="1163616"/>
            <a:ext cx="5308600" cy="518646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9690847" y="0"/>
            <a:ext cx="219922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/>
              <a:t>(</a:t>
            </a:r>
            <a:r>
              <a:rPr lang="es-ES" sz="1800" dirty="0" err="1"/>
              <a:t>Chinese</a:t>
            </a:r>
            <a:r>
              <a:rPr lang="es-ES" sz="1800" dirty="0"/>
              <a:t> (</a:t>
            </a:r>
            <a:r>
              <a:rPr lang="es-ES" sz="1800" dirty="0" err="1"/>
              <a:t>Simplified</a:t>
            </a:r>
            <a:r>
              <a:rPr lang="es-ES" sz="1800" dirty="0"/>
              <a:t>))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5978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CF7945B-6098-AB98-D563-18DEB9C80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6000"/>
          </a:blip>
          <a:srcRect r="5271"/>
          <a:stretch/>
        </p:blipFill>
        <p:spPr>
          <a:xfrm>
            <a:off x="1465000" y="-17225"/>
            <a:ext cx="10727000" cy="6875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190D32-8E76-FD34-C0D8-8119AD44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43" y="299811"/>
            <a:ext cx="11049457" cy="3988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 i="0">
                <a:solidFill>
                  <a:srgbClr val="8E9838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B3CB-CA8F-9C35-84BC-2F3E89FAA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176" y="998425"/>
            <a:ext cx="11049457" cy="435133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rgbClr val="141D45"/>
                </a:solidFill>
                <a:latin typeface="Corbel" panose="020B0503020204020204" pitchFamily="34" charset="0"/>
              </a:defRPr>
            </a:lvl2pPr>
            <a:lvl3pPr marL="914400" indent="0">
              <a:buFontTx/>
              <a:buNone/>
              <a:defRPr sz="2000">
                <a:solidFill>
                  <a:srgbClr val="141D45"/>
                </a:solidFill>
                <a:latin typeface="Corbel" panose="020B0503020204020204" pitchFamily="34" charset="0"/>
              </a:defRPr>
            </a:lvl3pPr>
            <a:lvl4pPr marL="1371600" indent="0"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4pPr>
            <a:lvl5pPr marL="1828800" indent="0"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CA3318-C592-D052-97DB-44DFB591665F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1F0BABE-3E95-F431-A000-DF96822200E6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老年事务与独立性执行办公室</a:t>
            </a:r>
            <a:endParaRPr lang="en-US" dirty="0">
              <a:solidFill>
                <a:schemeClr val="bg1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55458FB-5CA5-3952-881D-85D1F2BBA7FF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9690847" y="0"/>
            <a:ext cx="219922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/>
              <a:t>(</a:t>
            </a:r>
            <a:r>
              <a:rPr lang="es-ES" sz="1800" dirty="0" err="1"/>
              <a:t>Chinese</a:t>
            </a:r>
            <a:r>
              <a:rPr lang="es-ES" sz="1800" dirty="0"/>
              <a:t> (</a:t>
            </a:r>
            <a:r>
              <a:rPr lang="es-ES" sz="1800" dirty="0" err="1"/>
              <a:t>Simplified</a:t>
            </a:r>
            <a:r>
              <a:rPr lang="es-ES" sz="1800" dirty="0"/>
              <a:t>))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2215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fld id="{105A06B9-0E95-B540-99E9-3747407AC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4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3" r:id="rId2"/>
    <p:sldLayoutId id="2147483743" r:id="rId3"/>
    <p:sldLayoutId id="2147483754" r:id="rId4"/>
    <p:sldLayoutId id="2147483741" r:id="rId5"/>
    <p:sldLayoutId id="2147483755" r:id="rId6"/>
    <p:sldLayoutId id="2147483748" r:id="rId7"/>
    <p:sldLayoutId id="2147483739" r:id="rId8"/>
    <p:sldLayoutId id="2147483704" r:id="rId9"/>
    <p:sldLayoutId id="2147483752" r:id="rId10"/>
    <p:sldLayoutId id="2147483745" r:id="rId11"/>
    <p:sldLayoutId id="2147483746" r:id="rId12"/>
    <p:sldLayoutId id="2147483747" r:id="rId13"/>
    <p:sldLayoutId id="2147483750" r:id="rId14"/>
    <p:sldLayoutId id="2147483749" r:id="rId15"/>
    <p:sldLayoutId id="2147483728" r:id="rId16"/>
    <p:sldLayoutId id="2147483744" r:id="rId17"/>
    <p:sldLayoutId id="2147483756" r:id="rId18"/>
    <p:sldLayoutId id="214748375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192" userDrawn="1">
          <p15:clr>
            <a:srgbClr val="F26B43"/>
          </p15:clr>
        </p15:guide>
        <p15:guide id="6" orient="horz" pos="624" userDrawn="1">
          <p15:clr>
            <a:srgbClr val="F26B43"/>
          </p15:clr>
        </p15:guide>
        <p15:guide id="7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Cjb85pZb6c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a2u1m4KoL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is.usda.gov/food-safety/safe-food-handling-and-preparation/food-safety-basics/shelf-stable-foo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youtube.com/watch?v=iguM_pqetzo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ygiene/about/cleaning-and-disinfecting-with-bleach.html?CDC_AAref_Val=https://www.cdc.gov/hygiene/cleaning/disinfecting-bleach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yvUdQ9u4d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myljRmNDCc" TargetMode="External"/><Relationship Id="rId2" Type="http://schemas.openxmlformats.org/officeDocument/2006/relationships/hyperlink" Target="https://www.fda.gov/media/115453/download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orgs/food-protection-program" TargetMode="External"/><Relationship Id="rId2" Type="http://schemas.openxmlformats.org/officeDocument/2006/relationships/hyperlink" Target="https://www.mass.gov/info-details/senior-nutrition-program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cdc.gov/foodsafety/index.html" TargetMode="External"/><Relationship Id="rId5" Type="http://schemas.openxmlformats.org/officeDocument/2006/relationships/hyperlink" Target="https://www.fda.gov/food/buy-store-serve-safe-food/safe-food-handling" TargetMode="External"/><Relationship Id="rId4" Type="http://schemas.openxmlformats.org/officeDocument/2006/relationships/hyperlink" Target="https://www.mafoodsafetyeducation.info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45.sv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4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4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aZhUamumnQ&amp;t=15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youtu.be/_nA9vG-p2FY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da.gov/files/food/published/Most-Common-Foodborne-Illnesses-%28PDF%29.pdf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2E7B0-721A-CCBC-0EF3-63F53321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00" y="1622739"/>
            <a:ext cx="11049000" cy="2120545"/>
          </a:xfrm>
        </p:spPr>
        <p:txBody>
          <a:bodyPr/>
          <a:lstStyle/>
          <a:p>
            <a:r>
              <a:rPr lang="zh-CN" altLang="en-US" dirty="0">
                <a:latin typeface="SimHei" panose="02010600030101010101" pitchFamily="2" charset="-122"/>
                <a:ea typeface="SimHei" panose="02010600030101010101" pitchFamily="2" charset="-122"/>
              </a:rPr>
              <a:t>营养计划食品安全培训</a:t>
            </a:r>
            <a:br>
              <a:rPr lang="en-US" dirty="0">
                <a:latin typeface="SimHei" panose="02010600030101010101" pitchFamily="2" charset="-122"/>
                <a:ea typeface="SimHei" panose="02010600030101010101" pitchFamily="2" charset="-122"/>
              </a:rPr>
            </a:br>
            <a:br>
              <a:rPr lang="en-US" sz="2800" dirty="0"/>
            </a:br>
            <a:r>
              <a:rPr lang="ja-JP" altLang="en-US" sz="3600" dirty="0">
                <a:latin typeface="SimHei" panose="02010600030101010101" pitchFamily="2" charset="-122"/>
                <a:ea typeface="SimHei" panose="02010600030101010101" pitchFamily="2" charset="-122"/>
              </a:rPr>
              <a:t>主讲人：</a:t>
            </a:r>
            <a:endParaRPr lang="en-US" dirty="0"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F43B7D-C728-0A49-EB77-94C3DA704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48" y="2868178"/>
            <a:ext cx="2036122" cy="20293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7309" y="3479582"/>
            <a:ext cx="1252537" cy="7132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3000"/>
              </a:lnSpc>
            </a:pPr>
            <a:r>
              <a:rPr lang="zh-CN" altLang="en-US" sz="1500" b="1" dirty="0">
                <a:latin typeface="SimHei" panose="02010600030101010101" pitchFamily="2" charset="-122"/>
                <a:ea typeface="SimHei" panose="02010600030101010101" pitchFamily="2" charset="-122"/>
                <a:cs typeface="Arial" panose="020B0604020202020204" pitchFamily="34" charset="0"/>
              </a:rPr>
              <a:t>食品</a:t>
            </a:r>
            <a:br>
              <a:rPr lang="en-US" altLang="zh-CN" sz="1500" b="1" dirty="0">
                <a:latin typeface="SimHei" panose="02010600030101010101" pitchFamily="2" charset="-122"/>
                <a:ea typeface="SimHei" panose="02010600030101010101" pitchFamily="2" charset="-122"/>
                <a:cs typeface="Arial" panose="020B0604020202020204" pitchFamily="34" charset="0"/>
              </a:rPr>
            </a:br>
            <a:r>
              <a:rPr lang="zh-CN" altLang="en-US" sz="1500" b="1" dirty="0">
                <a:latin typeface="SimHei" panose="02010600030101010101" pitchFamily="2" charset="-122"/>
                <a:ea typeface="SimHei" panose="02010600030101010101" pitchFamily="2" charset="-122"/>
                <a:cs typeface="Arial" panose="020B0604020202020204" pitchFamily="34" charset="0"/>
              </a:rPr>
              <a:t>安全</a:t>
            </a:r>
            <a:br>
              <a:rPr lang="en-US" altLang="zh-CN" sz="1500" b="1" dirty="0">
                <a:latin typeface="SimHei" panose="02010600030101010101" pitchFamily="2" charset="-122"/>
                <a:ea typeface="SimHei" panose="02010600030101010101" pitchFamily="2" charset="-122"/>
                <a:cs typeface="Arial" panose="020B0604020202020204" pitchFamily="34" charset="0"/>
              </a:rPr>
            </a:br>
            <a:r>
              <a:rPr lang="zh-CN" altLang="en-US" sz="1500" b="1" dirty="0">
                <a:latin typeface="SimHei" panose="02010600030101010101" pitchFamily="2" charset="-122"/>
                <a:ea typeface="SimHei" panose="02010600030101010101" pitchFamily="2" charset="-122"/>
                <a:cs typeface="Arial" panose="020B0604020202020204" pitchFamily="34" charset="0"/>
              </a:rPr>
              <a:t>培训</a:t>
            </a:r>
            <a:endParaRPr lang="en-IN" sz="1500" b="1" dirty="0">
              <a:latin typeface="SimHei" panose="02010600030101010101" pitchFamily="2" charset="-122"/>
              <a:ea typeface="SimHei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8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312E1-5473-B49E-F09B-9A7304642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4F857-50EA-A2C2-3CF6-8FD60DD4F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509335"/>
            <a:ext cx="11065132" cy="398803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ja-JP" altLang="en-US" sz="3600" dirty="0"/>
              <a:t>校准温度计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347F5-0BB4-2764-3560-54D37A483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485" y="1225826"/>
            <a:ext cx="5229083" cy="4827846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zh-CN" altLang="en-US" sz="2800" dirty="0">
                <a:solidFill>
                  <a:srgbClr val="141D45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使用前、掉落后、温度极端变化后。</a:t>
            </a:r>
            <a:endParaRPr lang="en-US" sz="2800" dirty="0">
              <a:solidFill>
                <a:srgbClr val="141D45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342900" indent="-342900"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zh-CN" altLang="en-US" sz="2800" dirty="0">
                <a:solidFill>
                  <a:srgbClr val="141D45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使用可校准（带螺母）的温度计或数字温度计。</a:t>
            </a:r>
            <a:endParaRPr lang="en-US" sz="2800" dirty="0">
              <a:solidFill>
                <a:srgbClr val="141D45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342900" indent="-342900"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ja-JP" altLang="en-US" sz="2800" dirty="0">
                <a:solidFill>
                  <a:srgbClr val="141D45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冰水或沸水法</a:t>
            </a:r>
            <a:endParaRPr lang="en-US" sz="2800" dirty="0">
              <a:solidFill>
                <a:srgbClr val="141D45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342900" indent="-342900"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zh-CN" altLang="en-US" sz="2800" dirty="0">
                <a:solidFill>
                  <a:srgbClr val="141D45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等待温度稳定</a:t>
            </a:r>
            <a:endParaRPr lang="en-US" sz="2800" dirty="0">
              <a:solidFill>
                <a:srgbClr val="141D45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zh-CN" altLang="en-US" sz="2800" dirty="0">
                <a:solidFill>
                  <a:srgbClr val="141D45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用扳手</a:t>
            </a:r>
            <a:r>
              <a:rPr lang="en-US" altLang="zh-CN" sz="2800" dirty="0">
                <a:solidFill>
                  <a:srgbClr val="141D45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/</a:t>
            </a:r>
            <a:r>
              <a:rPr lang="zh-CN" altLang="en-US" sz="2800" dirty="0">
                <a:solidFill>
                  <a:srgbClr val="141D45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钳子夹住调节螺母调整</a:t>
            </a:r>
            <a:endParaRPr lang="en-US" sz="2800" dirty="0">
              <a:solidFill>
                <a:srgbClr val="141D45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5309DB-69CB-63C5-DA7C-493C384AB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49" y="1349116"/>
            <a:ext cx="5582883" cy="2402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D0C772-DBDA-3D30-D916-4350C73F1E4D}"/>
              </a:ext>
            </a:extLst>
          </p:cNvPr>
          <p:cNvSpPr txBox="1"/>
          <p:nvPr/>
        </p:nvSpPr>
        <p:spPr>
          <a:xfrm>
            <a:off x="5998464" y="3826354"/>
            <a:ext cx="248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j-lt"/>
                <a:ea typeface="SimHei" panose="02010600030101010101" pitchFamily="2" charset="-122"/>
              </a:rPr>
              <a:t>用 </a:t>
            </a:r>
            <a:r>
              <a:rPr lang="en-US" altLang="zh-CN" sz="2000" b="1" dirty="0">
                <a:latin typeface="+mj-lt"/>
                <a:ea typeface="SimHei" panose="02010600030101010101" pitchFamily="2" charset="-122"/>
              </a:rPr>
              <a:t>32°F </a:t>
            </a:r>
            <a:r>
              <a:rPr lang="zh-CN" altLang="en-US" sz="2000" b="1" dirty="0">
                <a:latin typeface="+mj-lt"/>
                <a:ea typeface="SimHei" panose="02010600030101010101" pitchFamily="2" charset="-122"/>
              </a:rPr>
              <a:t>的冰水测试</a:t>
            </a:r>
            <a:endParaRPr lang="en-US" sz="2000" b="1" dirty="0">
              <a:latin typeface="+mj-lt"/>
              <a:ea typeface="SimHei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FAC7EA-E821-DCF6-921F-5C478C195688}"/>
              </a:ext>
            </a:extLst>
          </p:cNvPr>
          <p:cNvSpPr txBox="1"/>
          <p:nvPr/>
        </p:nvSpPr>
        <p:spPr>
          <a:xfrm>
            <a:off x="9196626" y="3826354"/>
            <a:ext cx="2793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j-lt"/>
                <a:ea typeface="SimHei" panose="02010600030101010101" pitchFamily="2" charset="-122"/>
              </a:rPr>
              <a:t>用 </a:t>
            </a:r>
            <a:r>
              <a:rPr lang="en-US" altLang="zh-CN" sz="2000" b="1" dirty="0">
                <a:latin typeface="+mj-lt"/>
                <a:ea typeface="SimHei" panose="02010600030101010101" pitchFamily="2" charset="-122"/>
              </a:rPr>
              <a:t>212°F </a:t>
            </a:r>
            <a:r>
              <a:rPr lang="zh-CN" altLang="en-US" sz="2000" b="1" dirty="0">
                <a:latin typeface="+mj-lt"/>
                <a:ea typeface="SimHei" panose="02010600030101010101" pitchFamily="2" charset="-122"/>
              </a:rPr>
              <a:t>的沸水测试</a:t>
            </a:r>
            <a:endParaRPr lang="en-US" sz="2000" b="1" dirty="0">
              <a:latin typeface="+mj-lt"/>
              <a:ea typeface="SimHei" panose="02010600030101010101" pitchFamily="2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47365B-F261-DD41-D78C-25D97359480C}"/>
              </a:ext>
            </a:extLst>
          </p:cNvPr>
          <p:cNvSpPr txBox="1"/>
          <p:nvPr/>
        </p:nvSpPr>
        <p:spPr>
          <a:xfrm>
            <a:off x="6669762" y="58690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https://www.youtube.com/watch?v=KCjb85pZb6c</a:t>
            </a:r>
            <a:r>
              <a:rPr lang="en-US" dirty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725516" y="1471915"/>
            <a:ext cx="780308" cy="1614889"/>
            <a:chOff x="7725516" y="1471915"/>
            <a:chExt cx="780308" cy="16148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D0C772-DBDA-3D30-D916-4350C73F1E4D}"/>
                </a:ext>
              </a:extLst>
            </p:cNvPr>
            <p:cNvSpPr txBox="1"/>
            <p:nvPr/>
          </p:nvSpPr>
          <p:spPr>
            <a:xfrm>
              <a:off x="7737421" y="1471915"/>
              <a:ext cx="662360" cy="1235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ja-JP" altLang="en-US" sz="750" b="1" dirty="0">
                  <a:latin typeface="SimHei" panose="02010600030101010101" pitchFamily="2" charset="-122"/>
                  <a:ea typeface="SimHei" panose="02010600030101010101" pitchFamily="2" charset="-122"/>
                  <a:cs typeface="Arial" panose="020B0604020202020204" pitchFamily="34" charset="0"/>
                </a:rPr>
                <a:t>头</a:t>
              </a:r>
              <a:endParaRPr lang="en-US" sz="750" b="1" dirty="0">
                <a:latin typeface="SimHei" panose="02010600030101010101" pitchFamily="2" charset="-122"/>
                <a:ea typeface="SimHei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D0C772-DBDA-3D30-D916-4350C73F1E4D}"/>
                </a:ext>
              </a:extLst>
            </p:cNvPr>
            <p:cNvSpPr txBox="1"/>
            <p:nvPr/>
          </p:nvSpPr>
          <p:spPr>
            <a:xfrm>
              <a:off x="7732658" y="1657981"/>
              <a:ext cx="761260" cy="1235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ja-JP" altLang="en-US" sz="750" b="1" dirty="0">
                  <a:latin typeface="SimHei" panose="02010600030101010101" pitchFamily="2" charset="-122"/>
                  <a:ea typeface="SimHei" panose="02010600030101010101" pitchFamily="2" charset="-122"/>
                  <a:cs typeface="Arial" panose="020B0604020202020204" pitchFamily="34" charset="0"/>
                </a:rPr>
                <a:t>校准螺母</a:t>
              </a:r>
              <a:endParaRPr lang="en-US" sz="750" b="1" dirty="0">
                <a:latin typeface="SimHei" panose="02010600030101010101" pitchFamily="2" charset="-122"/>
                <a:ea typeface="SimHei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CD0C772-DBDA-3D30-D916-4350C73F1E4D}"/>
                </a:ext>
              </a:extLst>
            </p:cNvPr>
            <p:cNvSpPr txBox="1"/>
            <p:nvPr/>
          </p:nvSpPr>
          <p:spPr>
            <a:xfrm>
              <a:off x="7744564" y="1950993"/>
              <a:ext cx="761260" cy="1235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ja-JP" altLang="en-US" sz="750" b="1" dirty="0">
                  <a:latin typeface="SimHei" panose="02010600030101010101" pitchFamily="2" charset="-122"/>
                  <a:ea typeface="SimHei" panose="02010600030101010101" pitchFamily="2" charset="-122"/>
                  <a:cs typeface="Arial" panose="020B0604020202020204" pitchFamily="34" charset="0"/>
                </a:rPr>
                <a:t>杆</a:t>
              </a:r>
              <a:endParaRPr lang="en-US" sz="750" b="1" dirty="0">
                <a:latin typeface="SimHei" panose="02010600030101010101" pitchFamily="2" charset="-122"/>
                <a:ea typeface="SimHei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D0C772-DBDA-3D30-D916-4350C73F1E4D}"/>
                </a:ext>
              </a:extLst>
            </p:cNvPr>
            <p:cNvSpPr txBox="1"/>
            <p:nvPr/>
          </p:nvSpPr>
          <p:spPr>
            <a:xfrm>
              <a:off x="7732658" y="2822517"/>
              <a:ext cx="761260" cy="1235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ja-JP" altLang="en-US" sz="750" b="1" dirty="0">
                  <a:latin typeface="SimHei" panose="02010600030101010101" pitchFamily="2" charset="-122"/>
                  <a:ea typeface="SimHei" panose="02010600030101010101" pitchFamily="2" charset="-122"/>
                  <a:cs typeface="Arial" panose="020B0604020202020204" pitchFamily="34" charset="0"/>
                </a:rPr>
                <a:t>冰水</a:t>
              </a:r>
              <a:endParaRPr lang="en-US" sz="750" b="1" dirty="0">
                <a:latin typeface="SimHei" panose="02010600030101010101" pitchFamily="2" charset="-122"/>
                <a:ea typeface="SimHei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D0C772-DBDA-3D30-D916-4350C73F1E4D}"/>
                </a:ext>
              </a:extLst>
            </p:cNvPr>
            <p:cNvSpPr txBox="1"/>
            <p:nvPr/>
          </p:nvSpPr>
          <p:spPr>
            <a:xfrm>
              <a:off x="7725516" y="2963280"/>
              <a:ext cx="761260" cy="1235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ja-JP" altLang="en-US" sz="700" b="1" dirty="0">
                  <a:latin typeface="SimHei" panose="02010600030101010101" pitchFamily="2" charset="-122"/>
                  <a:ea typeface="SimHei" panose="02010600030101010101" pitchFamily="2" charset="-122"/>
                  <a:cs typeface="Arial" panose="020B0604020202020204" pitchFamily="34" charset="0"/>
                </a:rPr>
                <a:t>感温泡</a:t>
              </a:r>
              <a:endParaRPr lang="en-US" sz="700" b="1" dirty="0">
                <a:latin typeface="SimHei" panose="02010600030101010101" pitchFamily="2" charset="-122"/>
                <a:ea typeface="SimHei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903949" y="1472395"/>
            <a:ext cx="866569" cy="1833445"/>
            <a:chOff x="7732658" y="1471915"/>
            <a:chExt cx="866569" cy="18334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D0C772-DBDA-3D30-D916-4350C73F1E4D}"/>
                </a:ext>
              </a:extLst>
            </p:cNvPr>
            <p:cNvSpPr txBox="1"/>
            <p:nvPr/>
          </p:nvSpPr>
          <p:spPr>
            <a:xfrm>
              <a:off x="7737421" y="1471915"/>
              <a:ext cx="465986" cy="1235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ja-JP" altLang="en-US" sz="750" b="1" dirty="0">
                  <a:latin typeface="+mj-lt"/>
                  <a:ea typeface="SimHei" panose="02010600030101010101" pitchFamily="2" charset="-122"/>
                  <a:cs typeface="Arial" panose="020B0604020202020204" pitchFamily="34" charset="0"/>
                </a:rPr>
                <a:t>头</a:t>
              </a:r>
              <a:endParaRPr lang="en-US" sz="750" b="1" dirty="0">
                <a:latin typeface="+mj-lt"/>
                <a:ea typeface="SimHei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CD0C772-DBDA-3D30-D916-4350C73F1E4D}"/>
                </a:ext>
              </a:extLst>
            </p:cNvPr>
            <p:cNvSpPr txBox="1"/>
            <p:nvPr/>
          </p:nvSpPr>
          <p:spPr>
            <a:xfrm>
              <a:off x="7732658" y="1657981"/>
              <a:ext cx="761260" cy="1235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ja-JP" altLang="en-US" sz="750" b="1" dirty="0">
                  <a:latin typeface="+mj-lt"/>
                  <a:ea typeface="SimHei" panose="02010600030101010101" pitchFamily="2" charset="-122"/>
                  <a:cs typeface="Arial" panose="020B0604020202020204" pitchFamily="34" charset="0"/>
                </a:rPr>
                <a:t>校准螺母</a:t>
              </a:r>
              <a:endParaRPr lang="en-US" sz="750" b="1" dirty="0">
                <a:latin typeface="+mj-lt"/>
                <a:ea typeface="SimHei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D0C772-DBDA-3D30-D916-4350C73F1E4D}"/>
                </a:ext>
              </a:extLst>
            </p:cNvPr>
            <p:cNvSpPr txBox="1"/>
            <p:nvPr/>
          </p:nvSpPr>
          <p:spPr>
            <a:xfrm>
              <a:off x="7744564" y="1950993"/>
              <a:ext cx="761260" cy="1235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ja-JP" altLang="en-US" sz="750" b="1" dirty="0">
                  <a:latin typeface="+mj-lt"/>
                  <a:ea typeface="SimHei" panose="02010600030101010101" pitchFamily="2" charset="-122"/>
                  <a:cs typeface="Arial" panose="020B0604020202020204" pitchFamily="34" charset="0"/>
                </a:rPr>
                <a:t>杆</a:t>
              </a:r>
              <a:endParaRPr lang="en-US" sz="750" b="1" dirty="0">
                <a:latin typeface="+mj-lt"/>
                <a:ea typeface="SimHei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CD0C772-DBDA-3D30-D916-4350C73F1E4D}"/>
                </a:ext>
              </a:extLst>
            </p:cNvPr>
            <p:cNvSpPr txBox="1"/>
            <p:nvPr/>
          </p:nvSpPr>
          <p:spPr>
            <a:xfrm>
              <a:off x="7742183" y="2941211"/>
              <a:ext cx="761260" cy="1235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ja-JP" altLang="en-US" sz="700" b="1" dirty="0">
                  <a:latin typeface="+mj-lt"/>
                  <a:ea typeface="SimHei" panose="02010600030101010101" pitchFamily="2" charset="-122"/>
                  <a:cs typeface="Arial" panose="020B0604020202020204" pitchFamily="34" charset="0"/>
                </a:rPr>
                <a:t>沸水</a:t>
              </a:r>
              <a:endParaRPr lang="en-US" sz="700" b="1" dirty="0">
                <a:latin typeface="+mj-lt"/>
                <a:ea typeface="SimHei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D0C772-DBDA-3D30-D916-4350C73F1E4D}"/>
                </a:ext>
              </a:extLst>
            </p:cNvPr>
            <p:cNvSpPr txBox="1"/>
            <p:nvPr/>
          </p:nvSpPr>
          <p:spPr>
            <a:xfrm>
              <a:off x="7739800" y="3181836"/>
              <a:ext cx="859427" cy="1235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ja-JP" altLang="en-US" sz="700" b="1" dirty="0">
                  <a:latin typeface="+mj-lt"/>
                  <a:ea typeface="SimHei" panose="02010600030101010101" pitchFamily="2" charset="-122"/>
                  <a:cs typeface="Arial" panose="020B0604020202020204" pitchFamily="34" charset="0"/>
                </a:rPr>
                <a:t>最少 </a:t>
              </a:r>
              <a:r>
                <a:rPr lang="en-US" altLang="ja-JP" sz="700" b="1" dirty="0">
                  <a:latin typeface="+mj-lt"/>
                  <a:ea typeface="SimHei" panose="02010600030101010101" pitchFamily="2" charset="-122"/>
                  <a:cs typeface="Arial" panose="020B0604020202020204" pitchFamily="34" charset="0"/>
                </a:rPr>
                <a:t>2 </a:t>
              </a:r>
              <a:r>
                <a:rPr lang="ja-JP" altLang="en-US" sz="700" b="1" dirty="0">
                  <a:latin typeface="+mj-lt"/>
                  <a:ea typeface="SimHei" panose="02010600030101010101" pitchFamily="2" charset="-122"/>
                  <a:cs typeface="Arial" panose="020B0604020202020204" pitchFamily="34" charset="0"/>
                </a:rPr>
                <a:t>英寸</a:t>
              </a:r>
              <a:endParaRPr lang="en-US" sz="700" b="1" dirty="0">
                <a:latin typeface="+mj-lt"/>
                <a:ea typeface="SimHei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212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BCBD8-9D6D-770F-3B3E-DCE5FB261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FBE65-5064-B5D2-841B-D1474917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499213"/>
            <a:ext cx="11049001" cy="398804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zh-CN" altLang="en-US" sz="3600" dirty="0">
                <a:latin typeface="SimHei" panose="02010600030101010101" pitchFamily="2" charset="-122"/>
                <a:ea typeface="SimHei" panose="02010600030101010101" pitchFamily="2" charset="-122"/>
              </a:rPr>
              <a:t>校准数字温度计</a:t>
            </a:r>
            <a:endParaRPr lang="en-US" sz="3600" dirty="0"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91359-43CC-4A07-EB13-ABDC45C1C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632" y="1165225"/>
            <a:ext cx="6008377" cy="4867274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</a:pPr>
            <a:r>
              <a:rPr lang="zh-CN" altLang="en-US" sz="2800" dirty="0">
                <a:solidFill>
                  <a:schemeClr val="tx1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使用冰水或沸水方法检查温度计的准确性</a:t>
            </a:r>
            <a:endParaRPr lang="en-US" sz="2800" dirty="0">
              <a:solidFill>
                <a:schemeClr val="tx1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342900" indent="-342900">
              <a:spcAft>
                <a:spcPts val="1200"/>
              </a:spcAft>
            </a:pPr>
            <a:r>
              <a:rPr lang="zh-CN" altLang="en-US" sz="2800" dirty="0">
                <a:solidFill>
                  <a:schemeClr val="tx1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遵循制造商的说明</a:t>
            </a:r>
            <a:endParaRPr lang="en-US" sz="2800" dirty="0">
              <a:solidFill>
                <a:schemeClr val="tx1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342900" indent="-342900">
              <a:spcAft>
                <a:spcPts val="1200"/>
              </a:spcAft>
            </a:pPr>
            <a:r>
              <a:rPr lang="zh-CN" altLang="en-US" sz="2800" dirty="0">
                <a:solidFill>
                  <a:schemeClr val="tx1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有的温度计有一个“重置”按钮</a:t>
            </a:r>
            <a:r>
              <a:rPr lang="zh-CN" altLang="en-US" sz="2800" kern="0" dirty="0">
                <a:solidFill>
                  <a:srgbClr val="141D45"/>
                </a:solidFill>
                <a:ea typeface="SimHei" panose="02010600030101010101" pitchFamily="2" charset="-122"/>
              </a:rPr>
              <a:t>、</a:t>
            </a:r>
            <a:r>
              <a:rPr lang="zh-CN" altLang="en-US" sz="2800" dirty="0">
                <a:solidFill>
                  <a:schemeClr val="tx1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您可以按住这个按钮并将温度计插入水中</a:t>
            </a:r>
            <a:r>
              <a:rPr lang="zh-CN" altLang="en-US" sz="2800" kern="0" dirty="0">
                <a:solidFill>
                  <a:srgbClr val="141D45"/>
                </a:solidFill>
                <a:ea typeface="SimHei" panose="02010600030101010101" pitchFamily="2" charset="-122"/>
              </a:rPr>
              <a:t>、</a:t>
            </a:r>
            <a:r>
              <a:rPr lang="zh-CN" altLang="en-US" sz="2800" dirty="0">
                <a:solidFill>
                  <a:schemeClr val="tx1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以查看读数是否准确</a:t>
            </a:r>
            <a:endParaRPr lang="en-US" sz="2800" dirty="0">
              <a:solidFill>
                <a:schemeClr val="tx1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342900" indent="-342900">
              <a:spcAft>
                <a:spcPts val="1200"/>
              </a:spcAft>
            </a:pPr>
            <a:r>
              <a:rPr lang="zh-CN" altLang="en-US" sz="2800" dirty="0">
                <a:solidFill>
                  <a:schemeClr val="tx1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温度计可能需要一个新的电池</a:t>
            </a:r>
            <a:endParaRPr lang="en-US" sz="2800" dirty="0">
              <a:solidFill>
                <a:schemeClr val="tx1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342900" indent="-342900">
              <a:spcAft>
                <a:spcPts val="1200"/>
              </a:spcAft>
            </a:pPr>
            <a:r>
              <a:rPr lang="zh-CN" altLang="en-US" sz="2800" dirty="0">
                <a:solidFill>
                  <a:schemeClr val="tx1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如果您不确定温度计校准是否正确</a:t>
            </a:r>
            <a:r>
              <a:rPr lang="zh-CN" altLang="en-US" sz="2800" kern="0" dirty="0">
                <a:solidFill>
                  <a:srgbClr val="141D45"/>
                </a:solidFill>
                <a:ea typeface="SimHei" panose="02010600030101010101" pitchFamily="2" charset="-122"/>
              </a:rPr>
              <a:t>、</a:t>
            </a:r>
            <a:r>
              <a:rPr lang="zh-CN" altLang="en-US" sz="2800" dirty="0">
                <a:solidFill>
                  <a:schemeClr val="tx1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请询问您的主管</a:t>
            </a:r>
            <a:endParaRPr lang="en-US" sz="2800" dirty="0">
              <a:solidFill>
                <a:schemeClr val="tx1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5897AA-535A-082D-03F9-E79999AF5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423" y="1373605"/>
            <a:ext cx="4366945" cy="4366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9736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45FC4-2AD4-B103-8750-16A7314AB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386042"/>
            <a:ext cx="11065132" cy="398803"/>
          </a:xfrm>
        </p:spPr>
        <p:txBody>
          <a:bodyPr/>
          <a:lstStyle/>
          <a:p>
            <a:r>
              <a:rPr lang="en-US" dirty="0" err="1">
                <a:latin typeface="SimHei" panose="02010600030101010101" pitchFamily="2" charset="-122"/>
                <a:ea typeface="SimHei" panose="02010600030101010101" pitchFamily="2" charset="-122"/>
              </a:rPr>
              <a:t>从餐饮服务商处接收食物</a:t>
            </a:r>
            <a:endParaRPr lang="en-US" sz="3600" dirty="0"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9223A40D-DA72-CF4F-8CA2-33F5A6E1A6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068518"/>
              </p:ext>
            </p:extLst>
          </p:nvPr>
        </p:nvGraphicFramePr>
        <p:xfrm>
          <a:off x="571501" y="1175263"/>
          <a:ext cx="10699011" cy="489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9705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9C9EF-BF47-998B-6E66-0BFAB4A65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imHei" panose="02010600030101010101" pitchFamily="2" charset="-122"/>
                <a:ea typeface="SimHei" panose="02010600030101010101" pitchFamily="2" charset="-122"/>
              </a:rPr>
              <a:t>餐前食品准备服务</a:t>
            </a:r>
            <a:endParaRPr lang="en-US" sz="3600" dirty="0"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B54CE77D-8B21-A100-00C7-0C8DFDC9A4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929384"/>
              </p:ext>
            </p:extLst>
          </p:nvPr>
        </p:nvGraphicFramePr>
        <p:xfrm>
          <a:off x="-1103644" y="1274115"/>
          <a:ext cx="11049456" cy="462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4920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85444-6D9D-1D2A-7B52-673492704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027" y="683208"/>
            <a:ext cx="11600556" cy="398803"/>
          </a:xfrm>
        </p:spPr>
        <p:txBody>
          <a:bodyPr/>
          <a:lstStyle/>
          <a:p>
            <a:r>
              <a:rPr lang="en-US" sz="3600" dirty="0" err="1">
                <a:latin typeface="SimHei" panose="02010600030101010101" pitchFamily="2" charset="-122"/>
                <a:ea typeface="SimHei" panose="02010600030101010101" pitchFamily="2" charset="-122"/>
              </a:rPr>
              <a:t>清洁新鲜水果和蔬菜</a:t>
            </a:r>
            <a:endParaRPr lang="en-US" sz="3600" dirty="0"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F83A24-DBDA-5F39-EBB6-3A2568759B4C}"/>
              </a:ext>
            </a:extLst>
          </p:cNvPr>
          <p:cNvSpPr txBox="1"/>
          <p:nvPr/>
        </p:nvSpPr>
        <p:spPr>
          <a:xfrm>
            <a:off x="2955027" y="1498198"/>
            <a:ext cx="862394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+mj-lt"/>
                <a:ea typeface="SimHei" panose="02010600030101010101" pitchFamily="2" charset="-122"/>
              </a:rPr>
              <a:t>在制备和</a:t>
            </a:r>
            <a:r>
              <a:rPr lang="en-US" altLang="zh-CN" sz="2800" dirty="0">
                <a:latin typeface="+mj-lt"/>
                <a:ea typeface="SimHei" panose="02010600030101010101" pitchFamily="2" charset="-122"/>
              </a:rPr>
              <a:t>/</a:t>
            </a:r>
            <a:r>
              <a:rPr lang="zh-CN" altLang="en-US" sz="2800" dirty="0">
                <a:latin typeface="+mj-lt"/>
                <a:ea typeface="SimHei" panose="02010600030101010101" pitchFamily="2" charset="-122"/>
              </a:rPr>
              <a:t>或食用之前</a:t>
            </a:r>
            <a:r>
              <a:rPr lang="en-US" sz="2800" dirty="0">
                <a:ea typeface="SimHei" panose="02010600030101010101" pitchFamily="2" charset="-122"/>
              </a:rPr>
              <a:t>、</a:t>
            </a:r>
            <a:r>
              <a:rPr lang="zh-CN" altLang="en-US" sz="2800" dirty="0">
                <a:latin typeface="+mj-lt"/>
                <a:ea typeface="SimHei" panose="02010600030101010101" pitchFamily="2" charset="-122"/>
              </a:rPr>
              <a:t>请在水中彻底清洗</a:t>
            </a:r>
            <a:endParaRPr lang="en-US" sz="2800" dirty="0">
              <a:latin typeface="+mj-lt"/>
              <a:ea typeface="SimHei" panose="02010600030101010101" pitchFamily="2" charset="-122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+mj-lt"/>
                <a:ea typeface="SimHei" panose="02010600030101010101" pitchFamily="2" charset="-122"/>
              </a:rPr>
              <a:t>不</a:t>
            </a:r>
            <a:r>
              <a:rPr lang="en-US" sz="2800" dirty="0" err="1">
                <a:latin typeface="+mj-lt"/>
                <a:ea typeface="SimHei" panose="02010600030101010101" pitchFamily="2" charset="-122"/>
              </a:rPr>
              <a:t>建议使用肥皂、洗涤剂或商业农产品清洁剂清洗</a:t>
            </a:r>
            <a:endParaRPr lang="en-US" sz="2800" dirty="0">
              <a:latin typeface="+mj-lt"/>
              <a:ea typeface="SimHei" panose="02010600030101010101" pitchFamily="2" charset="-122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+mj-lt"/>
                <a:ea typeface="SimHei" panose="02010600030101010101" pitchFamily="2" charset="-122"/>
              </a:rPr>
              <a:t>即使不食用农产品的果皮</a:t>
            </a:r>
            <a:r>
              <a:rPr lang="en-US" sz="2800" dirty="0">
                <a:ea typeface="SimHei" panose="02010600030101010101" pitchFamily="2" charset="-122"/>
              </a:rPr>
              <a:t>、</a:t>
            </a:r>
            <a:r>
              <a:rPr lang="zh-CN" altLang="en-US" sz="2800" dirty="0">
                <a:latin typeface="+mj-lt"/>
                <a:ea typeface="SimHei" panose="02010600030101010101" pitchFamily="2" charset="-122"/>
              </a:rPr>
              <a:t>也应进行清洗</a:t>
            </a:r>
            <a:endParaRPr lang="en-US" sz="2800" dirty="0">
              <a:latin typeface="+mj-lt"/>
              <a:ea typeface="SimHei" panose="02010600030101010101" pitchFamily="2" charset="-122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+mj-lt"/>
                <a:ea typeface="SimHei" panose="02010600030101010101" pitchFamily="2" charset="-122"/>
              </a:rPr>
              <a:t>使用农产品刷擦洗硬实的农产品</a:t>
            </a:r>
            <a:endParaRPr lang="en-US" sz="2800" dirty="0">
              <a:latin typeface="+mj-lt"/>
              <a:ea typeface="SimHei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+mj-lt"/>
                <a:ea typeface="SimHei" panose="02010600030101010101" pitchFamily="2" charset="-122"/>
              </a:rPr>
              <a:t>用干净的毛巾或纸巾擦干农产品</a:t>
            </a:r>
            <a:endParaRPr lang="en-US" sz="2800" dirty="0">
              <a:latin typeface="+mj-lt"/>
              <a:ea typeface="SimHei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B6C495-5CE7-201B-BBC8-E849FA724A77}"/>
              </a:ext>
            </a:extLst>
          </p:cNvPr>
          <p:cNvSpPr txBox="1"/>
          <p:nvPr/>
        </p:nvSpPr>
        <p:spPr>
          <a:xfrm>
            <a:off x="3555999" y="59236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https://www.youtube.com/watch?v=va2u1m4KoLE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3184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64BE5-7C6A-3F55-9FD3-7E6B8D558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95" y="443649"/>
            <a:ext cx="11065132" cy="398803"/>
          </a:xfrm>
        </p:spPr>
        <p:txBody>
          <a:bodyPr/>
          <a:lstStyle/>
          <a:p>
            <a:r>
              <a:rPr lang="ja-JP" altLang="en-US" sz="3600" dirty="0">
                <a:latin typeface="SimHei" panose="02010600030101010101" pitchFamily="2" charset="-122"/>
                <a:ea typeface="SimHei" panose="02010600030101010101" pitchFamily="2" charset="-122"/>
              </a:rPr>
              <a:t>厨房安全</a:t>
            </a:r>
            <a:endParaRPr lang="en-US" sz="3600" dirty="0"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26D16-4286-359C-3D8B-5EC855DA0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1" y="1124163"/>
            <a:ext cx="8394700" cy="5186363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141D45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避免穿着宽松的衣服或露趾鞋</a:t>
            </a:r>
            <a:endParaRPr lang="en-US" sz="2800" dirty="0">
              <a:solidFill>
                <a:srgbClr val="141D45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141D45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将灭火器和急救箱放置在附近</a:t>
            </a:r>
            <a:endParaRPr lang="en-US" sz="2800" dirty="0">
              <a:solidFill>
                <a:srgbClr val="141D45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141D45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切勿让烹饪中的食物无人看管</a:t>
            </a:r>
            <a:endParaRPr lang="en-US" sz="2800" dirty="0">
              <a:solidFill>
                <a:srgbClr val="141D45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141D45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安全地处理和存放刀具</a:t>
            </a:r>
            <a:endParaRPr lang="en-US" sz="2800" dirty="0">
              <a:solidFill>
                <a:srgbClr val="141D45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141D45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打开罐头时要小心锯齿状边缘</a:t>
            </a:r>
            <a:endParaRPr lang="en-US" sz="2800" dirty="0">
              <a:solidFill>
                <a:srgbClr val="141D45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800" dirty="0">
                <a:solidFill>
                  <a:srgbClr val="141D45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保持地板干燥</a:t>
            </a:r>
            <a:endParaRPr lang="en-US" sz="2800" dirty="0">
              <a:solidFill>
                <a:srgbClr val="141D45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141D45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烹饪时务必把锅柄朝内摆放</a:t>
            </a:r>
            <a:r>
              <a:rPr lang="zh-CN" altLang="en-US" sz="2800" kern="0" dirty="0">
                <a:solidFill>
                  <a:srgbClr val="141D45"/>
                </a:solidFill>
                <a:ea typeface="SimHei" panose="02010600030101010101" pitchFamily="2" charset="-122"/>
              </a:rPr>
              <a:t>、</a:t>
            </a:r>
            <a:r>
              <a:rPr lang="zh-CN" altLang="en-US" sz="2800" dirty="0">
                <a:solidFill>
                  <a:srgbClr val="141D45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切勿直接端盛有热水的锅具</a:t>
            </a:r>
            <a:endParaRPr lang="en-US" dirty="0">
              <a:solidFill>
                <a:srgbClr val="141D45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A43B27-8A54-4311-D170-4A2628999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538" y="2836991"/>
            <a:ext cx="1956340" cy="88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91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B92B2-5BFE-E38A-7CDF-25B74658E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latin typeface="SimHei" panose="02010600030101010101" pitchFamily="2" charset="-122"/>
                <a:ea typeface="SimHei" panose="02010600030101010101" pitchFamily="2" charset="-122"/>
              </a:rPr>
              <a:t>罐头食品安全</a:t>
            </a:r>
            <a:endParaRPr lang="en-US" sz="3600" dirty="0"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34257-A0E3-31D0-B0DA-D9B57C154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474" y="990600"/>
            <a:ext cx="7589108" cy="2430518"/>
          </a:xfrm>
        </p:spPr>
        <p:txBody>
          <a:bodyPr/>
          <a:lstStyle/>
          <a:p>
            <a:pPr marL="228600" lvl="0" indent="-2286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prstClr val="black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避免在用餐地点提供自制罐头食品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228600" lvl="0" indent="-2286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prstClr val="black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丢弃严重生锈的罐头、因为这类罐头上可能有小孔、</a:t>
            </a:r>
            <a:br>
              <a:rPr lang="en-US" altLang="zh-CN" dirty="0">
                <a:solidFill>
                  <a:prstClr val="black"/>
                </a:solidFill>
                <a:latin typeface="SimHei" panose="02010600030101010101" pitchFamily="2" charset="-122"/>
                <a:ea typeface="SimHei" panose="02010600030101010101" pitchFamily="2" charset="-122"/>
              </a:rPr>
            </a:br>
            <a:r>
              <a:rPr lang="zh-CN" altLang="en-US" dirty="0">
                <a:solidFill>
                  <a:prstClr val="black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会让细菌进入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228600" lvl="0" indent="-2286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prstClr val="black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如果罐头只在侧面有一个小凹痕、则该食物应可以安全食用。接缝处有凹痕的罐头应丢弃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E544A2-3F98-9831-E71E-85CA0C3F3013}"/>
              </a:ext>
            </a:extLst>
          </p:cNvPr>
          <p:cNvSpPr txBox="1"/>
          <p:nvPr/>
        </p:nvSpPr>
        <p:spPr>
          <a:xfrm>
            <a:off x="266700" y="5937094"/>
            <a:ext cx="10791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https://www.fsis.usda.gov/food-safety/safe-food-handling-and-preparation/food-safety-basics/shelf-stable-food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1FCF7-49CE-AF02-EB97-8AFEEAE4AFC4}"/>
              </a:ext>
            </a:extLst>
          </p:cNvPr>
          <p:cNvSpPr txBox="1"/>
          <p:nvPr/>
        </p:nvSpPr>
        <p:spPr>
          <a:xfrm>
            <a:off x="343878" y="3760402"/>
            <a:ext cx="10013331" cy="2075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lvl="1" indent="-230188" defTabSz="9144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应将食品丢弃的情况：</a:t>
            </a:r>
            <a:endParaRPr lang="en-US" sz="2400" dirty="0">
              <a:solidFill>
                <a:prstClr val="black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900000" lvl="1" indent="-342900" defTabSz="9144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zh-CN" altLang="en-US" sz="2400" dirty="0">
                <a:solidFill>
                  <a:prstClr val="black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食品罐头或罐子渗漏、鼓包、破裂、或者盖子松动或鼓包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900000" lvl="1" indent="-342900" defTabSz="9144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zh-CN" altLang="en-US" sz="2400" dirty="0">
                <a:solidFill>
                  <a:prstClr val="black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罐头食品发出恶臭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900000" lvl="1" indent="-342900" defTabSz="9144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zh-CN" altLang="en-US" sz="2400" dirty="0">
                <a:solidFill>
                  <a:prstClr val="black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任何在打开时喷射出液体的容器</a:t>
            </a:r>
            <a:endParaRPr lang="en-US" sz="2400" dirty="0"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pic>
        <p:nvPicPr>
          <p:cNvPr id="2050" name="Picture 2" descr="Is It Safe To Eat Food From A Dented Can?">
            <a:extLst>
              <a:ext uri="{FF2B5EF4-FFF2-40B4-BE49-F238E27FC236}">
                <a16:creationId xmlns:a16="http://schemas.microsoft.com/office/drawing/2014/main" id="{BA45BDFD-8581-A6B7-73BC-2ED2FB40A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678" y="411542"/>
            <a:ext cx="3833258" cy="21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367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1AA6D-612E-4D03-453B-E5B44C33C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33" y="394695"/>
            <a:ext cx="11065132" cy="398803"/>
          </a:xfrm>
        </p:spPr>
        <p:txBody>
          <a:bodyPr/>
          <a:lstStyle/>
          <a:p>
            <a:r>
              <a:rPr lang="zh-CN" altLang="en-US" sz="3600" dirty="0">
                <a:latin typeface="SimHei" panose="02010600030101010101" pitchFamily="2" charset="-122"/>
                <a:ea typeface="SimHei" panose="02010600030101010101" pitchFamily="2" charset="-122"/>
              </a:rPr>
              <a:t>食品安全的四个步骤</a:t>
            </a:r>
            <a:endParaRPr lang="en-US" sz="3600" dirty="0"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5C59B-28D8-3AED-3557-B5E5F84E5AD1}"/>
              </a:ext>
            </a:extLst>
          </p:cNvPr>
          <p:cNvSpPr txBox="1"/>
          <p:nvPr/>
        </p:nvSpPr>
        <p:spPr>
          <a:xfrm>
            <a:off x="649224" y="573285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2"/>
              </a:rPr>
              <a:t>https://www.youtube.com/watch?v=iguM_pqetzo</a:t>
            </a:r>
            <a:r>
              <a:rPr lang="en-US" sz="2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1AADF-17BB-7DDC-E0D6-EE2164F79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002" y="1153288"/>
            <a:ext cx="7591995" cy="425946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706989" y="1264920"/>
            <a:ext cx="7026838" cy="4068495"/>
            <a:chOff x="2706989" y="1264920"/>
            <a:chExt cx="7026838" cy="4068495"/>
          </a:xfrm>
        </p:grpSpPr>
        <p:sp>
          <p:nvSpPr>
            <p:cNvPr id="3" name="TextBox 2"/>
            <p:cNvSpPr txBox="1"/>
            <p:nvPr/>
          </p:nvSpPr>
          <p:spPr>
            <a:xfrm>
              <a:off x="4533900" y="1264920"/>
              <a:ext cx="469392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+mj-lt"/>
                  <a:ea typeface="SimHei" panose="02010600030101010101" pitchFamily="2" charset="-122"/>
                  <a:cs typeface="Arial" panose="020B0604020202020204" pitchFamily="34" charset="0"/>
                </a:rPr>
                <a:t>食品安全的 </a:t>
              </a:r>
              <a:r>
                <a:rPr lang="en-US" altLang="zh-CN" sz="2400" dirty="0">
                  <a:solidFill>
                    <a:schemeClr val="bg1"/>
                  </a:solidFill>
                  <a:latin typeface="+mj-lt"/>
                  <a:ea typeface="SimHei" panose="02010600030101010101" pitchFamily="2" charset="-122"/>
                  <a:cs typeface="Arial" panose="020B0604020202020204" pitchFamily="34" charset="0"/>
                </a:rPr>
                <a:t>4 </a:t>
              </a:r>
              <a:r>
                <a:rPr lang="zh-CN" altLang="en-US" sz="2400" dirty="0">
                  <a:solidFill>
                    <a:schemeClr val="bg1"/>
                  </a:solidFill>
                  <a:latin typeface="+mj-lt"/>
                  <a:ea typeface="SimHei" panose="02010600030101010101" pitchFamily="2" charset="-122"/>
                  <a:cs typeface="Arial" panose="020B0604020202020204" pitchFamily="34" charset="0"/>
                </a:rPr>
                <a:t>个步骤</a:t>
              </a:r>
              <a:endParaRPr lang="en-IN" sz="2400" dirty="0">
                <a:solidFill>
                  <a:schemeClr val="bg1"/>
                </a:solidFill>
                <a:latin typeface="+mj-lt"/>
                <a:ea typeface="SimHei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06989" y="5052577"/>
              <a:ext cx="105538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ja-JP" altLang="en-US" sz="2100" dirty="0">
                  <a:solidFill>
                    <a:schemeClr val="bg1"/>
                  </a:solidFill>
                  <a:latin typeface="+mj-lt"/>
                  <a:ea typeface="SimHei" panose="02010600030101010101" pitchFamily="2" charset="-122"/>
                  <a:cs typeface="Arial" panose="020B0604020202020204" pitchFamily="34" charset="0"/>
                </a:rPr>
                <a:t>清洁</a:t>
              </a:r>
              <a:endParaRPr lang="en-IN" sz="2100" dirty="0">
                <a:solidFill>
                  <a:schemeClr val="bg1"/>
                </a:solidFill>
                <a:latin typeface="+mj-lt"/>
                <a:ea typeface="SimHei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35790" y="5052141"/>
              <a:ext cx="146972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ja-JP" altLang="en-US" sz="2000" dirty="0">
                  <a:solidFill>
                    <a:schemeClr val="bg1"/>
                  </a:solidFill>
                  <a:latin typeface="+mj-lt"/>
                  <a:ea typeface="SimHei" panose="02010600030101010101" pitchFamily="2" charset="-122"/>
                  <a:cs typeface="Arial" panose="020B0604020202020204" pitchFamily="34" charset="0"/>
                </a:rPr>
                <a:t>分开</a:t>
              </a:r>
              <a:endParaRPr lang="en-IN" sz="2000" dirty="0">
                <a:solidFill>
                  <a:schemeClr val="bg1"/>
                </a:solidFill>
                <a:latin typeface="+mj-lt"/>
                <a:ea typeface="SimHei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69353" y="5052140"/>
              <a:ext cx="146972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ja-JP" altLang="en-US" sz="2000" dirty="0">
                  <a:solidFill>
                    <a:schemeClr val="bg1"/>
                  </a:solidFill>
                  <a:latin typeface="+mj-lt"/>
                  <a:ea typeface="SimHei" panose="02010600030101010101" pitchFamily="2" charset="-122"/>
                  <a:cs typeface="Arial" panose="020B0604020202020204" pitchFamily="34" charset="0"/>
                </a:rPr>
                <a:t>烹煮</a:t>
              </a:r>
              <a:endParaRPr lang="en-IN" sz="2000" dirty="0">
                <a:solidFill>
                  <a:schemeClr val="bg1"/>
                </a:solidFill>
                <a:latin typeface="+mj-lt"/>
                <a:ea typeface="SimHei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64103" y="5056416"/>
              <a:ext cx="146972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ja-JP" altLang="en-US" sz="2000" dirty="0">
                  <a:solidFill>
                    <a:schemeClr val="bg1"/>
                  </a:solidFill>
                  <a:latin typeface="+mj-lt"/>
                  <a:ea typeface="SimHei" panose="02010600030101010101" pitchFamily="2" charset="-122"/>
                  <a:cs typeface="Arial" panose="020B0604020202020204" pitchFamily="34" charset="0"/>
                </a:rPr>
                <a:t>冰镇</a:t>
              </a:r>
              <a:endParaRPr lang="en-IN" sz="2000" dirty="0">
                <a:solidFill>
                  <a:schemeClr val="bg1"/>
                </a:solidFill>
                <a:latin typeface="+mj-lt"/>
                <a:ea typeface="SimHei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6398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B864-09ED-F7A2-8092-942731A96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378894"/>
            <a:ext cx="11065132" cy="398803"/>
          </a:xfrm>
        </p:spPr>
        <p:txBody>
          <a:bodyPr/>
          <a:lstStyle/>
          <a:p>
            <a:r>
              <a:rPr lang="ja-JP" altLang="en-US" sz="3600" dirty="0"/>
              <a:t>第 </a:t>
            </a:r>
            <a:r>
              <a:rPr lang="en-US" altLang="ja-JP" sz="3600" dirty="0"/>
              <a:t>1 </a:t>
            </a:r>
            <a:r>
              <a:rPr lang="ja-JP" altLang="en-US" sz="3600" dirty="0"/>
              <a:t>步：</a:t>
            </a:r>
            <a:r>
              <a:rPr lang="en-US" sz="3600" dirty="0"/>
              <a:t> </a:t>
            </a:r>
            <a:r>
              <a:rPr lang="ja-JP" altLang="en-US" sz="3600" dirty="0"/>
              <a:t>清洁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97FE4-657B-8500-F0D3-0B356FB174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1" y="1093341"/>
            <a:ext cx="11065133" cy="5186363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在制备食物或不同食物之前和之后</a:t>
            </a:r>
            <a:r>
              <a:rPr lang="zh-CN" altLang="en-US" sz="2800" dirty="0">
                <a:solidFill>
                  <a:prstClr val="black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、</a:t>
            </a:r>
            <a:r>
              <a:rPr lang="zh-CN" altLang="en-US" sz="280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每 </a:t>
            </a:r>
            <a:r>
              <a:rPr lang="en-US" altLang="zh-CN" sz="280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4 </a:t>
            </a:r>
            <a:r>
              <a:rPr lang="zh-CN" altLang="en-US" sz="280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小时清洁和消毒一次</a:t>
            </a:r>
            <a:endParaRPr lang="en-US" sz="2800" dirty="0">
              <a:solidFill>
                <a:srgbClr val="141D45"/>
              </a:solidFill>
              <a:latin typeface="+mj-lt"/>
              <a:ea typeface="SimHei" panose="02010600030101010101" pitchFamily="2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清洁是去除表面的细菌、污垢和杂质</a:t>
            </a:r>
            <a:endParaRPr lang="en-US" sz="2800" dirty="0">
              <a:solidFill>
                <a:srgbClr val="141D45"/>
              </a:solidFill>
              <a:latin typeface="+mj-lt"/>
              <a:ea typeface="SimHei" panose="02010600030101010101" pitchFamily="2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这种方法并不总能杀死病菌</a:t>
            </a:r>
            <a:r>
              <a:rPr lang="zh-CN" altLang="en-US" sz="2800" dirty="0">
                <a:solidFill>
                  <a:prstClr val="black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、</a:t>
            </a:r>
            <a:r>
              <a:rPr lang="zh-CN" altLang="en-US" sz="280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但会减少病菌的数量和感染的风险</a:t>
            </a:r>
            <a:endParaRPr lang="en-US" sz="2800" dirty="0">
              <a:solidFill>
                <a:srgbClr val="141D45"/>
              </a:solidFill>
              <a:latin typeface="+mj-lt"/>
              <a:ea typeface="SimHei" panose="02010600030101010101" pitchFamily="2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80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需要清水、肥皂和擦洗</a:t>
            </a:r>
            <a:endParaRPr lang="en-US" sz="2800" dirty="0">
              <a:solidFill>
                <a:srgbClr val="141D45"/>
              </a:solidFill>
              <a:latin typeface="+mj-lt"/>
              <a:ea typeface="SimHei" panose="02010600030101010101" pitchFamily="2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最好采用风干的方法</a:t>
            </a:r>
            <a:endParaRPr lang="en-US" sz="2800" dirty="0">
              <a:solidFill>
                <a:srgbClr val="141D45"/>
              </a:solidFill>
              <a:latin typeface="+mj-lt"/>
              <a:ea typeface="SimHei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经常使用纸巾清理厨房表面或清洗毛巾</a:t>
            </a:r>
            <a:endParaRPr lang="en-US" dirty="0">
              <a:solidFill>
                <a:srgbClr val="141D45"/>
              </a:solidFill>
              <a:latin typeface="+mj-lt"/>
              <a:ea typeface="SimHei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8830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3E484-020B-836D-419F-E610A4AEA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11" y="479002"/>
            <a:ext cx="11065132" cy="398803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ja-JP" altLang="en-US" sz="3600" dirty="0">
                <a:latin typeface="SimHei" panose="02010600030101010101" pitchFamily="2" charset="-122"/>
                <a:ea typeface="SimHei" panose="02010600030101010101" pitchFamily="2" charset="-122"/>
              </a:rPr>
              <a:t>消毒</a:t>
            </a:r>
            <a:endParaRPr lang="en-US" sz="3600" dirty="0"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745AF-5436-2854-1F30-FAD389DADD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756" y="1192635"/>
            <a:ext cx="6533768" cy="5186363"/>
          </a:xfrm>
        </p:spPr>
        <p:txBody>
          <a:bodyPr>
            <a:normAutofit/>
          </a:bodyPr>
          <a:lstStyle/>
          <a:p>
            <a:pPr marL="228600" lvl="0" indent="-2286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7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消毒是消除表面的细菌或将细菌减少到安全水平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SimHei" panose="02010600030101010101" pitchFamily="2" charset="-122"/>
            </a:endParaRPr>
          </a:p>
          <a:p>
            <a:pPr marL="228600" lvl="0" indent="-2286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7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使用漂白剂溶液或消毒化学品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SimHei" panose="02010600030101010101" pitchFamily="2" charset="-122"/>
            </a:endParaRPr>
          </a:p>
          <a:p>
            <a:pPr marL="228600" lvl="0" indent="-228600">
              <a:buFont typeface="Arial" panose="020B0604020202020204" pitchFamily="34" charset="0"/>
              <a:buChar char="•"/>
              <a:defRPr/>
            </a:pPr>
            <a:r>
              <a:rPr lang="ja-JP" altLang="en-US" sz="2700" b="1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需要先清洁表面！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SimHei" panose="02010600030101010101" pitchFamily="2" charset="-122"/>
            </a:endParaRPr>
          </a:p>
          <a:p>
            <a:pPr marL="228600" lvl="0" indent="-2286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7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根据制造商的说明制备溶液（用试纸测试）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SimHei" panose="02010600030101010101" pitchFamily="2" charset="-122"/>
            </a:endParaRPr>
          </a:p>
          <a:p>
            <a:pPr marL="228600" lvl="0" indent="-2286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7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如果没有溶液</a:t>
            </a:r>
            <a:r>
              <a:rPr lang="zh-CN" altLang="en-US" sz="2800" dirty="0">
                <a:solidFill>
                  <a:prstClr val="black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、</a:t>
            </a:r>
            <a:r>
              <a:rPr lang="zh-CN" altLang="en-US" sz="27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请使用 </a:t>
            </a:r>
            <a:r>
              <a:rPr lang="en-US" altLang="zh-CN" sz="27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5 </a:t>
            </a:r>
            <a:r>
              <a:rPr lang="zh-CN" altLang="en-US" sz="27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汤匙（</a:t>
            </a:r>
            <a:r>
              <a:rPr lang="en-US" altLang="zh-CN" sz="27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1/3 </a:t>
            </a:r>
            <a:r>
              <a:rPr lang="zh-CN" altLang="en-US" sz="27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杯）漂白剂混合一加仑水</a:t>
            </a:r>
            <a:r>
              <a:rPr lang="zh-CN" altLang="en-US" sz="2800" dirty="0">
                <a:solidFill>
                  <a:prstClr val="black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、</a:t>
            </a:r>
            <a:r>
              <a:rPr lang="zh-CN" altLang="en-US" sz="27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自制消毒液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SimHei" panose="02010600030101010101" pitchFamily="2" charset="-122"/>
            </a:endParaRPr>
          </a:p>
          <a:p>
            <a:pPr marL="228600" lvl="0" indent="-228600">
              <a:buFont typeface="Arial" panose="020B0604020202020204" pitchFamily="34" charset="0"/>
              <a:buChar char="•"/>
              <a:defRPr/>
            </a:pPr>
            <a:r>
              <a:rPr lang="zh-CN" altLang="en-US" sz="27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每天自制新鲜的消毒液</a:t>
            </a:r>
            <a:endParaRPr lang="en-US" sz="2700" dirty="0">
              <a:solidFill>
                <a:schemeClr val="tx1"/>
              </a:solidFill>
              <a:latin typeface="+mj-lt"/>
              <a:ea typeface="SimHei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02F3FE-7CDA-67EA-E4D4-8347B7A7021A}"/>
              </a:ext>
            </a:extLst>
          </p:cNvPr>
          <p:cNvSpPr txBox="1"/>
          <p:nvPr/>
        </p:nvSpPr>
        <p:spPr>
          <a:xfrm>
            <a:off x="493756" y="5867400"/>
            <a:ext cx="11204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+mj-lt"/>
                <a:ea typeface="SimHei" panose="02010600030101010101" pitchFamily="2" charset="-122"/>
                <a:hlinkClick r:id="rId3"/>
              </a:rPr>
              <a:t>清洁并使用漂白剂消毒 </a:t>
            </a:r>
            <a:r>
              <a:rPr lang="en-US" altLang="zh-CN" dirty="0">
                <a:latin typeface="+mj-lt"/>
                <a:ea typeface="SimHei" panose="02010600030101010101" pitchFamily="2" charset="-122"/>
                <a:hlinkClick r:id="rId3"/>
              </a:rPr>
              <a:t>| </a:t>
            </a:r>
            <a:r>
              <a:rPr lang="zh-CN" altLang="en-US" dirty="0">
                <a:latin typeface="+mj-lt"/>
                <a:ea typeface="SimHei" panose="02010600030101010101" pitchFamily="2" charset="-122"/>
                <a:hlinkClick r:id="rId3"/>
              </a:rPr>
              <a:t>水、公共卫生与环境相关卫生 </a:t>
            </a:r>
            <a:r>
              <a:rPr lang="en-US" altLang="zh-CN" dirty="0">
                <a:latin typeface="+mj-lt"/>
                <a:ea typeface="SimHei" panose="02010600030101010101" pitchFamily="2" charset="-122"/>
                <a:hlinkClick r:id="rId3"/>
              </a:rPr>
              <a:t>(WASH) | CDC</a:t>
            </a:r>
            <a:endParaRPr lang="en-US" dirty="0">
              <a:latin typeface="+mj-lt"/>
              <a:ea typeface="SimHei" panose="02010600030101010101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295070-E28C-8DD0-461A-8FA9F31AC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651" y="1530167"/>
            <a:ext cx="4013857" cy="305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25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D41AC8-8E53-396D-55E3-EE7B74E5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632" y="536117"/>
            <a:ext cx="11049001" cy="398804"/>
          </a:xfrm>
        </p:spPr>
        <p:txBody>
          <a:bodyPr>
            <a:noAutofit/>
          </a:bodyPr>
          <a:lstStyle/>
          <a:p>
            <a:r>
              <a:rPr lang="ja-JP" altLang="en-US" sz="3600" dirty="0">
                <a:latin typeface="SimHei" panose="02010600030101010101" pitchFamily="2" charset="-122"/>
                <a:ea typeface="SimHei" panose="02010600030101010101" pitchFamily="2" charset="-122"/>
              </a:rPr>
              <a:t>学习目标</a:t>
            </a:r>
            <a:endParaRPr lang="en-US" sz="3600" dirty="0"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B659BD-459E-6C40-2876-D9C7D01B0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632" y="1165225"/>
            <a:ext cx="11236815" cy="4867274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zh-CN" altLang="en-US" sz="2800" kern="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我们将了解：</a:t>
            </a:r>
            <a:endParaRPr lang="en-US" sz="2800" kern="0" dirty="0">
              <a:solidFill>
                <a:srgbClr val="141D45"/>
              </a:solidFill>
              <a:latin typeface="+mj-lt"/>
              <a:ea typeface="SimHei" panose="02010600030101010101" pitchFamily="2" charset="-122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zh-CN" altLang="en-US" kern="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为老年人保证食品安全</a:t>
            </a:r>
            <a:endParaRPr lang="en-US" kern="0" dirty="0">
              <a:solidFill>
                <a:srgbClr val="141D45"/>
              </a:solidFill>
              <a:latin typeface="+mj-lt"/>
              <a:ea typeface="SimHei" panose="02010600030101010101" pitchFamily="2" charset="-122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zh-CN" altLang="en-US" kern="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食物中的常见病菌</a:t>
            </a:r>
            <a:endParaRPr lang="en-US" kern="0" dirty="0">
              <a:solidFill>
                <a:srgbClr val="141D45"/>
              </a:solidFill>
              <a:latin typeface="+mj-lt"/>
              <a:ea typeface="SimHei" panose="02010600030101010101" pitchFamily="2" charset="-122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zh-CN" altLang="en-US" kern="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食源性疾病的症状</a:t>
            </a:r>
            <a:endParaRPr lang="en-US" kern="0" dirty="0">
              <a:solidFill>
                <a:srgbClr val="141D45"/>
              </a:solidFill>
              <a:latin typeface="+mj-lt"/>
              <a:ea typeface="SimHei" panose="02010600030101010101" pitchFamily="2" charset="-122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zh-CN" altLang="en-US" kern="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保持适当的温度</a:t>
            </a:r>
            <a:endParaRPr lang="en-US" kern="0" dirty="0">
              <a:solidFill>
                <a:srgbClr val="141D45"/>
              </a:solidFill>
              <a:latin typeface="+mj-lt"/>
              <a:ea typeface="SimHei" panose="02010600030101010101" pitchFamily="2" charset="-122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ja-JP" altLang="en-US" kern="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厨房安全</a:t>
            </a:r>
            <a:endParaRPr lang="en-US" kern="0" dirty="0">
              <a:solidFill>
                <a:srgbClr val="141D45"/>
              </a:solidFill>
              <a:latin typeface="+mj-lt"/>
              <a:ea typeface="SimHei" panose="02010600030101010101" pitchFamily="2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kern="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食品安全的四项基本原则</a:t>
            </a:r>
            <a:endParaRPr lang="en-US" kern="0" dirty="0">
              <a:solidFill>
                <a:srgbClr val="141D45"/>
              </a:solidFill>
              <a:latin typeface="+mj-lt"/>
              <a:ea typeface="SimHei" panose="02010600030101010101" pitchFamily="2" charset="-122"/>
            </a:endParaRPr>
          </a:p>
          <a:p>
            <a:endParaRPr lang="en-US" kern="0" dirty="0">
              <a:solidFill>
                <a:srgbClr val="141D45"/>
              </a:solidFill>
              <a:latin typeface="+mj-lt"/>
              <a:ea typeface="SimHei" panose="02010600030101010101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46F062-4342-1C4E-4D5C-AF45BF07D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22" y="1390583"/>
            <a:ext cx="5508678" cy="28767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9811" y="2142365"/>
            <a:ext cx="2552700" cy="13636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ja-JP" altLang="en-US" sz="3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imHei" panose="02010600030101010101" pitchFamily="2" charset="-122"/>
                <a:ea typeface="SimHei" panose="02010600030101010101" pitchFamily="2" charset="-122"/>
                <a:cs typeface="Arial" panose="020B0604020202020204" pitchFamily="34" charset="0"/>
              </a:rPr>
              <a:t>食品 </a:t>
            </a:r>
            <a:br>
              <a:rPr lang="en-US" altLang="ja-JP" sz="3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imHei" panose="02010600030101010101" pitchFamily="2" charset="-122"/>
                <a:ea typeface="SimHei" panose="02010600030101010101" pitchFamily="2" charset="-122"/>
                <a:cs typeface="Arial" panose="020B0604020202020204" pitchFamily="34" charset="0"/>
              </a:rPr>
            </a:br>
            <a:r>
              <a:rPr lang="ja-JP" altLang="en-US" sz="3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imHei" panose="02010600030101010101" pitchFamily="2" charset="-122"/>
                <a:ea typeface="SimHei" panose="02010600030101010101" pitchFamily="2" charset="-122"/>
                <a:cs typeface="Arial" panose="020B0604020202020204" pitchFamily="34" charset="0"/>
              </a:rPr>
              <a:t>安全</a:t>
            </a:r>
            <a:endParaRPr lang="en-IN" sz="3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imHei" panose="02010600030101010101" pitchFamily="2" charset="-122"/>
              <a:ea typeface="SimHei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213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7800C-4732-96D1-5139-DC7BA7F9D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280CE-5A9D-08EA-345F-5BAC08EC4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56373" y="897464"/>
            <a:ext cx="7065721" cy="5426095"/>
          </a:xfrm>
        </p:spPr>
        <p:txBody>
          <a:bodyPr>
            <a:normAutofit/>
          </a:bodyPr>
          <a:lstStyle/>
          <a:p>
            <a:pPr marL="339725" indent="-339725"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rgbClr val="141D45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使用肥皂</a:t>
            </a:r>
            <a:endParaRPr lang="en-US" dirty="0">
              <a:solidFill>
                <a:srgbClr val="141D45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339725" indent="-339725"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rgbClr val="141D45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使用温水</a:t>
            </a:r>
            <a:endParaRPr lang="en-US" dirty="0">
              <a:solidFill>
                <a:srgbClr val="141D45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339725" indent="-339725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141D45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在以下动作后洗手：</a:t>
            </a:r>
            <a:endParaRPr lang="en-US" dirty="0">
              <a:solidFill>
                <a:srgbClr val="141D45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690563" lvl="1" indent="-458788">
              <a:buFont typeface="Courier New" panose="02070309020205020404" pitchFamily="49" charset="0"/>
              <a:buChar char="o"/>
            </a:pPr>
            <a:r>
              <a:rPr lang="ja-JP" altLang="en-US" dirty="0">
                <a:latin typeface="SimHei" panose="02010600030101010101" pitchFamily="2" charset="-122"/>
                <a:ea typeface="SimHei" panose="02010600030101010101" pitchFamily="2" charset="-122"/>
              </a:rPr>
              <a:t>使用洗手间</a:t>
            </a:r>
            <a:endParaRPr lang="en-US" dirty="0"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690563" lvl="1" indent="-458788">
              <a:buFont typeface="Courier New" panose="02070309020205020404" pitchFamily="49" charset="0"/>
              <a:buChar char="o"/>
            </a:pPr>
            <a:r>
              <a:rPr lang="zh-CN" altLang="en-US" dirty="0">
                <a:latin typeface="SimHei" panose="02010600030101010101" pitchFamily="2" charset="-122"/>
                <a:ea typeface="SimHei" panose="02010600030101010101" pitchFamily="2" charset="-122"/>
              </a:rPr>
              <a:t>处理生食前后</a:t>
            </a:r>
            <a:endParaRPr lang="en-US" dirty="0"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690563" lvl="1" indent="-458788">
              <a:buFont typeface="Courier New" panose="02070309020205020404" pitchFamily="49" charset="0"/>
              <a:buChar char="o"/>
            </a:pPr>
            <a:r>
              <a:rPr lang="zh-CN" altLang="en-US" dirty="0">
                <a:latin typeface="SimHei" panose="02010600030101010101" pitchFamily="2" charset="-122"/>
                <a:ea typeface="SimHei" panose="02010600030101010101" pitchFamily="2" charset="-122"/>
              </a:rPr>
              <a:t>清理桌子或脏盘子</a:t>
            </a:r>
            <a:endParaRPr lang="en-US" dirty="0"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690563" lvl="1" indent="-458788">
              <a:buFont typeface="Courier New" panose="02070309020205020404" pitchFamily="49" charset="0"/>
              <a:buChar char="o"/>
            </a:pPr>
            <a:r>
              <a:rPr lang="zh-CN" altLang="en-US" dirty="0">
                <a:latin typeface="SimHei" panose="02010600030101010101" pitchFamily="2" charset="-122"/>
                <a:ea typeface="SimHei" panose="02010600030101010101" pitchFamily="2" charset="-122"/>
              </a:rPr>
              <a:t>触摸头发、面部或身体</a:t>
            </a:r>
            <a:endParaRPr lang="en-US" dirty="0"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690563" lvl="1" indent="-458788">
              <a:buFont typeface="Courier New" panose="02070309020205020404" pitchFamily="49" charset="0"/>
              <a:buChar char="o"/>
            </a:pPr>
            <a:r>
              <a:rPr lang="zh-CN" altLang="en-US" dirty="0">
                <a:latin typeface="SimHei" panose="02010600030101010101" pitchFamily="2" charset="-122"/>
                <a:ea typeface="SimHei" panose="02010600030101010101" pitchFamily="2" charset="-122"/>
              </a:rPr>
              <a:t>触摸衣服或围裙</a:t>
            </a:r>
            <a:endParaRPr lang="en-US" dirty="0"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690563" lvl="1" indent="-458788">
              <a:buFont typeface="Courier New" panose="02070309020205020404" pitchFamily="49" charset="0"/>
              <a:buChar char="o"/>
            </a:pPr>
            <a:r>
              <a:rPr lang="zh-CN" altLang="en-US" dirty="0">
                <a:latin typeface="SimHei" panose="02010600030101010101" pitchFamily="2" charset="-122"/>
                <a:ea typeface="SimHei" panose="02010600030101010101" pitchFamily="2" charset="-122"/>
              </a:rPr>
              <a:t>打喷嚏、咳嗽或擤鼻涕</a:t>
            </a:r>
            <a:endParaRPr lang="en-US" dirty="0"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690563" lvl="1" indent="-458788">
              <a:buFont typeface="Courier New" panose="02070309020205020404" pitchFamily="49" charset="0"/>
              <a:buChar char="o"/>
            </a:pPr>
            <a:r>
              <a:rPr lang="ja-JP" altLang="en-US" dirty="0">
                <a:latin typeface="SimHei" panose="02010600030101010101" pitchFamily="2" charset="-122"/>
                <a:ea typeface="SimHei" panose="02010600030101010101" pitchFamily="2" charset="-122"/>
              </a:rPr>
              <a:t>吸烟</a:t>
            </a:r>
            <a:endParaRPr lang="en-US" dirty="0"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690563" lvl="1" indent="-458788">
              <a:buFont typeface="Courier New" panose="02070309020205020404" pitchFamily="49" charset="0"/>
              <a:buChar char="o"/>
            </a:pPr>
            <a:r>
              <a:rPr lang="zh-CN" altLang="en-US" dirty="0">
                <a:latin typeface="SimHei" panose="02010600030101010101" pitchFamily="2" charset="-122"/>
                <a:ea typeface="SimHei" panose="02010600030101010101" pitchFamily="2" charset="-122"/>
              </a:rPr>
              <a:t>进食、饮水、嚼口香糖</a:t>
            </a:r>
            <a:endParaRPr lang="en-US" dirty="0"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690563" lvl="1" indent="-458788">
              <a:buFont typeface="Courier New" panose="02070309020205020404" pitchFamily="49" charset="0"/>
              <a:buChar char="o"/>
            </a:pPr>
            <a:r>
              <a:rPr lang="ja-JP" altLang="en-US" dirty="0">
                <a:latin typeface="SimHei" panose="02010600030101010101" pitchFamily="2" charset="-122"/>
                <a:ea typeface="SimHei" panose="02010600030101010101" pitchFamily="2" charset="-122"/>
              </a:rPr>
              <a:t>使用电话</a:t>
            </a:r>
            <a:endParaRPr lang="en-US" dirty="0"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690563" lvl="1" indent="-458788">
              <a:buFont typeface="Courier New" panose="02070309020205020404" pitchFamily="49" charset="0"/>
              <a:buChar char="o"/>
            </a:pPr>
            <a:r>
              <a:rPr lang="ja-JP" altLang="en-US" dirty="0">
                <a:latin typeface="SimHei" panose="02010600030101010101" pitchFamily="2" charset="-122"/>
                <a:ea typeface="SimHei" panose="02010600030101010101" pitchFamily="2" charset="-122"/>
              </a:rPr>
              <a:t>倒垃圾</a:t>
            </a:r>
            <a:endParaRPr lang="en-US" dirty="0"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690563" lvl="1" indent="-458788">
              <a:buFont typeface="Courier New" panose="02070309020205020404" pitchFamily="49" charset="0"/>
              <a:buChar char="o"/>
            </a:pPr>
            <a:r>
              <a:rPr lang="zh-CN" altLang="en-US" dirty="0">
                <a:latin typeface="SimHei" panose="02010600030101010101" pitchFamily="2" charset="-122"/>
                <a:ea typeface="SimHei" panose="02010600030101010101" pitchFamily="2" charset="-122"/>
              </a:rPr>
              <a:t>使用清洁化学品</a:t>
            </a:r>
            <a:endParaRPr lang="en-US" dirty="0"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690563" lvl="1" indent="-458788">
              <a:buFont typeface="Courier New" panose="02070309020205020404" pitchFamily="49" charset="0"/>
              <a:buChar char="o"/>
            </a:pPr>
            <a:r>
              <a:rPr lang="zh-CN" altLang="en-US" dirty="0">
                <a:latin typeface="SimHei" panose="02010600030101010101" pitchFamily="2" charset="-122"/>
                <a:ea typeface="SimHei" panose="02010600030101010101" pitchFamily="2" charset="-122"/>
              </a:rPr>
              <a:t>触摸未消毒的设备</a:t>
            </a:r>
            <a:endParaRPr lang="en-US" dirty="0"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96E1BD-1AF8-18A9-D5F5-04C2667265B3}"/>
              </a:ext>
            </a:extLst>
          </p:cNvPr>
          <p:cNvSpPr txBox="1"/>
          <p:nvPr/>
        </p:nvSpPr>
        <p:spPr>
          <a:xfrm>
            <a:off x="7302700" y="5832356"/>
            <a:ext cx="475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https://www.youtube.com/watch?v=XyvUdQ9u4d8</a:t>
            </a:r>
            <a:r>
              <a:rPr lang="en-US" sz="16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34D64-13F7-EED0-0BDA-3472BC045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4" y="3124"/>
            <a:ext cx="1664837" cy="620685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638A1EB-5736-4DB8-0EC4-CB109FCA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130" y="297862"/>
            <a:ext cx="11065132" cy="398803"/>
          </a:xfrm>
        </p:spPr>
        <p:txBody>
          <a:bodyPr/>
          <a:lstStyle/>
          <a:p>
            <a:r>
              <a:rPr lang="ja-JP" altLang="en-US" sz="3600" dirty="0">
                <a:latin typeface="SimHei" panose="02010600030101010101" pitchFamily="2" charset="-122"/>
                <a:ea typeface="SimHei" panose="02010600030101010101" pitchFamily="2" charset="-122"/>
              </a:rPr>
              <a:t>洗手</a:t>
            </a:r>
            <a:endParaRPr lang="en-US" sz="3600" dirty="0"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52850" y="446057"/>
            <a:ext cx="1703000" cy="5248708"/>
            <a:chOff x="652850" y="446057"/>
            <a:chExt cx="1703000" cy="5248708"/>
          </a:xfrm>
        </p:grpSpPr>
        <p:sp>
          <p:nvSpPr>
            <p:cNvPr id="2" name="TextBox 1"/>
            <p:cNvSpPr txBox="1"/>
            <p:nvPr/>
          </p:nvSpPr>
          <p:spPr>
            <a:xfrm>
              <a:off x="784952" y="446057"/>
              <a:ext cx="42789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400" b="1" i="1" dirty="0">
                  <a:latin typeface="+mj-lt"/>
                  <a:ea typeface="SimHei" panose="02010600030101010101" pitchFamily="2" charset="-122"/>
                  <a:cs typeface="Arial" panose="020B0604020202020204" pitchFamily="34" charset="0"/>
                </a:rPr>
                <a:t>湿手</a:t>
              </a:r>
              <a:endParaRPr lang="en-IN" sz="1400" b="1" i="1" dirty="0">
                <a:latin typeface="+mj-lt"/>
                <a:ea typeface="SimHei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2850" y="675670"/>
              <a:ext cx="612000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900" dirty="0">
                  <a:latin typeface="+mj-lt"/>
                  <a:ea typeface="SimHei" panose="02010600030101010101" pitchFamily="2" charset="-122"/>
                  <a:cs typeface="Arial" panose="020B0604020202020204" pitchFamily="34" charset="0"/>
                </a:rPr>
                <a:t>温水</a:t>
              </a:r>
              <a:endParaRPr lang="en-IN" sz="900" dirty="0">
                <a:latin typeface="+mj-lt"/>
                <a:ea typeface="SimHei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41450" y="1318389"/>
              <a:ext cx="70804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400" b="1" i="1" dirty="0">
                  <a:latin typeface="+mj-lt"/>
                  <a:ea typeface="SimHei" panose="02010600030101010101" pitchFamily="2" charset="-122"/>
                  <a:cs typeface="Arial" panose="020B0604020202020204" pitchFamily="34" charset="0"/>
                </a:rPr>
                <a:t>洗涤</a:t>
              </a:r>
              <a:endParaRPr lang="en-IN" sz="1400" b="1" i="1" dirty="0">
                <a:latin typeface="+mj-lt"/>
                <a:ea typeface="SimHei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79950" y="1572533"/>
              <a:ext cx="612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900" dirty="0">
                  <a:latin typeface="+mj-lt"/>
                  <a:ea typeface="SimHei" panose="02010600030101010101" pitchFamily="2" charset="-122"/>
                  <a:cs typeface="Arial" panose="020B0604020202020204" pitchFamily="34" charset="0"/>
                </a:rPr>
                <a:t>洗涤至少 </a:t>
              </a:r>
              <a:br>
                <a:rPr lang="en-US" altLang="ja-JP" sz="900" dirty="0">
                  <a:latin typeface="+mj-lt"/>
                  <a:ea typeface="SimHei" panose="02010600030101010101" pitchFamily="2" charset="-122"/>
                  <a:cs typeface="Arial" panose="020B0604020202020204" pitchFamily="34" charset="0"/>
                </a:rPr>
              </a:br>
              <a:r>
                <a:rPr lang="en-US" altLang="ja-JP" sz="900" dirty="0">
                  <a:latin typeface="+mj-lt"/>
                  <a:ea typeface="SimHei" panose="02010600030101010101" pitchFamily="2" charset="-122"/>
                  <a:cs typeface="Arial" panose="020B0604020202020204" pitchFamily="34" charset="0"/>
                </a:rPr>
                <a:t>20 </a:t>
              </a:r>
              <a:r>
                <a:rPr lang="ja-JP" altLang="en-US" sz="900" dirty="0">
                  <a:latin typeface="+mj-lt"/>
                  <a:ea typeface="SimHei" panose="02010600030101010101" pitchFamily="2" charset="-122"/>
                  <a:cs typeface="Arial" panose="020B0604020202020204" pitchFamily="34" charset="0"/>
                </a:rPr>
                <a:t>秒</a:t>
              </a:r>
              <a:endParaRPr lang="en-IN" sz="900" dirty="0">
                <a:latin typeface="+mj-lt"/>
                <a:ea typeface="SimHei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5350" y="3255139"/>
              <a:ext cx="70804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400" b="1" i="1" dirty="0">
                  <a:latin typeface="+mj-lt"/>
                  <a:ea typeface="SimHei" panose="02010600030101010101" pitchFamily="2" charset="-122"/>
                  <a:cs typeface="Arial" panose="020B0604020202020204" pitchFamily="34" charset="0"/>
                </a:rPr>
                <a:t>冲洗</a:t>
              </a:r>
              <a:endParaRPr lang="en-IN" sz="1400" b="1" i="1" dirty="0">
                <a:latin typeface="+mj-lt"/>
                <a:ea typeface="SimHei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52575" y="4582602"/>
              <a:ext cx="50327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400" b="1" i="1" dirty="0">
                  <a:latin typeface="+mj-lt"/>
                  <a:ea typeface="SimHei" panose="02010600030101010101" pitchFamily="2" charset="-122"/>
                  <a:cs typeface="Arial" panose="020B0604020202020204" pitchFamily="34" charset="0"/>
                </a:rPr>
                <a:t>擦干</a:t>
              </a:r>
              <a:endParaRPr lang="en-IN" sz="1400" b="1" i="1" dirty="0">
                <a:latin typeface="+mj-lt"/>
                <a:ea typeface="SimHei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63698" y="4865772"/>
              <a:ext cx="979451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900" dirty="0">
                  <a:latin typeface="+mj-lt"/>
                  <a:ea typeface="SimHei" panose="02010600030101010101" pitchFamily="2" charset="-122"/>
                  <a:cs typeface="Arial" panose="020B0604020202020204" pitchFamily="34" charset="0"/>
                </a:rPr>
                <a:t>使用一次性纸巾</a:t>
              </a:r>
              <a:endParaRPr lang="en-IN" sz="900" dirty="0">
                <a:latin typeface="+mj-lt"/>
                <a:ea typeface="SimHei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7094" y="5479321"/>
              <a:ext cx="81030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400" b="1" i="1" dirty="0">
                  <a:latin typeface="+mj-lt"/>
                  <a:ea typeface="SimHei" panose="02010600030101010101" pitchFamily="2" charset="-122"/>
                  <a:cs typeface="Arial" panose="020B0604020202020204" pitchFamily="34" charset="0"/>
                </a:rPr>
                <a:t>戴上手套</a:t>
              </a:r>
              <a:endParaRPr lang="en-IN" sz="1400" b="1" i="1" dirty="0">
                <a:latin typeface="+mj-lt"/>
                <a:ea typeface="SimHei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2555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952E3-CB1D-BA14-7932-ECE3F314B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41053"/>
            <a:ext cx="11065132" cy="398803"/>
          </a:xfrm>
        </p:spPr>
        <p:txBody>
          <a:bodyPr/>
          <a:lstStyle/>
          <a:p>
            <a:r>
              <a:rPr lang="ja-JP" altLang="en-US" sz="3600" dirty="0">
                <a:ea typeface="SimHei" panose="02010600030101010101" pitchFamily="2" charset="-122"/>
              </a:rPr>
              <a:t>第 </a:t>
            </a:r>
            <a:r>
              <a:rPr lang="en-US" altLang="ja-JP" sz="3600" dirty="0">
                <a:ea typeface="SimHei" panose="02010600030101010101" pitchFamily="2" charset="-122"/>
              </a:rPr>
              <a:t>2 </a:t>
            </a:r>
            <a:r>
              <a:rPr lang="ja-JP" altLang="en-US" sz="3600" dirty="0">
                <a:ea typeface="SimHei" panose="02010600030101010101" pitchFamily="2" charset="-122"/>
              </a:rPr>
              <a:t>步：分开</a:t>
            </a:r>
            <a:endParaRPr lang="en-US" sz="3600" dirty="0">
              <a:ea typeface="SimHei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E7221-77C4-6682-23B6-1333B331F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433" y="1098175"/>
            <a:ext cx="11065133" cy="3647245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800" dirty="0">
                <a:solidFill>
                  <a:srgbClr val="141D45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防止“交叉污染”</a:t>
            </a:r>
            <a:endParaRPr lang="en-US" sz="2800" dirty="0">
              <a:solidFill>
                <a:srgbClr val="141D45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141D45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生肉、家禽、海鲜、蛋类和面粉不得与农产品或即食食品接触</a:t>
            </a:r>
            <a:endParaRPr lang="en-US" sz="2800" dirty="0">
              <a:solidFill>
                <a:srgbClr val="141D45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141D45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尽可能使用单独的砧板和餐具</a:t>
            </a:r>
            <a:endParaRPr lang="en-US" sz="2800" dirty="0">
              <a:solidFill>
                <a:srgbClr val="141D45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141D45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定期清洗锅垫、洗碗巾和围裙</a:t>
            </a:r>
            <a:endParaRPr lang="en-US" sz="2800" dirty="0">
              <a:solidFill>
                <a:srgbClr val="141D45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141D45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将生肉和鸡蛋存放在冰箱的下层架子上</a:t>
            </a:r>
            <a:endParaRPr lang="en-US" dirty="0">
              <a:solidFill>
                <a:srgbClr val="141D45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85CDEC-2A68-2C6C-653F-BE73B59DAE0F}"/>
              </a:ext>
            </a:extLst>
          </p:cNvPr>
          <p:cNvSpPr txBox="1"/>
          <p:nvPr/>
        </p:nvSpPr>
        <p:spPr>
          <a:xfrm>
            <a:off x="571500" y="521545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https://www.fda.gov/media/115453/download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5890D0-C429-4A69-2CD6-8FADBFD95602}"/>
              </a:ext>
            </a:extLst>
          </p:cNvPr>
          <p:cNvSpPr txBox="1"/>
          <p:nvPr/>
        </p:nvSpPr>
        <p:spPr>
          <a:xfrm>
            <a:off x="571500" y="57488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https://www.youtube.com/watch?v=PmyljRmNDCc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7773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26E14-7D39-14D7-ED70-70877396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412409"/>
            <a:ext cx="11049001" cy="398804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ja-JP" altLang="en-US" sz="3600" dirty="0">
                <a:ea typeface="SimHei" panose="02010600030101010101" pitchFamily="2" charset="-122"/>
              </a:rPr>
              <a:t>第 </a:t>
            </a:r>
            <a:r>
              <a:rPr lang="en-US" altLang="ja-JP" sz="3600" dirty="0">
                <a:ea typeface="SimHei" panose="02010600030101010101" pitchFamily="2" charset="-122"/>
              </a:rPr>
              <a:t>4 </a:t>
            </a:r>
            <a:r>
              <a:rPr lang="ja-JP" altLang="en-US" sz="3600" dirty="0">
                <a:ea typeface="SimHei" panose="02010600030101010101" pitchFamily="2" charset="-122"/>
              </a:rPr>
              <a:t>步：冰镇</a:t>
            </a:r>
            <a:endParaRPr lang="en-US" sz="3600" dirty="0">
              <a:ea typeface="SimHei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4FEC5-7D56-4AE5-252F-B63AA3886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891" y="1098888"/>
            <a:ext cx="6316602" cy="4947899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</a:pPr>
            <a:r>
              <a:rPr lang="zh-CN" altLang="en-US" sz="28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为空气在冷藏室和冷冻室中的物品之间流通留出空间</a:t>
            </a:r>
            <a:endParaRPr lang="en-US" sz="2800" dirty="0">
              <a:solidFill>
                <a:schemeClr val="tx1"/>
              </a:solidFill>
              <a:latin typeface="+mj-lt"/>
              <a:ea typeface="SimHei" panose="02010600030101010101" pitchFamily="2" charset="-122"/>
            </a:endParaRPr>
          </a:p>
          <a:p>
            <a:pPr marL="342900" indent="-342900">
              <a:spcAft>
                <a:spcPts val="600"/>
              </a:spcAft>
            </a:pPr>
            <a:r>
              <a:rPr lang="zh-CN" altLang="en-US" sz="28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保存记录冷藏室和冷冻室温度的日志</a:t>
            </a:r>
            <a:endParaRPr lang="en-US" sz="2800" dirty="0">
              <a:solidFill>
                <a:schemeClr val="tx1"/>
              </a:solidFill>
              <a:latin typeface="+mj-lt"/>
              <a:ea typeface="SimHei" panose="02010600030101010101" pitchFamily="2" charset="-122"/>
            </a:endParaRPr>
          </a:p>
          <a:p>
            <a:pPr marL="342900" indent="-342900">
              <a:spcAft>
                <a:spcPts val="600"/>
              </a:spcAft>
            </a:pPr>
            <a:r>
              <a:rPr lang="zh-CN" altLang="en-US" sz="28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冷藏室温度应设置为 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40°F </a:t>
            </a:r>
            <a:r>
              <a:rPr lang="zh-CN" altLang="en-US" sz="28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或更低</a:t>
            </a:r>
            <a:r>
              <a:rPr lang="zh-CN" altLang="en-US" sz="2800" dirty="0">
                <a:solidFill>
                  <a:prstClr val="black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、</a:t>
            </a:r>
            <a:r>
              <a:rPr lang="zh-CN" altLang="en-US" sz="28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冷冻室应设置为 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0°F </a:t>
            </a:r>
            <a:r>
              <a:rPr lang="zh-CN" altLang="en-US" sz="28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或更低</a:t>
            </a:r>
            <a:endParaRPr lang="en-US" sz="2800" dirty="0">
              <a:solidFill>
                <a:schemeClr val="tx1"/>
              </a:solidFill>
              <a:latin typeface="+mj-lt"/>
              <a:ea typeface="SimHei" panose="02010600030101010101" pitchFamily="2" charset="-122"/>
            </a:endParaRPr>
          </a:p>
          <a:p>
            <a:pPr marL="342900" indent="-342900"/>
            <a:r>
              <a:rPr lang="zh-CN" altLang="en-US" sz="28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煮熟的食物应在 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6 </a:t>
            </a:r>
            <a:r>
              <a:rPr lang="zh-CN" altLang="en-US" sz="28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小时内从 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135°F </a:t>
            </a:r>
            <a:r>
              <a:rPr lang="zh-CN" altLang="en-US" sz="28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冷却到 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41°F</a:t>
            </a:r>
            <a:r>
              <a:rPr lang="zh-CN" altLang="en-US" sz="2800" dirty="0">
                <a:solidFill>
                  <a:prstClr val="black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、</a:t>
            </a:r>
            <a:r>
              <a:rPr lang="zh-CN" altLang="en-US" sz="28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在 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2 </a:t>
            </a:r>
            <a:r>
              <a:rPr lang="zh-CN" altLang="en-US" sz="28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小时内从 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135°F </a:t>
            </a:r>
            <a:r>
              <a:rPr lang="zh-CN" altLang="en-US" sz="28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冷却到 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70°F</a:t>
            </a:r>
            <a:endParaRPr lang="en-US" dirty="0">
              <a:latin typeface="+mj-lt"/>
              <a:ea typeface="SimHei" panose="02010600030101010101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ADBA5C-EFDC-31BF-25EE-F6618AEFA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039" y="1345914"/>
            <a:ext cx="3736572" cy="37365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94287" y="1529255"/>
            <a:ext cx="178857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300" b="1" dirty="0">
                <a:solidFill>
                  <a:schemeClr val="bg1"/>
                </a:solidFill>
                <a:latin typeface="SimHei" panose="02010600030101010101" pitchFamily="2" charset="-122"/>
                <a:ea typeface="SimHei" panose="02010600030101010101" pitchFamily="2" charset="-122"/>
                <a:cs typeface="Arial" panose="020B0604020202020204" pitchFamily="34" charset="0"/>
              </a:rPr>
              <a:t>冰镇</a:t>
            </a:r>
            <a:endParaRPr lang="en-IN" sz="4300" b="1" dirty="0">
              <a:solidFill>
                <a:schemeClr val="bg1"/>
              </a:solidFill>
              <a:latin typeface="SimHei" panose="02010600030101010101" pitchFamily="2" charset="-122"/>
              <a:ea typeface="SimHei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889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3CE57-2425-D8E3-7A58-14F9FBF03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3ED73-F030-5801-46B3-D6DDC7D47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42" y="456222"/>
            <a:ext cx="11049457" cy="398803"/>
          </a:xfrm>
        </p:spPr>
        <p:txBody>
          <a:bodyPr/>
          <a:lstStyle/>
          <a:p>
            <a:r>
              <a:rPr lang="ja-JP" altLang="en-US" sz="3600" dirty="0">
                <a:latin typeface="SimHei" panose="02010600030101010101" pitchFamily="2" charset="-122"/>
                <a:ea typeface="SimHei" panose="02010600030101010101" pitchFamily="2" charset="-122"/>
              </a:rPr>
              <a:t>手套的使用</a:t>
            </a:r>
            <a:endParaRPr lang="en-US" sz="3600" dirty="0"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77E3AC-7C39-3666-CBAB-890BD7BC4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042" y="1130772"/>
            <a:ext cx="11049457" cy="4351338"/>
          </a:xfrm>
        </p:spPr>
        <p:txBody>
          <a:bodyPr/>
          <a:lstStyle/>
          <a:p>
            <a:pPr marL="560662" lvl="1" indent="-280331" defTabSz="457200">
              <a:lnSpc>
                <a:spcPts val="3636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ja-JP" altLang="en-US" sz="28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  <a:cs typeface="Nunito Sans"/>
                <a:sym typeface="Nunito Sans"/>
              </a:rPr>
              <a:t>戴手套前一定要洗手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SimHei" panose="02010600030101010101" pitchFamily="2" charset="-122"/>
              <a:cs typeface="Nunito Sans"/>
              <a:sym typeface="Nunito Sans"/>
            </a:endParaRPr>
          </a:p>
          <a:p>
            <a:pPr marL="560662" lvl="1" indent="-280331" defTabSz="457200">
              <a:lnSpc>
                <a:spcPts val="3636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zh-CN" altLang="en-US" sz="28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  <a:cs typeface="Nunito Sans"/>
                <a:sym typeface="Nunito Sans"/>
              </a:rPr>
              <a:t>不要通过吹气的方式来辅助戴上手套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SimHei" panose="02010600030101010101" pitchFamily="2" charset="-122"/>
              <a:cs typeface="Nunito Sans"/>
              <a:sym typeface="Nunito Sans"/>
            </a:endParaRPr>
          </a:p>
          <a:p>
            <a:pPr marL="560662" lvl="1" indent="-280331" defTabSz="457200">
              <a:lnSpc>
                <a:spcPts val="3636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zh-CN" altLang="en-US" sz="28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  <a:cs typeface="Nunito Sans"/>
                <a:sym typeface="Nunito Sans"/>
              </a:rPr>
              <a:t>在切换任务时或连续使用 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  <a:cs typeface="Nunito Sans"/>
                <a:sym typeface="Nunito Sans"/>
              </a:rPr>
              <a:t>4 </a:t>
            </a:r>
            <a:r>
              <a:rPr lang="zh-CN" altLang="en-US" sz="28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  <a:cs typeface="Nunito Sans"/>
                <a:sym typeface="Nunito Sans"/>
              </a:rPr>
              <a:t>小时后更换手套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SimHei" panose="02010600030101010101" pitchFamily="2" charset="-122"/>
                <a:cs typeface="Nunito Sans"/>
                <a:sym typeface="Nunito Sans"/>
              </a:rPr>
              <a:t> </a:t>
            </a:r>
          </a:p>
          <a:p>
            <a:pPr marL="560662" lvl="1" indent="-280331" defTabSz="457200">
              <a:lnSpc>
                <a:spcPts val="3636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zh-CN" altLang="en-US" sz="28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  <a:cs typeface="Nunito Sans"/>
                <a:sym typeface="Nunito Sans"/>
              </a:rPr>
              <a:t>请勿重复使用或清洗手套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SimHei" panose="02010600030101010101" pitchFamily="2" charset="-122"/>
              <a:cs typeface="Nunito Sans"/>
              <a:sym typeface="Nunito Sans"/>
            </a:endParaRPr>
          </a:p>
          <a:p>
            <a:pPr marL="560662" lvl="1" indent="-280331" defTabSz="457200">
              <a:lnSpc>
                <a:spcPts val="3636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zh-CN" altLang="en-US" sz="28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  <a:cs typeface="Nunito Sans"/>
                <a:sym typeface="Nunito Sans"/>
              </a:rPr>
              <a:t>在以下情况中配戴手套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  <a:cs typeface="Nunito Sans"/>
                <a:sym typeface="Nunito Sans"/>
              </a:rPr>
              <a:t>...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SimHei" panose="02010600030101010101" pitchFamily="2" charset="-122"/>
              <a:cs typeface="Nunito Sans"/>
              <a:sym typeface="Nunito Sans"/>
            </a:endParaRPr>
          </a:p>
          <a:p>
            <a:pPr marL="1121325" lvl="2" indent="-373775" defTabSz="457200">
              <a:lnSpc>
                <a:spcPts val="3636"/>
              </a:lnSpc>
              <a:spcBef>
                <a:spcPts val="0"/>
              </a:spcBef>
              <a:buFont typeface="Arial"/>
              <a:buChar char="⚬"/>
              <a:defRPr/>
            </a:pPr>
            <a:r>
              <a:rPr lang="ja-JP" altLang="en-US" sz="28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  <a:cs typeface="Nunito Sans"/>
                <a:sym typeface="Nunito Sans"/>
              </a:rPr>
              <a:t>上菜时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SimHei" panose="02010600030101010101" pitchFamily="2" charset="-122"/>
              <a:cs typeface="Nunito Sans"/>
              <a:sym typeface="Nunito Sans"/>
            </a:endParaRPr>
          </a:p>
          <a:p>
            <a:pPr marL="1121325" lvl="2" indent="-373775" defTabSz="457200">
              <a:lnSpc>
                <a:spcPts val="3636"/>
              </a:lnSpc>
              <a:spcBef>
                <a:spcPct val="0"/>
              </a:spcBef>
              <a:buFont typeface="Arial"/>
              <a:buChar char="⚬"/>
              <a:defRPr/>
            </a:pPr>
            <a:r>
              <a:rPr lang="zh-CN" altLang="en-US" sz="28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  <a:cs typeface="Nunito Sans"/>
                <a:sym typeface="Nunito Sans"/>
              </a:rPr>
              <a:t>进行任何食物制备或筹备工作时</a:t>
            </a:r>
            <a:endParaRPr lang="en-US" dirty="0">
              <a:latin typeface="+mj-lt"/>
              <a:ea typeface="SimHei" panose="02010600030101010101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C8AF2E-D0D4-8B8E-F31D-FEEF86C56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917" y="2946446"/>
            <a:ext cx="3886115" cy="291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4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26C42-4ADA-F78B-4D60-02A125934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34" y="548690"/>
            <a:ext cx="11065132" cy="398803"/>
          </a:xfrm>
        </p:spPr>
        <p:txBody>
          <a:bodyPr/>
          <a:lstStyle/>
          <a:p>
            <a:r>
              <a:rPr lang="zh-CN" altLang="en-US" sz="3600" dirty="0">
                <a:latin typeface="SimHei" panose="02010600030101010101" pitchFamily="2" charset="-122"/>
                <a:ea typeface="SimHei" panose="02010600030101010101" pitchFamily="2" charset="-122"/>
              </a:rPr>
              <a:t>个人卫生习惯</a:t>
            </a:r>
            <a:endParaRPr lang="en-US" sz="3600" dirty="0"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05800-96B7-B098-B755-3D7EBDADC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433" y="1435768"/>
            <a:ext cx="4450001" cy="3025873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3200" dirty="0">
                <a:solidFill>
                  <a:schemeClr val="tx1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个人清洁</a:t>
            </a:r>
            <a:endParaRPr lang="en-US" sz="3200" dirty="0">
              <a:solidFill>
                <a:schemeClr val="tx1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3200" dirty="0">
                <a:solidFill>
                  <a:schemeClr val="tx1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束发装置</a:t>
            </a:r>
            <a:endParaRPr lang="en-US" sz="3200" dirty="0">
              <a:solidFill>
                <a:schemeClr val="tx1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3200" dirty="0">
                <a:solidFill>
                  <a:schemeClr val="tx1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干净的衣服</a:t>
            </a:r>
            <a:endParaRPr lang="en-US" sz="3200" dirty="0">
              <a:solidFill>
                <a:schemeClr val="tx1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3200" dirty="0">
                <a:solidFill>
                  <a:schemeClr val="tx1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围裙</a:t>
            </a:r>
            <a:endParaRPr lang="en-US" sz="3200" dirty="0">
              <a:solidFill>
                <a:schemeClr val="tx1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7233E5-158E-201B-151E-CB1E87AB7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227" y="1341120"/>
            <a:ext cx="347662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44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890B0-C6A5-F8CD-96DC-2BFDCE0BF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34" y="382004"/>
            <a:ext cx="11065132" cy="398803"/>
          </a:xfrm>
        </p:spPr>
        <p:txBody>
          <a:bodyPr/>
          <a:lstStyle/>
          <a:p>
            <a:r>
              <a:rPr lang="zh-CN" altLang="en-US" sz="3600" dirty="0">
                <a:latin typeface="SimHei" panose="02010600030101010101" pitchFamily="2" charset="-122"/>
                <a:ea typeface="SimHei" panose="02010600030101010101" pitchFamily="2" charset="-122"/>
              </a:rPr>
              <a:t>计划安全要求</a:t>
            </a:r>
            <a:endParaRPr lang="en-US" sz="3600" dirty="0"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EA19A52-C1F5-803C-473F-8995017A13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394475"/>
              </p:ext>
            </p:extLst>
          </p:nvPr>
        </p:nvGraphicFramePr>
        <p:xfrm>
          <a:off x="563434" y="1253331"/>
          <a:ext cx="1106513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1934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3414A-7157-B9C3-5CB1-2D17DEDF9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34" y="445803"/>
            <a:ext cx="11065132" cy="398803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ja-JP" altLang="en-US" sz="3600" dirty="0">
                <a:latin typeface="SimHei" panose="02010600030101010101" pitchFamily="2" charset="-122"/>
                <a:ea typeface="SimHei" panose="02010600030101010101" pitchFamily="2" charset="-122"/>
              </a:rPr>
              <a:t>总之</a:t>
            </a:r>
            <a:endParaRPr lang="en-US" sz="3600" dirty="0"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A4821-0403-C87B-4928-7BCFF57AD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434" y="1225834"/>
            <a:ext cx="6805345" cy="5186363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7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提供</a:t>
            </a:r>
            <a:r>
              <a:rPr lang="ja-JP" altLang="en-US" sz="2700" i="1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安全的</a:t>
            </a:r>
            <a:r>
              <a:rPr lang="ja-JP" altLang="en-US" sz="27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食品是工作中最重要的部分</a:t>
            </a:r>
            <a:endParaRPr lang="en-US" sz="2700" dirty="0">
              <a:solidFill>
                <a:schemeClr val="tx1"/>
              </a:solidFill>
              <a:latin typeface="+mj-lt"/>
              <a:ea typeface="SimHei" panose="02010600030101010101" pitchFamily="2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7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向您的主管报告症状</a:t>
            </a:r>
            <a:endParaRPr lang="en-US" sz="2700" dirty="0">
              <a:solidFill>
                <a:schemeClr val="tx1"/>
              </a:solidFill>
              <a:latin typeface="+mj-lt"/>
              <a:ea typeface="SimHei" panose="02010600030101010101" pitchFamily="2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7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保障食品安全的四个主要原则是：清洁、 分开、烹煮和冰镇</a:t>
            </a:r>
            <a:endParaRPr lang="en-US" sz="2700" dirty="0">
              <a:solidFill>
                <a:schemeClr val="tx1"/>
              </a:solidFill>
              <a:latin typeface="+mj-lt"/>
              <a:ea typeface="SimHei" panose="02010600030101010101" pitchFamily="2" charset="-122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7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确保食物处于合适的温度</a:t>
            </a:r>
            <a:r>
              <a:rPr lang="en-US" sz="27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 </a:t>
            </a:r>
          </a:p>
          <a:p>
            <a:pPr marL="744538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zh-CN" altLang="en-US" sz="27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微生物大量繁殖的危险温度区间为</a:t>
            </a:r>
            <a:br>
              <a:rPr lang="en-US" altLang="zh-CN" sz="27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</a:br>
            <a:r>
              <a:rPr lang="zh-CN" altLang="en-US" sz="27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 </a:t>
            </a:r>
            <a:r>
              <a:rPr lang="en-US" altLang="zh-CN" sz="27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41°F </a:t>
            </a:r>
            <a:r>
              <a:rPr lang="zh-CN" altLang="en-US" sz="27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至 </a:t>
            </a:r>
            <a:r>
              <a:rPr lang="en-US" altLang="zh-CN" sz="27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135°F</a:t>
            </a:r>
            <a:endParaRPr lang="en-US" sz="2700" dirty="0">
              <a:solidFill>
                <a:schemeClr val="tx1"/>
              </a:solidFill>
              <a:latin typeface="+mj-lt"/>
              <a:ea typeface="SimHei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7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在厨房中保持安全</a:t>
            </a:r>
            <a:r>
              <a:rPr lang="zh-CN" altLang="en-US" sz="2700" dirty="0">
                <a:solidFill>
                  <a:schemeClr val="tx1"/>
                </a:solidFill>
                <a:ea typeface="SimHei" panose="02010600030101010101" pitchFamily="2" charset="-122"/>
              </a:rPr>
              <a:t>、</a:t>
            </a:r>
            <a:r>
              <a:rPr lang="zh-CN" altLang="en-US" sz="2700" dirty="0">
                <a:solidFill>
                  <a:schemeClr val="tx1"/>
                </a:solidFill>
                <a:latin typeface="+mj-lt"/>
                <a:ea typeface="SimHei" panose="02010600030101010101" pitchFamily="2" charset="-122"/>
              </a:rPr>
              <a:t>以免发生事故</a:t>
            </a:r>
            <a:endParaRPr lang="en-US" dirty="0">
              <a:latin typeface="+mj-lt"/>
              <a:ea typeface="SimHei" panose="0201060003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F511F5-1BC4-AD2C-B5D9-CE7565F11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862" y="940590"/>
            <a:ext cx="4524419" cy="45131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454289" y="2935246"/>
            <a:ext cx="2389564" cy="6687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ja-JP" altLang="en-US" sz="4500" dirty="0">
                <a:solidFill>
                  <a:schemeClr val="bg1"/>
                </a:solidFill>
                <a:latin typeface="SimHei" panose="02010600030101010101" pitchFamily="2" charset="-122"/>
                <a:ea typeface="SimHei" panose="02010600030101010101" pitchFamily="2" charset="-122"/>
                <a:cs typeface="Arial" panose="020B0604020202020204" pitchFamily="34" charset="0"/>
              </a:rPr>
              <a:t>食品安全</a:t>
            </a:r>
            <a:endParaRPr lang="en-IN" sz="4500" dirty="0">
              <a:solidFill>
                <a:schemeClr val="bg1"/>
              </a:solidFill>
              <a:latin typeface="SimHei" panose="02010600030101010101" pitchFamily="2" charset="-122"/>
              <a:ea typeface="SimHei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10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FF98D-8350-804A-702C-A6998C323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42" y="474472"/>
            <a:ext cx="11049457" cy="398803"/>
          </a:xfrm>
        </p:spPr>
        <p:txBody>
          <a:bodyPr/>
          <a:lstStyle/>
          <a:p>
            <a:r>
              <a:rPr lang="ja-JP" altLang="en-US" sz="3600" dirty="0">
                <a:latin typeface="SimHei" panose="02010600030101010101" pitchFamily="2" charset="-122"/>
                <a:ea typeface="SimHei" panose="02010600030101010101" pitchFamily="2" charset="-122"/>
              </a:rPr>
              <a:t>其他资源</a:t>
            </a:r>
            <a:endParaRPr lang="en-US" sz="3600" dirty="0"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96797-4976-A114-79D9-6FDD93010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042" y="1253331"/>
            <a:ext cx="11049457" cy="4351338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141D45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马萨诸塞州老年事务与独立性执行办公室</a:t>
            </a:r>
            <a:r>
              <a:rPr lang="en-US" dirty="0">
                <a:solidFill>
                  <a:srgbClr val="141D45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 </a:t>
            </a:r>
            <a:br>
              <a:rPr lang="en-US" dirty="0">
                <a:solidFill>
                  <a:srgbClr val="141D45"/>
                </a:solidFill>
              </a:rPr>
            </a:b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https://www.mass.gov/info-details/senior-nutrition-program</a:t>
            </a:r>
            <a:r>
              <a:rPr lang="en-US" dirty="0"/>
              <a:t>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141D45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马萨诸塞州公共卫生部食品保护计划</a:t>
            </a:r>
            <a:r>
              <a:rPr lang="en-US" dirty="0">
                <a:solidFill>
                  <a:srgbClr val="141D45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 </a:t>
            </a:r>
            <a:br>
              <a:rPr lang="en-US" dirty="0">
                <a:solidFill>
                  <a:srgbClr val="141D45"/>
                </a:solidFill>
                <a:latin typeface="SimHei" panose="02010600030101010101" pitchFamily="2" charset="-122"/>
                <a:ea typeface="SimHei" panose="02010600030101010101" pitchFamily="2" charset="-122"/>
              </a:rPr>
            </a:b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https://www.mass.gov/orgs/food-protection-program</a:t>
            </a:r>
            <a:endParaRPr lang="en-US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141D45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马萨诸塞州食品安全教育合作组织</a:t>
            </a:r>
            <a:r>
              <a:rPr lang="en-US" dirty="0">
                <a:solidFill>
                  <a:srgbClr val="141D45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 </a:t>
            </a:r>
            <a:br>
              <a:rPr lang="en-US" dirty="0">
                <a:solidFill>
                  <a:srgbClr val="141D45"/>
                </a:solidFill>
                <a:latin typeface="SimHei" panose="02010600030101010101" pitchFamily="2" charset="-122"/>
                <a:ea typeface="SimHei" panose="02010600030101010101" pitchFamily="2" charset="-122"/>
              </a:rPr>
            </a:b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https://www.mafoodsafetyeducation.info/</a:t>
            </a:r>
            <a:r>
              <a:rPr lang="en-US" dirty="0"/>
              <a:t>  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美国食品药品监督管理局 </a:t>
            </a:r>
            <a:r>
              <a:rPr lang="en-US" altLang="zh-CN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(FDA)</a:t>
            </a:r>
            <a:r>
              <a:rPr lang="en-US" dirty="0">
                <a:solidFill>
                  <a:srgbClr val="141D45"/>
                </a:solidFill>
              </a:rPr>
              <a:t> </a:t>
            </a:r>
            <a:br>
              <a:rPr lang="en-US" dirty="0">
                <a:solidFill>
                  <a:srgbClr val="141D45"/>
                </a:solidFill>
              </a:rPr>
            </a:b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https://www.fda.gov/food/buy-store-serve-safe-food/safe-food-handling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美国疾病控制与预防中心 </a:t>
            </a:r>
            <a:r>
              <a:rPr lang="en-US" altLang="zh-CN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(CDC)</a:t>
            </a:r>
            <a:r>
              <a:rPr lang="en-US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 </a:t>
            </a:r>
            <a:br>
              <a:rPr lang="en-US" dirty="0">
                <a:solidFill>
                  <a:srgbClr val="141D45"/>
                </a:solidFill>
              </a:rPr>
            </a:br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https://www.cdc.gov/foodsafety/index.html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141D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11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E88D-2035-292D-3BFB-146616F3C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725465"/>
            <a:ext cx="11065132" cy="398803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zh-CN" altLang="en-US" sz="3600" dirty="0">
                <a:latin typeface="SimHei" panose="02010600030101010101" pitchFamily="2" charset="-122"/>
                <a:ea typeface="SimHei" panose="02010600030101010101" pitchFamily="2" charset="-122"/>
              </a:rPr>
              <a:t>现场有限烹饪的温度</a:t>
            </a:r>
            <a:endParaRPr lang="en-US" sz="3600" dirty="0"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69BE6DC-0DC9-AA60-7C52-F1C48B2DE3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663900"/>
              </p:ext>
            </p:extLst>
          </p:nvPr>
        </p:nvGraphicFramePr>
        <p:xfrm>
          <a:off x="571500" y="990599"/>
          <a:ext cx="11065133" cy="518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raphic 4" descr="Rooster with solid fill">
            <a:extLst>
              <a:ext uri="{FF2B5EF4-FFF2-40B4-BE49-F238E27FC236}">
                <a16:creationId xmlns:a16="http://schemas.microsoft.com/office/drawing/2014/main" id="{7C32A14B-4376-AB18-6213-10D5AA6FE6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11826" y="2268412"/>
            <a:ext cx="611275" cy="611275"/>
          </a:xfrm>
          <a:prstGeom prst="rect">
            <a:avLst/>
          </a:prstGeom>
        </p:spPr>
      </p:pic>
      <p:pic>
        <p:nvPicPr>
          <p:cNvPr id="7" name="Graphic 6" descr="Cow with solid fill">
            <a:extLst>
              <a:ext uri="{FF2B5EF4-FFF2-40B4-BE49-F238E27FC236}">
                <a16:creationId xmlns:a16="http://schemas.microsoft.com/office/drawing/2014/main" id="{8FBB9C14-8DFD-7C0A-0F5E-A498D3F447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65938" y="2182584"/>
            <a:ext cx="762837" cy="762837"/>
          </a:xfrm>
          <a:prstGeom prst="rect">
            <a:avLst/>
          </a:prstGeom>
        </p:spPr>
      </p:pic>
      <p:pic>
        <p:nvPicPr>
          <p:cNvPr id="9" name="Graphic 8" descr="Harvest basket with solid fill">
            <a:extLst>
              <a:ext uri="{FF2B5EF4-FFF2-40B4-BE49-F238E27FC236}">
                <a16:creationId xmlns:a16="http://schemas.microsoft.com/office/drawing/2014/main" id="{49531188-BC94-645B-AB05-6FA1D32A03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14114" y="4137404"/>
            <a:ext cx="762837" cy="7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9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552E7-F544-1ACF-3AD2-97971EA86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632" y="426697"/>
            <a:ext cx="11049001" cy="398804"/>
          </a:xfrm>
        </p:spPr>
        <p:txBody>
          <a:bodyPr/>
          <a:lstStyle/>
          <a:p>
            <a:r>
              <a:rPr lang="ja-JP" altLang="en-US" sz="3600" kern="0" dirty="0">
                <a:latin typeface="SimHei" panose="02010600030101010101" pitchFamily="2" charset="-122"/>
                <a:ea typeface="SimHei" panose="02010600030101010101" pitchFamily="2" charset="-122"/>
              </a:rPr>
              <a:t>什么是食品安全？</a:t>
            </a:r>
            <a:endParaRPr lang="en-US" sz="3600" kern="0" dirty="0"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A6A0F-F6CF-53A4-3C28-C607057E3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632" y="1165225"/>
            <a:ext cx="11032868" cy="486727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CN" altLang="en-US" sz="2800" kern="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食品安全是指保持食品质量以防止污染和食源性疾病的条件和做法</a:t>
            </a:r>
            <a:endParaRPr lang="en-US" sz="2800" kern="0" dirty="0">
              <a:solidFill>
                <a:srgbClr val="141D45"/>
              </a:solidFill>
              <a:latin typeface="+mj-lt"/>
              <a:ea typeface="SimHei" panose="0201060003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2800" kern="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由微小病菌引起</a:t>
            </a:r>
            <a:r>
              <a:rPr lang="zh-CN" altLang="en-US" sz="2800" kern="0" dirty="0">
                <a:solidFill>
                  <a:srgbClr val="141D45"/>
                </a:solidFill>
                <a:ea typeface="SimHei" panose="02010600030101010101" pitchFamily="2" charset="-122"/>
              </a:rPr>
              <a:t>、</a:t>
            </a:r>
            <a:r>
              <a:rPr lang="zh-CN" altLang="en-US" sz="2800" kern="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包括细菌、病毒和寄生虫</a:t>
            </a:r>
            <a:endParaRPr lang="en-US" sz="2800" kern="0" dirty="0">
              <a:solidFill>
                <a:srgbClr val="141D45"/>
              </a:solidFill>
              <a:latin typeface="+mj-lt"/>
              <a:ea typeface="SimHei" panose="0201060003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ja-JP" altLang="en-US" sz="2800" kern="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每年有近 </a:t>
            </a:r>
            <a:r>
              <a:rPr lang="en-US" altLang="ja-JP" sz="2800" kern="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1,000 </a:t>
            </a:r>
            <a:r>
              <a:rPr lang="ja-JP" altLang="en-US" sz="2800" kern="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万例国内食源性疾病病例、</a:t>
            </a:r>
            <a:r>
              <a:rPr lang="en-US" altLang="ja-JP" sz="2800" kern="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53,000 </a:t>
            </a:r>
            <a:r>
              <a:rPr lang="ja-JP" altLang="en-US" sz="2800" kern="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人住院、</a:t>
            </a:r>
            <a:r>
              <a:rPr lang="en-US" altLang="ja-JP" sz="2800" kern="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931 </a:t>
            </a:r>
            <a:r>
              <a:rPr lang="ja-JP" altLang="en-US" sz="2800" kern="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人死亡（数据来源于疾病控制与预防中心 </a:t>
            </a:r>
            <a:r>
              <a:rPr lang="en-US" altLang="ja-JP" sz="2800" kern="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(</a:t>
            </a:r>
            <a:r>
              <a:rPr lang="en-US" sz="2800" kern="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Centers For Disease Control And Prevention, CDC)）</a:t>
            </a:r>
          </a:p>
          <a:p>
            <a:r>
              <a:rPr lang="zh-CN" altLang="en-US" sz="2800" kern="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老年人所承担的后果更严重</a:t>
            </a:r>
            <a:endParaRPr lang="en-US" kern="0" dirty="0">
              <a:solidFill>
                <a:srgbClr val="141D45"/>
              </a:solidFill>
              <a:latin typeface="+mj-lt"/>
              <a:ea typeface="SimHei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9650D-A011-E363-E3D9-5F8434A15103}"/>
              </a:ext>
            </a:extLst>
          </p:cNvPr>
          <p:cNvSpPr txBox="1"/>
          <p:nvPr/>
        </p:nvSpPr>
        <p:spPr>
          <a:xfrm>
            <a:off x="587632" y="58478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https://www.youtube.com/watch?v=-aZhUamumnQ&amp;t=15s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57A693-7F62-E466-F886-4CAB5699D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548" y="4109228"/>
            <a:ext cx="3394008" cy="192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74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82C42-A4C9-A55D-49D3-58BCC11B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53" y="3091881"/>
            <a:ext cx="3834739" cy="398803"/>
          </a:xfrm>
        </p:spPr>
        <p:txBody>
          <a:bodyPr/>
          <a:lstStyle/>
          <a:p>
            <a:r>
              <a:rPr lang="zh-CN" altLang="en-US" sz="4000" dirty="0">
                <a:latin typeface="SimHei" panose="02010600030101010101" pitchFamily="2" charset="-122"/>
                <a:ea typeface="SimHei" panose="02010600030101010101" pitchFamily="2" charset="-122"/>
              </a:rPr>
              <a:t>为什么老年人所面临的风险更高？</a:t>
            </a:r>
            <a:endParaRPr lang="en-US" sz="4000" dirty="0"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E97CF6B-A227-53DE-C1B9-1C579C9C6A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777859"/>
              </p:ext>
            </p:extLst>
          </p:nvPr>
        </p:nvGraphicFramePr>
        <p:xfrm>
          <a:off x="4708492" y="498474"/>
          <a:ext cx="6906491" cy="5585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4B06D7BA-7A3C-A056-2B54-3C13408CD4B3}"/>
              </a:ext>
            </a:extLst>
          </p:cNvPr>
          <p:cNvSpPr txBox="1">
            <a:spLocks/>
          </p:cNvSpPr>
          <p:nvPr/>
        </p:nvSpPr>
        <p:spPr>
          <a:xfrm>
            <a:off x="577017" y="5901531"/>
            <a:ext cx="3200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b="1">
                <a:solidFill>
                  <a:srgbClr val="91278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https://youtu.be/_nA9vG-p2FY</a:t>
            </a:r>
            <a:r>
              <a:rPr lang="en-US" sz="1600" b="1">
                <a:solidFill>
                  <a:srgbClr val="91278F"/>
                </a:solidFill>
              </a:rPr>
              <a:t> </a:t>
            </a:r>
            <a:endParaRPr lang="en-US" sz="1600" b="1" dirty="0">
              <a:solidFill>
                <a:srgbClr val="9127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14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61683-D55F-DEFC-E062-24DDB8EB3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34" y="607846"/>
            <a:ext cx="11065132" cy="398803"/>
          </a:xfrm>
        </p:spPr>
        <p:txBody>
          <a:bodyPr/>
          <a:lstStyle/>
          <a:p>
            <a:r>
              <a:rPr lang="zh-CN" altLang="en-US" sz="3200" dirty="0">
                <a:latin typeface="SimHei" panose="02010600030101010101" pitchFamily="2" charset="-122"/>
                <a:ea typeface="SimHei" panose="02010600030101010101" pitchFamily="2" charset="-122"/>
              </a:rPr>
              <a:t>导致食源性疾病的常见微生物及其食物</a:t>
            </a:r>
            <a:endParaRPr lang="en-US" sz="3200" dirty="0"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547B5-CB16-60CF-BE7E-8F128E9E7264}"/>
              </a:ext>
            </a:extLst>
          </p:cNvPr>
          <p:cNvSpPr txBox="1">
            <a:spLocks/>
          </p:cNvSpPr>
          <p:nvPr/>
        </p:nvSpPr>
        <p:spPr>
          <a:xfrm>
            <a:off x="563434" y="1529484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zh-CN" altLang="en-US" sz="2400" b="1" dirty="0">
                <a:latin typeface="SimHei" panose="02010600030101010101" pitchFamily="2" charset="-122"/>
                <a:ea typeface="SimHei" panose="02010600030101010101" pitchFamily="2" charset="-122"/>
              </a:rPr>
              <a:t>诺如病毒 </a:t>
            </a:r>
            <a:r>
              <a:rPr lang="en-US" altLang="zh-CN" sz="2400" dirty="0">
                <a:latin typeface="SimHei" panose="02010600030101010101" pitchFamily="2" charset="-122"/>
                <a:ea typeface="SimHei" panose="02010600030101010101" pitchFamily="2" charset="-122"/>
              </a:rPr>
              <a:t>– </a:t>
            </a:r>
            <a:r>
              <a:rPr lang="zh-CN" altLang="en-US" sz="2400" dirty="0">
                <a:latin typeface="SimHei" panose="02010600030101010101" pitchFamily="2" charset="-122"/>
                <a:ea typeface="SimHei" panose="02010600030101010101" pitchFamily="2" charset="-122"/>
              </a:rPr>
              <a:t>任何食物都可能被感染者污染</a:t>
            </a:r>
            <a:endParaRPr lang="en-US" sz="2400" dirty="0"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2400" b="1" dirty="0">
                <a:latin typeface="SimHei" panose="02010600030101010101" pitchFamily="2" charset="-122"/>
                <a:ea typeface="SimHei" panose="02010600030101010101" pitchFamily="2" charset="-122"/>
              </a:rPr>
              <a:t>沙门氏菌 </a:t>
            </a:r>
            <a:r>
              <a:rPr lang="en-US" altLang="zh-CN" sz="2400" b="1" dirty="0">
                <a:latin typeface="SimHei" panose="02010600030101010101" pitchFamily="2" charset="-122"/>
                <a:ea typeface="SimHei" panose="02010600030101010101" pitchFamily="2" charset="-122"/>
              </a:rPr>
              <a:t>– </a:t>
            </a:r>
            <a:r>
              <a:rPr lang="zh-CN" altLang="en-US" sz="2400" dirty="0">
                <a:latin typeface="SimHei" panose="02010600030101010101" pitchFamily="2" charset="-122"/>
                <a:ea typeface="SimHei" panose="02010600030101010101" pitchFamily="2" charset="-122"/>
              </a:rPr>
              <a:t>鸡肉、牛肉、猪肉、鸡蛋、农产品和加工食品</a:t>
            </a:r>
            <a:endParaRPr lang="en-US" sz="2400" dirty="0"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2400" b="1" dirty="0">
                <a:latin typeface="SimHei" panose="02010600030101010101" pitchFamily="2" charset="-122"/>
                <a:ea typeface="SimHei" panose="02010600030101010101" pitchFamily="2" charset="-122"/>
              </a:rPr>
              <a:t>大肠杆菌 </a:t>
            </a:r>
            <a:r>
              <a:rPr lang="en-US" altLang="zh-CN" sz="2400" b="1" dirty="0">
                <a:latin typeface="SimHei" panose="02010600030101010101" pitchFamily="2" charset="-122"/>
                <a:ea typeface="SimHei" panose="02010600030101010101" pitchFamily="2" charset="-122"/>
              </a:rPr>
              <a:t>– </a:t>
            </a:r>
            <a:r>
              <a:rPr lang="zh-CN" altLang="en-US" sz="2400" dirty="0">
                <a:latin typeface="SimHei" panose="02010600030101010101" pitchFamily="2" charset="-122"/>
                <a:ea typeface="SimHei" panose="02010600030101010101" pitchFamily="2" charset="-122"/>
              </a:rPr>
              <a:t>肉类、农产品、未经巴氏消毒的牛奶或果汁</a:t>
            </a:r>
            <a:endParaRPr lang="en-US" sz="2400" dirty="0"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2400" b="1" dirty="0">
                <a:latin typeface="SimHei" panose="02010600030101010101" pitchFamily="2" charset="-122"/>
                <a:ea typeface="SimHei" panose="02010600030101010101" pitchFamily="2" charset="-122"/>
              </a:rPr>
              <a:t>甲型肝炎 </a:t>
            </a:r>
            <a:r>
              <a:rPr lang="en-US" altLang="zh-CN" sz="2400" b="1" dirty="0">
                <a:latin typeface="SimHei" panose="02010600030101010101" pitchFamily="2" charset="-122"/>
                <a:ea typeface="SimHei" panose="02010600030101010101" pitchFamily="2" charset="-122"/>
              </a:rPr>
              <a:t>– </a:t>
            </a:r>
            <a:r>
              <a:rPr lang="zh-CN" altLang="en-US" sz="2400" dirty="0">
                <a:latin typeface="SimHei" panose="02010600030101010101" pitchFamily="2" charset="-122"/>
                <a:ea typeface="SimHei" panose="02010600030101010101" pitchFamily="2" charset="-122"/>
              </a:rPr>
              <a:t>生贝类和沙拉</a:t>
            </a:r>
            <a:endParaRPr lang="en-US" sz="2400" dirty="0"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2400" b="1" dirty="0">
                <a:latin typeface="SimHei" panose="02010600030101010101" pitchFamily="2" charset="-122"/>
                <a:ea typeface="SimHei" panose="02010600030101010101" pitchFamily="2" charset="-122"/>
              </a:rPr>
              <a:t>弯曲杆菌 </a:t>
            </a:r>
            <a:r>
              <a:rPr lang="en-US" altLang="zh-CN" sz="2400" b="1" dirty="0">
                <a:latin typeface="SimHei" panose="02010600030101010101" pitchFamily="2" charset="-122"/>
                <a:ea typeface="SimHei" panose="02010600030101010101" pitchFamily="2" charset="-122"/>
              </a:rPr>
              <a:t>– </a:t>
            </a:r>
            <a:r>
              <a:rPr lang="zh-CN" altLang="en-US" sz="2400" dirty="0">
                <a:latin typeface="SimHei" panose="02010600030101010101" pitchFamily="2" charset="-122"/>
                <a:ea typeface="SimHei" panose="02010600030101010101" pitchFamily="2" charset="-122"/>
              </a:rPr>
              <a:t>未经巴氏消毒的奶制品和生的或未煮熟的家禽海鲜</a:t>
            </a:r>
            <a:endParaRPr lang="en-US" sz="2400" dirty="0"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2400" b="1" dirty="0">
                <a:latin typeface="SimHei" panose="02010600030101010101" pitchFamily="2" charset="-122"/>
                <a:ea typeface="SimHei" panose="02010600030101010101" pitchFamily="2" charset="-122"/>
              </a:rPr>
              <a:t>李斯特菌 </a:t>
            </a:r>
            <a:r>
              <a:rPr lang="en-US" altLang="zh-CN" sz="2400" b="1" dirty="0">
                <a:latin typeface="SimHei" panose="02010600030101010101" pitchFamily="2" charset="-122"/>
                <a:ea typeface="SimHei" panose="02010600030101010101" pitchFamily="2" charset="-122"/>
              </a:rPr>
              <a:t>– </a:t>
            </a:r>
            <a:r>
              <a:rPr lang="zh-CN" altLang="en-US" sz="2400" dirty="0">
                <a:latin typeface="SimHei" panose="02010600030101010101" pitchFamily="2" charset="-122"/>
                <a:ea typeface="SimHei" panose="02010600030101010101" pitchFamily="2" charset="-122"/>
              </a:rPr>
              <a:t>未经巴氏消毒的牛奶、熟食肉和奶酪</a:t>
            </a:r>
            <a:endParaRPr lang="en-US" sz="2400" dirty="0"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r>
              <a:rPr lang="zh-CN" altLang="en-US" sz="2400" b="1" dirty="0">
                <a:latin typeface="SimHei" panose="02010600030101010101" pitchFamily="2" charset="-122"/>
                <a:ea typeface="SimHei" panose="02010600030101010101" pitchFamily="2" charset="-122"/>
              </a:rPr>
              <a:t>志贺氏菌 </a:t>
            </a:r>
            <a:r>
              <a:rPr lang="en-US" altLang="zh-CN" sz="2400" b="1" dirty="0">
                <a:latin typeface="SimHei" panose="02010600030101010101" pitchFamily="2" charset="-122"/>
                <a:ea typeface="SimHei" panose="02010600030101010101" pitchFamily="2" charset="-122"/>
              </a:rPr>
              <a:t>– </a:t>
            </a:r>
            <a:r>
              <a:rPr lang="zh-CN" altLang="en-US" sz="2400" dirty="0">
                <a:latin typeface="SimHei" panose="02010600030101010101" pitchFamily="2" charset="-122"/>
                <a:ea typeface="SimHei" panose="02010600030101010101" pitchFamily="2" charset="-122"/>
              </a:rPr>
              <a:t>乳制品、家禽、沙拉混合物（例如金枪鱼）</a:t>
            </a:r>
            <a:endParaRPr lang="en-US" sz="2400" dirty="0"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A0D8E6-5783-0A25-BD82-9B866D5FEFD9}"/>
              </a:ext>
            </a:extLst>
          </p:cNvPr>
          <p:cNvSpPr txBox="1"/>
          <p:nvPr/>
        </p:nvSpPr>
        <p:spPr>
          <a:xfrm>
            <a:off x="196909" y="5880822"/>
            <a:ext cx="9489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https://www.fda.gov/files/food/published/Most-Common-Foodborne-Illnesses-%28PDF%29.pdf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0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0754-1D53-594C-722E-4283C642F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423101"/>
            <a:ext cx="11049001" cy="398804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zh-CN" altLang="en-US" sz="3600" dirty="0">
                <a:latin typeface="SimHei" panose="02010600030101010101" pitchFamily="2" charset="-122"/>
                <a:ea typeface="SimHei" panose="02010600030101010101" pitchFamily="2" charset="-122"/>
              </a:rPr>
              <a:t>向负责人报告症状</a:t>
            </a:r>
            <a:endParaRPr lang="en-US" sz="3600" dirty="0"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pic>
        <p:nvPicPr>
          <p:cNvPr id="1026" name="Picture 2" descr="Upset stomach home remedies: 7 foods that aid digestion | HealthShots">
            <a:extLst>
              <a:ext uri="{FF2B5EF4-FFF2-40B4-BE49-F238E27FC236}">
                <a16:creationId xmlns:a16="http://schemas.microsoft.com/office/drawing/2014/main" id="{13EBF680-B844-36B7-E15E-70DDF746E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799" y="1710466"/>
            <a:ext cx="4114250" cy="232455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E382B-665B-00D9-C6C6-EF3F3204202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656128" y="1294316"/>
            <a:ext cx="5270501" cy="4867275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</a:pPr>
            <a:r>
              <a:rPr lang="ja-JP" altLang="en-US" sz="2800" dirty="0">
                <a:solidFill>
                  <a:schemeClr val="tx1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呕吐</a:t>
            </a:r>
            <a:endParaRPr lang="en-US" sz="2800" dirty="0">
              <a:solidFill>
                <a:schemeClr val="tx1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342900" indent="-342900">
              <a:spcAft>
                <a:spcPts val="600"/>
              </a:spcAft>
            </a:pPr>
            <a:r>
              <a:rPr lang="ja-JP" altLang="en-US" sz="2800" dirty="0">
                <a:solidFill>
                  <a:schemeClr val="tx1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腹泻</a:t>
            </a:r>
            <a:endParaRPr lang="en-US" sz="2800" dirty="0">
              <a:solidFill>
                <a:schemeClr val="tx1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342900" indent="-342900">
              <a:spcAft>
                <a:spcPts val="600"/>
              </a:spcAft>
            </a:pPr>
            <a:r>
              <a:rPr lang="ja-JP" altLang="en-US" sz="2800" dirty="0">
                <a:solidFill>
                  <a:schemeClr val="tx1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咽痛伴发热</a:t>
            </a:r>
            <a:endParaRPr lang="en-US" sz="2800" dirty="0">
              <a:solidFill>
                <a:schemeClr val="tx1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342900" indent="-342900">
              <a:spcAft>
                <a:spcPts val="600"/>
              </a:spcAft>
            </a:pPr>
            <a:r>
              <a:rPr lang="zh-CN" altLang="en-US" sz="2800" dirty="0">
                <a:solidFill>
                  <a:schemeClr val="tx1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黄疸（皮肤和眼睛发黄）</a:t>
            </a:r>
            <a:endParaRPr lang="en-US" sz="2800" dirty="0">
              <a:solidFill>
                <a:schemeClr val="tx1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342900" indent="-342900"/>
            <a:r>
              <a:rPr lang="ja-JP" altLang="en-US" sz="2800" dirty="0">
                <a:solidFill>
                  <a:schemeClr val="tx1"/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化脓性伤口</a:t>
            </a:r>
            <a:endParaRPr lang="en-US" sz="2800" dirty="0">
              <a:solidFill>
                <a:schemeClr val="tx1"/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006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0FDB-BF71-ABE7-96ED-A5EF94E00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43" y="470140"/>
            <a:ext cx="11049457" cy="398803"/>
          </a:xfrm>
        </p:spPr>
        <p:txBody>
          <a:bodyPr/>
          <a:lstStyle/>
          <a:p>
            <a:r>
              <a:rPr lang="en-US" altLang="ja-JP" sz="3600" dirty="0">
                <a:ea typeface="SimHei" panose="02010600030101010101" pitchFamily="2" charset="-122"/>
              </a:rPr>
              <a:t>《</a:t>
            </a:r>
            <a:r>
              <a:rPr lang="ja-JP" altLang="en-US" sz="3600" dirty="0">
                <a:ea typeface="SimHei" panose="02010600030101010101" pitchFamily="2" charset="-122"/>
              </a:rPr>
              <a:t>马萨诸塞州食品法典</a:t>
            </a:r>
            <a:r>
              <a:rPr lang="en-US" altLang="ja-JP" sz="3600" dirty="0">
                <a:ea typeface="SimHei" panose="02010600030101010101" pitchFamily="2" charset="-122"/>
              </a:rPr>
              <a:t>》(</a:t>
            </a:r>
            <a:r>
              <a:rPr lang="en-US" sz="3600" dirty="0">
                <a:ea typeface="SimHei" panose="02010600030101010101" pitchFamily="2" charset="-122"/>
              </a:rPr>
              <a:t>MA State Food Code)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D9B99-0FE2-9EEB-3C0A-5645F97EAD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043" y="1253331"/>
            <a:ext cx="7660353" cy="4012352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800" dirty="0">
                <a:solidFill>
                  <a:schemeClr val="tx1">
                    <a:alpha val="80000"/>
                  </a:schemeClr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该州法律</a:t>
            </a:r>
            <a:endParaRPr lang="en-US" sz="2800" dirty="0">
              <a:solidFill>
                <a:schemeClr val="tx1">
                  <a:alpha val="80000"/>
                </a:schemeClr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tx1">
                    <a:alpha val="80000"/>
                  </a:schemeClr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采纳了 </a:t>
            </a:r>
            <a:r>
              <a:rPr lang="en-US" altLang="zh-CN" sz="2800" dirty="0">
                <a:solidFill>
                  <a:schemeClr val="tx1">
                    <a:alpha val="80000"/>
                  </a:schemeClr>
                </a:solidFill>
                <a:latin typeface="+mj-lt"/>
                <a:ea typeface="SimHei" panose="02010600030101010101" pitchFamily="2" charset="-122"/>
              </a:rPr>
              <a:t>2013</a:t>
            </a:r>
            <a:r>
              <a:rPr lang="en-US" altLang="zh-CN" sz="2800" dirty="0">
                <a:solidFill>
                  <a:schemeClr val="tx1">
                    <a:alpha val="80000"/>
                  </a:schemeClr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 </a:t>
            </a:r>
            <a:r>
              <a:rPr lang="zh-CN" altLang="en-US" sz="2800" dirty="0">
                <a:solidFill>
                  <a:schemeClr val="tx1">
                    <a:alpha val="80000"/>
                  </a:schemeClr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年美国 </a:t>
            </a:r>
            <a:r>
              <a:rPr lang="en-US" altLang="zh-CN" sz="2800" dirty="0">
                <a:solidFill>
                  <a:schemeClr val="tx1">
                    <a:alpha val="80000"/>
                  </a:schemeClr>
                </a:solidFill>
                <a:latin typeface="+mj-lt"/>
                <a:ea typeface="SimHei" panose="02010600030101010101" pitchFamily="2" charset="-122"/>
              </a:rPr>
              <a:t>FDA</a:t>
            </a:r>
            <a:r>
              <a:rPr lang="en-US" altLang="zh-CN" sz="2800" dirty="0">
                <a:solidFill>
                  <a:schemeClr val="tx1">
                    <a:alpha val="80000"/>
                  </a:schemeClr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《</a:t>
            </a:r>
            <a:r>
              <a:rPr lang="zh-CN" altLang="en-US" sz="2800" dirty="0">
                <a:solidFill>
                  <a:schemeClr val="tx1">
                    <a:alpha val="80000"/>
                  </a:schemeClr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零售食品规范示范法典</a:t>
            </a:r>
            <a:r>
              <a:rPr lang="en-US" altLang="zh-CN" sz="2800" dirty="0">
                <a:solidFill>
                  <a:schemeClr val="tx1">
                    <a:alpha val="80000"/>
                  </a:schemeClr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》</a:t>
            </a:r>
            <a:r>
              <a:rPr lang="zh-CN" altLang="en-US" sz="2800" dirty="0">
                <a:solidFill>
                  <a:schemeClr val="tx1">
                    <a:alpha val="80000"/>
                  </a:schemeClr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及其 </a:t>
            </a:r>
            <a:r>
              <a:rPr lang="en-US" altLang="zh-CN" sz="2800" dirty="0">
                <a:solidFill>
                  <a:schemeClr val="tx1">
                    <a:alpha val="80000"/>
                  </a:schemeClr>
                </a:solidFill>
                <a:latin typeface="+mj-lt"/>
                <a:ea typeface="SimHei" panose="02010600030101010101" pitchFamily="2" charset="-122"/>
              </a:rPr>
              <a:t>2015</a:t>
            </a:r>
            <a:r>
              <a:rPr lang="en-US" altLang="zh-CN" sz="2800" dirty="0">
                <a:solidFill>
                  <a:schemeClr val="tx1">
                    <a:alpha val="80000"/>
                  </a:schemeClr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 </a:t>
            </a:r>
            <a:r>
              <a:rPr lang="zh-CN" altLang="en-US" sz="2800" dirty="0">
                <a:solidFill>
                  <a:schemeClr val="tx1">
                    <a:alpha val="80000"/>
                  </a:schemeClr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年补充内容</a:t>
            </a:r>
            <a:endParaRPr lang="en-US" sz="2800" dirty="0">
              <a:solidFill>
                <a:schemeClr val="tx1">
                  <a:alpha val="80000"/>
                </a:schemeClr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tx1">
                    <a:alpha val="80000"/>
                  </a:schemeClr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由地方卫生委员会负责实施</a:t>
            </a:r>
            <a:endParaRPr lang="en-US" sz="2800" dirty="0">
              <a:solidFill>
                <a:schemeClr val="tx1">
                  <a:alpha val="80000"/>
                </a:schemeClr>
              </a:solidFill>
              <a:latin typeface="SimHei" panose="02010600030101010101" pitchFamily="2" charset="-122"/>
              <a:ea typeface="SimHei" panose="02010600030101010101" pitchFamily="2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tx1">
                    <a:alpha val="80000"/>
                  </a:schemeClr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负责接收熟食的供餐点负责人（</a:t>
            </a:r>
            <a:r>
              <a:rPr lang="en-US" altLang="zh-CN" sz="2800" dirty="0">
                <a:solidFill>
                  <a:schemeClr val="tx1">
                    <a:alpha val="80000"/>
                  </a:schemeClr>
                </a:solidFill>
                <a:latin typeface="+mj-lt"/>
                <a:ea typeface="SimHei" panose="02010600030101010101" pitchFamily="2" charset="-122"/>
              </a:rPr>
              <a:t>PIC</a:t>
            </a:r>
            <a:r>
              <a:rPr lang="zh-CN" altLang="en-US" sz="2800" dirty="0">
                <a:solidFill>
                  <a:schemeClr val="tx1">
                    <a:alpha val="80000"/>
                  </a:schemeClr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）可</a:t>
            </a:r>
            <a:r>
              <a:rPr lang="zh-CN" altLang="en-US" sz="2800" u="sng" dirty="0">
                <a:solidFill>
                  <a:schemeClr val="tx1">
                    <a:alpha val="80000"/>
                  </a:schemeClr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豁免</a:t>
            </a:r>
            <a:r>
              <a:rPr lang="zh-CN" altLang="en-US" sz="2800" dirty="0">
                <a:solidFill>
                  <a:schemeClr val="tx1">
                    <a:alpha val="80000"/>
                  </a:schemeClr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食品经理认证（</a:t>
            </a:r>
            <a:r>
              <a:rPr lang="en-US" altLang="zh-CN" sz="2800" dirty="0" err="1">
                <a:solidFill>
                  <a:schemeClr val="tx1">
                    <a:alpha val="80000"/>
                  </a:schemeClr>
                </a:solidFill>
                <a:latin typeface="+mj-lt"/>
                <a:ea typeface="SimHei" panose="02010600030101010101" pitchFamily="2" charset="-122"/>
              </a:rPr>
              <a:t>ServSafe</a:t>
            </a:r>
            <a:r>
              <a:rPr lang="zh-CN" altLang="en-US" sz="2800" dirty="0">
                <a:solidFill>
                  <a:schemeClr val="tx1">
                    <a:alpha val="80000"/>
                  </a:schemeClr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）。</a:t>
            </a:r>
            <a:r>
              <a:rPr lang="zh-CN" altLang="en-US" sz="2800" dirty="0">
                <a:solidFill>
                  <a:schemeClr val="tx1">
                    <a:alpha val="80000"/>
                  </a:schemeClr>
                </a:solidFill>
                <a:latin typeface="+mj-lt"/>
                <a:ea typeface="SimHei" panose="02010600030101010101" pitchFamily="2" charset="-122"/>
              </a:rPr>
              <a:t>* </a:t>
            </a:r>
            <a:r>
              <a:rPr lang="zh-CN" altLang="en-US" sz="2800" i="1" dirty="0">
                <a:solidFill>
                  <a:schemeClr val="tx1">
                    <a:alpha val="80000"/>
                  </a:schemeClr>
                </a:solidFill>
                <a:latin typeface="SimHei" panose="02010600030101010101" pitchFamily="2" charset="-122"/>
                <a:ea typeface="SimHei" panose="02010600030101010101" pitchFamily="2" charset="-122"/>
              </a:rPr>
              <a:t>本次培训符合卫生标准要求。</a:t>
            </a:r>
            <a:endParaRPr lang="en-US" i="1" dirty="0"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BB4490-719F-18AA-7283-A825AD10C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0460" y="1339032"/>
            <a:ext cx="2350040" cy="2350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FA2C4F-7C7F-99A6-774F-C0B0F40ADCFA}"/>
              </a:ext>
            </a:extLst>
          </p:cNvPr>
          <p:cNvSpPr txBox="1"/>
          <p:nvPr/>
        </p:nvSpPr>
        <p:spPr>
          <a:xfrm>
            <a:off x="447753" y="5689245"/>
            <a:ext cx="82133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1600" dirty="0">
                <a:solidFill>
                  <a:prstClr val="black"/>
                </a:solidFill>
                <a:latin typeface="Calibri" panose="020F0502020204030204" pitchFamily="34" charset="0"/>
                <a:ea typeface="SimHei" panose="02010600030101010101" pitchFamily="2" charset="-122"/>
                <a:cs typeface="Calibri" panose="020F0502020204030204" pitchFamily="34" charset="0"/>
              </a:rPr>
              <a:t>*如果当地卫生委员会代理要求提供 </a:t>
            </a:r>
            <a:r>
              <a:rPr lang="en-US" altLang="zh-CN" sz="1600" dirty="0" err="1">
                <a:solidFill>
                  <a:prstClr val="black"/>
                </a:solidFill>
                <a:latin typeface="Calibri" panose="020F0502020204030204" pitchFamily="34" charset="0"/>
                <a:ea typeface="SimHei" panose="02010600030101010101" pitchFamily="2" charset="-122"/>
                <a:cs typeface="Calibri" panose="020F0502020204030204" pitchFamily="34" charset="0"/>
              </a:rPr>
              <a:t>ServSafe</a:t>
            </a:r>
            <a:r>
              <a:rPr lang="en-US" altLang="zh-CN" sz="1600" dirty="0">
                <a:solidFill>
                  <a:prstClr val="black"/>
                </a:solidFill>
                <a:latin typeface="Calibri" panose="020F0502020204030204" pitchFamily="34" charset="0"/>
                <a:ea typeface="SimHei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zh-CN" altLang="en-US" sz="1600" dirty="0">
                <a:solidFill>
                  <a:prstClr val="black"/>
                </a:solidFill>
                <a:latin typeface="Calibri" panose="020F0502020204030204" pitchFamily="34" charset="0"/>
                <a:ea typeface="SimHei" panose="02010600030101010101" pitchFamily="2" charset="-122"/>
                <a:cs typeface="Calibri" panose="020F0502020204030204" pitchFamily="34" charset="0"/>
              </a:rPr>
              <a:t>文件，请将其转介给营养总监。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Hei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81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CCB7-E80D-1A5D-D5B6-04B267488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94" y="385872"/>
            <a:ext cx="11065132" cy="398803"/>
          </a:xfrm>
        </p:spPr>
        <p:txBody>
          <a:bodyPr/>
          <a:lstStyle/>
          <a:p>
            <a:r>
              <a:rPr lang="ja-JP" altLang="en-US" sz="3600" dirty="0"/>
              <a:t>危险区间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F0165-AACA-8A3C-15AB-DB9017A22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111" y="1285765"/>
            <a:ext cx="6349252" cy="5186363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细菌在 </a:t>
            </a:r>
            <a:r>
              <a:rPr lang="en-US" altLang="zh-CN" sz="280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41°F </a:t>
            </a:r>
            <a:r>
              <a:rPr lang="zh-CN" altLang="en-US" sz="280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至 </a:t>
            </a:r>
            <a:r>
              <a:rPr lang="en-US" altLang="zh-CN" sz="280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135°F </a:t>
            </a:r>
            <a:r>
              <a:rPr lang="zh-CN" altLang="en-US" sz="280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的温度区间内生长非常迅速。</a:t>
            </a:r>
            <a:endParaRPr lang="en-US" sz="2800" dirty="0">
              <a:solidFill>
                <a:srgbClr val="141D45"/>
              </a:solidFill>
              <a:latin typeface="+mj-lt"/>
              <a:ea typeface="SimHei" panose="02010600030101010101" pitchFamily="2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热的物品应重新加热至 </a:t>
            </a:r>
            <a:r>
              <a:rPr lang="en-US" altLang="zh-CN" sz="280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165°F </a:t>
            </a:r>
            <a:r>
              <a:rPr lang="zh-CN" altLang="en-US" sz="280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至少</a:t>
            </a:r>
            <a:br>
              <a:rPr lang="en-US" altLang="zh-CN" sz="280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</a:br>
            <a:r>
              <a:rPr lang="en-US" altLang="zh-CN" sz="280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15 </a:t>
            </a:r>
            <a:r>
              <a:rPr lang="zh-CN" altLang="en-US" sz="280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秒。</a:t>
            </a:r>
            <a:endParaRPr lang="en-US" sz="2800" dirty="0">
              <a:solidFill>
                <a:srgbClr val="141D45"/>
              </a:solidFill>
              <a:latin typeface="+mj-lt"/>
              <a:ea typeface="SimHei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具有潜在危险的食物若在危险区间内存放超过 </a:t>
            </a:r>
            <a:r>
              <a:rPr lang="en-US" altLang="zh-CN" sz="280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4 </a:t>
            </a:r>
            <a:r>
              <a:rPr lang="zh-CN" altLang="en-US" sz="280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小时</a:t>
            </a:r>
            <a:r>
              <a:rPr lang="zh-CN" altLang="en-US" sz="2800" kern="0" dirty="0">
                <a:solidFill>
                  <a:srgbClr val="141D45"/>
                </a:solidFill>
                <a:ea typeface="SimHei" panose="02010600030101010101" pitchFamily="2" charset="-122"/>
              </a:rPr>
              <a:t>、</a:t>
            </a:r>
            <a:r>
              <a:rPr lang="zh-CN" altLang="en-US" sz="280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则应丢弃</a:t>
            </a:r>
            <a:endParaRPr lang="en-US" sz="2800" dirty="0">
              <a:solidFill>
                <a:srgbClr val="141D45"/>
              </a:solidFill>
              <a:latin typeface="+mj-lt"/>
              <a:ea typeface="SimHei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41D45"/>
              </a:solidFill>
              <a:latin typeface="+mj-lt"/>
              <a:ea typeface="SimHei" panose="02010600030101010101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035686-60FF-3F9E-A0D4-1C8D9BD12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20" y="661771"/>
            <a:ext cx="4732014" cy="473201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874520" y="1133475"/>
            <a:ext cx="2839199" cy="3408411"/>
            <a:chOff x="7874520" y="1133475"/>
            <a:chExt cx="2839199" cy="3408411"/>
          </a:xfrm>
        </p:grpSpPr>
        <p:sp>
          <p:nvSpPr>
            <p:cNvPr id="6" name="TextBox 5"/>
            <p:cNvSpPr txBox="1"/>
            <p:nvPr/>
          </p:nvSpPr>
          <p:spPr>
            <a:xfrm>
              <a:off x="7874520" y="2828100"/>
              <a:ext cx="1669530" cy="6199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ja-JP" altLang="en-US" sz="1700" b="1" dirty="0">
                  <a:latin typeface="SimHei" panose="02010600030101010101" pitchFamily="2" charset="-122"/>
                  <a:ea typeface="SimHei" panose="02010600030101010101" pitchFamily="2" charset="-122"/>
                  <a:cs typeface="Arial" panose="020B0604020202020204" pitchFamily="34" charset="0"/>
                </a:rPr>
                <a:t>加热</a:t>
              </a:r>
              <a:br>
                <a:rPr lang="en-US" altLang="ja-JP" sz="1700" b="1" dirty="0">
                  <a:latin typeface="SimHei" panose="02010600030101010101" pitchFamily="2" charset="-122"/>
                  <a:ea typeface="SimHei" panose="02010600030101010101" pitchFamily="2" charset="-122"/>
                  <a:cs typeface="Arial" panose="020B0604020202020204" pitchFamily="34" charset="0"/>
                </a:rPr>
              </a:br>
              <a:r>
                <a:rPr lang="ja-JP" altLang="en-US" sz="1700" b="1" dirty="0">
                  <a:latin typeface="SimHei" panose="02010600030101010101" pitchFamily="2" charset="-122"/>
                  <a:ea typeface="SimHei" panose="02010600030101010101" pitchFamily="2" charset="-122"/>
                  <a:cs typeface="Arial" panose="020B0604020202020204" pitchFamily="34" charset="0"/>
                </a:rPr>
                <a:t>热食</a:t>
              </a:r>
              <a:endParaRPr lang="en-IN" sz="1700" b="1" dirty="0">
                <a:latin typeface="SimHei" panose="02010600030101010101" pitchFamily="2" charset="-122"/>
                <a:ea typeface="SimHei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065020" y="1133475"/>
              <a:ext cx="2468364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ja-JP" altLang="en-US" sz="2300" b="1" dirty="0">
                  <a:latin typeface="SimHei" panose="02010600030101010101" pitchFamily="2" charset="-122"/>
                  <a:ea typeface="SimHei" panose="02010600030101010101" pitchFamily="2" charset="-122"/>
                  <a:cs typeface="Arial" panose="020B0604020202020204" pitchFamily="34" charset="0"/>
                </a:rPr>
                <a:t>适当的</a:t>
              </a:r>
              <a:br>
                <a:rPr lang="en-US" altLang="ja-JP" sz="2300" b="1" dirty="0">
                  <a:latin typeface="SimHei" panose="02010600030101010101" pitchFamily="2" charset="-122"/>
                  <a:ea typeface="SimHei" panose="02010600030101010101" pitchFamily="2" charset="-122"/>
                  <a:cs typeface="Arial" panose="020B0604020202020204" pitchFamily="34" charset="0"/>
                </a:rPr>
              </a:br>
              <a:r>
                <a:rPr lang="ja-JP" altLang="en-US" sz="2300" b="1" dirty="0">
                  <a:latin typeface="SimHei" panose="02010600030101010101" pitchFamily="2" charset="-122"/>
                  <a:ea typeface="SimHei" panose="02010600030101010101" pitchFamily="2" charset="-122"/>
                  <a:cs typeface="Arial" panose="020B0604020202020204" pitchFamily="34" charset="0"/>
                </a:rPr>
                <a:t>保持</a:t>
              </a:r>
              <a:r>
                <a:rPr lang="en-IN" sz="2300" b="1" dirty="0">
                  <a:latin typeface="SimHei" panose="02010600030101010101" pitchFamily="2" charset="-122"/>
                  <a:ea typeface="SimHei" panose="02010600030101010101" pitchFamily="2" charset="-122"/>
                  <a:cs typeface="Arial" panose="020B0604020202020204" pitchFamily="34" charset="0"/>
                </a:rPr>
                <a:t> </a:t>
              </a:r>
              <a:br>
                <a:rPr lang="en-US" sz="2300" b="1" dirty="0">
                  <a:latin typeface="SimHei" panose="02010600030101010101" pitchFamily="2" charset="-122"/>
                  <a:ea typeface="SimHei" panose="02010600030101010101" pitchFamily="2" charset="-122"/>
                  <a:cs typeface="Arial" panose="020B0604020202020204" pitchFamily="34" charset="0"/>
                </a:rPr>
              </a:br>
              <a:r>
                <a:rPr lang="ja-JP" altLang="en-US" sz="2300" b="1" dirty="0">
                  <a:latin typeface="SimHei" panose="02010600030101010101" pitchFamily="2" charset="-122"/>
                  <a:ea typeface="SimHei" panose="02010600030101010101" pitchFamily="2" charset="-122"/>
                  <a:cs typeface="Arial" panose="020B0604020202020204" pitchFamily="34" charset="0"/>
                </a:rPr>
                <a:t>温度</a:t>
              </a:r>
              <a:endParaRPr lang="en-IN" sz="2300" b="1" dirty="0">
                <a:latin typeface="SimHei" panose="02010600030101010101" pitchFamily="2" charset="-122"/>
                <a:ea typeface="SimHei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74520" y="3906696"/>
              <a:ext cx="1669530" cy="6199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ja-JP" altLang="en-US" sz="1700" b="1" dirty="0">
                  <a:latin typeface="SimHei" panose="02010600030101010101" pitchFamily="2" charset="-122"/>
                  <a:ea typeface="SimHei" panose="02010600030101010101" pitchFamily="2" charset="-122"/>
                  <a:cs typeface="Arial" panose="020B0604020202020204" pitchFamily="34" charset="0"/>
                </a:rPr>
                <a:t>冷藏</a:t>
              </a:r>
              <a:br>
                <a:rPr lang="en-US" altLang="ja-JP" sz="1700" b="1" dirty="0">
                  <a:latin typeface="SimHei" panose="02010600030101010101" pitchFamily="2" charset="-122"/>
                  <a:ea typeface="SimHei" panose="02010600030101010101" pitchFamily="2" charset="-122"/>
                  <a:cs typeface="Arial" panose="020B0604020202020204" pitchFamily="34" charset="0"/>
                </a:rPr>
              </a:br>
              <a:r>
                <a:rPr lang="ja-JP" altLang="en-US" sz="1700" b="1" dirty="0">
                  <a:latin typeface="SimHei" panose="02010600030101010101" pitchFamily="2" charset="-122"/>
                  <a:ea typeface="SimHei" panose="02010600030101010101" pitchFamily="2" charset="-122"/>
                  <a:cs typeface="Arial" panose="020B0604020202020204" pitchFamily="34" charset="0"/>
                </a:rPr>
                <a:t>冷食</a:t>
              </a:r>
              <a:endParaRPr lang="en-IN" sz="1700" b="1" dirty="0">
                <a:latin typeface="SimHei" panose="02010600030101010101" pitchFamily="2" charset="-122"/>
                <a:ea typeface="SimHei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140531" y="3050638"/>
              <a:ext cx="565569" cy="4202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IN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135 °F</a:t>
              </a:r>
            </a:p>
            <a:p>
              <a:pPr>
                <a:lnSpc>
                  <a:spcPct val="110000"/>
                </a:lnSpc>
              </a:pPr>
              <a:r>
                <a:rPr lang="en-IN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57 °C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148150" y="4121614"/>
              <a:ext cx="565569" cy="4202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IN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41 °F </a:t>
              </a:r>
            </a:p>
            <a:p>
              <a:pPr>
                <a:lnSpc>
                  <a:spcPct val="110000"/>
                </a:lnSpc>
              </a:pPr>
              <a:r>
                <a:rPr lang="en-IN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5 °C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982250" y="5074967"/>
            <a:ext cx="1230806" cy="815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ja-JP" altLang="en-US" sz="350" dirty="0">
                <a:latin typeface="Arial" panose="020B0604020202020204" pitchFamily="34" charset="0"/>
                <a:cs typeface="Arial" panose="020B0604020202020204" pitchFamily="34" charset="0"/>
              </a:rPr>
              <a:t>重新安排：</a:t>
            </a:r>
            <a:r>
              <a:rPr lang="en-IN" sz="350" dirty="0">
                <a:latin typeface="Arial" panose="020B0604020202020204" pitchFamily="34" charset="0"/>
                <a:cs typeface="Arial" panose="020B0604020202020204" pitchFamily="34" charset="0"/>
              </a:rPr>
              <a:t>NHEP-15640 www.ComplianceSigns.com</a:t>
            </a:r>
          </a:p>
        </p:txBody>
      </p:sp>
    </p:spTree>
    <p:extLst>
      <p:ext uri="{BB962C8B-B14F-4D97-AF65-F5344CB8AC3E}">
        <p14:creationId xmlns:p14="http://schemas.microsoft.com/office/powerpoint/2010/main" val="50245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BE9AB-D3BB-D3FE-8549-5E99784CF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340908"/>
            <a:ext cx="11065132" cy="398803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ja-JP" altLang="en-US" sz="3600" dirty="0">
                <a:latin typeface="SimHei" panose="02010600030101010101" pitchFamily="2" charset="-122"/>
                <a:ea typeface="SimHei" panose="02010600030101010101" pitchFamily="2" charset="-122"/>
              </a:rPr>
              <a:t>测量温度</a:t>
            </a:r>
            <a:endParaRPr lang="en-US" sz="3600" dirty="0">
              <a:latin typeface="SimHei" panose="02010600030101010101" pitchFamily="2" charset="-122"/>
              <a:ea typeface="SimHei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66923-7F21-80D7-151C-EEC893895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567" y="1011147"/>
            <a:ext cx="5524500" cy="5186363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280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校准温度计</a:t>
            </a:r>
            <a:endParaRPr lang="en-US" sz="2800" dirty="0">
              <a:solidFill>
                <a:srgbClr val="141D45"/>
              </a:solidFill>
              <a:latin typeface="+mj-lt"/>
              <a:ea typeface="SimHei" panose="02010600030101010101" pitchFamily="2" charset="-122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280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清洗和冲洗</a:t>
            </a:r>
            <a:endParaRPr lang="en-US" sz="2800" dirty="0">
              <a:solidFill>
                <a:srgbClr val="141D45"/>
              </a:solidFill>
              <a:latin typeface="+mj-lt"/>
              <a:ea typeface="SimHei" panose="02010600030101010101" pitchFamily="2" charset="-122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用酒精棉签、沸水或食品安全消毒液消毒</a:t>
            </a:r>
            <a:endParaRPr lang="en-US" sz="2800" dirty="0">
              <a:solidFill>
                <a:srgbClr val="141D45"/>
              </a:solidFill>
              <a:latin typeface="+mj-lt"/>
              <a:ea typeface="SimHei" panose="02010600030101010101" pitchFamily="2" charset="-122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插入食物最厚的部位（或放入食物 </a:t>
            </a:r>
            <a:r>
              <a:rPr lang="en-US" altLang="zh-CN" sz="280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3-4 </a:t>
            </a:r>
            <a:r>
              <a:rPr lang="zh-CN" altLang="en-US" sz="280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块的厚度中）</a:t>
            </a:r>
            <a:endParaRPr lang="en-US" sz="2800" dirty="0">
              <a:solidFill>
                <a:srgbClr val="141D45"/>
              </a:solidFill>
              <a:latin typeface="+mj-lt"/>
              <a:ea typeface="SimHei" panose="02010600030101010101" pitchFamily="2" charset="-122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等待温度稳定</a:t>
            </a:r>
            <a:endParaRPr lang="en-US" sz="2800" dirty="0">
              <a:solidFill>
                <a:srgbClr val="141D45"/>
              </a:solidFill>
              <a:latin typeface="+mj-lt"/>
              <a:ea typeface="SimHei" panose="02010600030101010101" pitchFamily="2" charset="-122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280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读取并记录</a:t>
            </a:r>
            <a:endParaRPr lang="en-US" sz="2800" dirty="0">
              <a:solidFill>
                <a:srgbClr val="141D45"/>
              </a:solidFill>
              <a:latin typeface="+mj-lt"/>
              <a:ea typeface="SimHei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141D45"/>
                </a:solidFill>
                <a:latin typeface="+mj-lt"/>
                <a:ea typeface="SimHei" panose="02010600030101010101" pitchFamily="2" charset="-122"/>
              </a:rPr>
              <a:t>再次清洗、冲洗和消毒</a:t>
            </a:r>
            <a:endParaRPr lang="en-US" sz="2800" dirty="0">
              <a:solidFill>
                <a:srgbClr val="141D45"/>
              </a:solidFill>
              <a:latin typeface="+mj-lt"/>
              <a:ea typeface="SimHei" panose="02010600030101010101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164133-B0F0-B944-83AC-8445958B4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317" y="1361049"/>
            <a:ext cx="4009001" cy="313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2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OAI 1">
      <a:dk1>
        <a:srgbClr val="000000"/>
      </a:dk1>
      <a:lt1>
        <a:srgbClr val="FFFFFF"/>
      </a:lt1>
      <a:dk2>
        <a:srgbClr val="757574"/>
      </a:dk2>
      <a:lt2>
        <a:srgbClr val="E0EEE9"/>
      </a:lt2>
      <a:accent1>
        <a:srgbClr val="16A2A7"/>
      </a:accent1>
      <a:accent2>
        <a:srgbClr val="8F9838"/>
      </a:accent2>
      <a:accent3>
        <a:srgbClr val="141D45"/>
      </a:accent3>
      <a:accent4>
        <a:srgbClr val="85BC41"/>
      </a:accent4>
      <a:accent5>
        <a:srgbClr val="009877"/>
      </a:accent5>
      <a:accent6>
        <a:srgbClr val="007F86"/>
      </a:accent6>
      <a:hlink>
        <a:srgbClr val="91278F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OAI_PPT_Template_update_4.pptx" id="{0FA3A5DE-101D-4F09-A7A8-982AA83307F3}" vid="{FE61C7BB-7132-4C9D-A909-ABFDC50376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SharedContentType xmlns="Microsoft.SharePoint.Taxonomy.ContentTypeSync" SourceId="35a17503-25b0-43f6-9e27-24b7feaef17f" ContentTypeId="0x010100A363D99F52F5614CB505ACA73E85AC9508" PreviousValue="false" LastSyncTimeStamp="2022-11-30T14:48:37.347Z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mmary_x0020_Notes xmlns="e0104da6-ca60-4542-b058-de97dcc08c4f" xsi:nil="true"/>
    <_Status xmlns="http://schemas.microsoft.com/sharepoint/v3/fields">Draft</_Status>
    <Campaign xmlns="e0104da6-ca60-4542-b058-de97dcc08c4f" xsi:nil="true"/>
    <FP_x0020_Project_x0020_ID xmlns="e0104da6-ca60-4542-b058-de97dcc08c4f" xsi:nil="true"/>
    <TaxCatchAll xmlns="e0104da6-ca60-4542-b058-de97dcc08c4f" xsi:nil="true"/>
    <_dlc_DocId xmlns="ceda7488-6769-4314-a768-834defe1bf79">XZVWJ47HYJ4Y-2045068237-58</_dlc_DocId>
    <_dlc_DocIdUrl xmlns="ceda7488-6769-4314-a768-834defe1bf79">
      <Url>https://moreadvertising.sharepoint.com/sites/EOEA/EOEA-Rebrand/_layouts/15/DocIdRedir.aspx?ID=XZVWJ47HYJ4Y-2045068237-58</Url>
      <Description>XZVWJ47HYJ4Y-2045068237-58</Description>
    </_dlc_DocIdUrl>
    <Medium_x002f_Channel xmlns="e0104da6-ca60-4542-b058-de97dcc08c4f" xsi:nil="true"/>
    <Fiscal_x0020_Year xmlns="e0104da6-ca60-4542-b058-de97dcc08c4f" xsi:nil="true"/>
    <Audience xmlns="e0104da6-ca60-4542-b058-de97dcc08c4f" xsi:nil="true"/>
    <Asset_x0020_Type xmlns="e0104da6-ca60-4542-b058-de97dcc08c4f" xsi:nil="true"/>
    <Asset_x0020_Language xmlns="e0104da6-ca60-4542-b058-de97dcc08c4f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reative Asset" ma:contentTypeID="0x010100A363D99F52F5614CB505ACA73E85AC9508003C9E370195EE6943ABBBDEAA276C4EC5" ma:contentTypeVersion="5" ma:contentTypeDescription="Default content type for all non-document content in the Creative Assets library. Test" ma:contentTypeScope="" ma:versionID="9b84afebc615a3cbeefbaa9b532fd60b">
  <xsd:schema xmlns:xsd="http://www.w3.org/2001/XMLSchema" xmlns:xs="http://www.w3.org/2001/XMLSchema" xmlns:p="http://schemas.microsoft.com/office/2006/metadata/properties" xmlns:ns2="http://schemas.microsoft.com/sharepoint/v3/fields" xmlns:ns3="e0104da6-ca60-4542-b058-de97dcc08c4f" xmlns:ns4="ceda7488-6769-4314-a768-834defe1bf79" targetNamespace="http://schemas.microsoft.com/office/2006/metadata/properties" ma:root="true" ma:fieldsID="de0db52ea1b4d69b02da2602a576edc3" ns2:_="" ns3:_="" ns4:_="">
    <xsd:import namespace="http://schemas.microsoft.com/sharepoint/v3/fields"/>
    <xsd:import namespace="e0104da6-ca60-4542-b058-de97dcc08c4f"/>
    <xsd:import namespace="ceda7488-6769-4314-a768-834defe1bf79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3:Summary_x0020_Notes" minOccurs="0"/>
                <xsd:element ref="ns3:Asset_x0020_Type" minOccurs="0"/>
                <xsd:element ref="ns3:Medium_x002f_Channel" minOccurs="0"/>
                <xsd:element ref="ns3:Campaign" minOccurs="0"/>
                <xsd:element ref="ns3:Asset_x0020_Language" minOccurs="0"/>
                <xsd:element ref="ns3:Audience" minOccurs="0"/>
                <xsd:element ref="ns3:Fiscal_x0020_Year" minOccurs="0"/>
                <xsd:element ref="ns3:FP_x0020_Project_x0020_ID" minOccurs="0"/>
                <xsd:element ref="ns3:TaxCatchAllLabel" minOccurs="0"/>
                <xsd:element ref="ns3:TaxCatchAll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2" nillable="true" ma:displayName="Status" ma:default="Draft" ma:format="Dropdown" ma:internalName="_Status">
      <xsd:simpleType>
        <xsd:union memberTypes="dms:Text">
          <xsd:simpleType>
            <xsd:restriction base="dms:Choice">
              <xsd:enumeration value="Draft"/>
              <xsd:enumeration value="Final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104da6-ca60-4542-b058-de97dcc08c4f" elementFormDefault="qualified">
    <xsd:import namespace="http://schemas.microsoft.com/office/2006/documentManagement/types"/>
    <xsd:import namespace="http://schemas.microsoft.com/office/infopath/2007/PartnerControls"/>
    <xsd:element name="Summary_x0020_Notes" ma:index="3" nillable="true" ma:displayName="File Notes" ma:internalName="Summary_x0020_Notes">
      <xsd:simpleType>
        <xsd:restriction base="dms:Note">
          <xsd:maxLength value="255"/>
        </xsd:restriction>
      </xsd:simpleType>
    </xsd:element>
    <xsd:element name="Asset_x0020_Type" ma:index="4" nillable="true" ma:displayName="Asset Type" ma:internalName="Asset_x0020_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udio"/>
                    <xsd:enumeration value="Billboards"/>
                    <xsd:enumeration value="Carousel"/>
                    <xsd:enumeration value="Collateral Material"/>
                    <xsd:enumeration value="Copy"/>
                    <xsd:enumeration value="GIF"/>
                    <xsd:enumeration value="Google"/>
                    <xsd:enumeration value="HTML5"/>
                    <xsd:enumeration value="OOH Poster"/>
                    <xsd:enumeration value="Print"/>
                    <xsd:enumeration value="Static"/>
                    <xsd:enumeration value="Transit"/>
                    <xsd:enumeration value="Video"/>
                  </xsd:restriction>
                </xsd:simpleType>
              </xsd:element>
            </xsd:sequence>
          </xsd:extension>
        </xsd:complexContent>
      </xsd:complexType>
    </xsd:element>
    <xsd:element name="Medium_x002f_Channel" ma:index="5" nillable="true" ma:displayName="Channel" ma:internalName="Medium_x002F_Channe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illboards"/>
                    <xsd:enumeration value="Broadcast Radio"/>
                    <xsd:enumeration value="Cstore"/>
                    <xsd:enumeration value="Digital Radio"/>
                    <xsd:enumeration value="Display"/>
                    <xsd:enumeration value="Email"/>
                    <xsd:enumeration value="Facebook"/>
                    <xsd:enumeration value="Google"/>
                    <xsd:enumeration value="Instagram"/>
                    <xsd:enumeration value="LinkedIn"/>
                    <xsd:enumeration value="Newspaper"/>
                    <xsd:enumeration value="Other OOH"/>
                    <xsd:enumeration value="OTT/CTV"/>
                    <xsd:enumeration value="Podcasts"/>
                    <xsd:enumeration value="Pre-roll"/>
                    <xsd:enumeration value="Snapchat"/>
                    <xsd:enumeration value="TikTok"/>
                    <xsd:enumeration value="Transit"/>
                    <xsd:enumeration value="TV"/>
                    <xsd:enumeration value="Twitter"/>
                    <xsd:enumeration value="YouTube"/>
                  </xsd:restriction>
                </xsd:simpleType>
              </xsd:element>
            </xsd:sequence>
          </xsd:extension>
        </xsd:complexContent>
      </xsd:complexType>
    </xsd:element>
    <xsd:element name="Campaign" ma:index="6" nillable="true" ma:displayName="Content" ma:internalName="Campaig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/a"/>
                  </xsd:restriction>
                </xsd:simpleType>
              </xsd:element>
            </xsd:sequence>
          </xsd:extension>
        </xsd:complexContent>
      </xsd:complexType>
    </xsd:element>
    <xsd:element name="Asset_x0020_Language" ma:index="7" nillable="true" ma:displayName="Asset Language" ma:internalName="Asset_x0020_Languag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glish"/>
                    <xsd:enumeration value="Spanish"/>
                    <xsd:enumeration value="Portuguese (Brazilian)"/>
                  </xsd:restriction>
                </xsd:simpleType>
              </xsd:element>
            </xsd:sequence>
          </xsd:extension>
        </xsd:complexContent>
      </xsd:complexType>
    </xsd:element>
    <xsd:element name="Audience" ma:index="8" nillable="true" ma:displayName="Audience" ma:internalName="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eneral"/>
                  </xsd:restriction>
                </xsd:simpleType>
              </xsd:element>
            </xsd:sequence>
          </xsd:extension>
        </xsd:complexContent>
      </xsd:complexType>
    </xsd:element>
    <xsd:element name="Fiscal_x0020_Year" ma:index="9" nillable="true" ma:displayName="Fiscal Year" ma:internalName="Fiscal_x0020_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Y20"/>
                    <xsd:enumeration value="FY21"/>
                    <xsd:enumeration value="FY22"/>
                    <xsd:enumeration value="FY23"/>
                    <xsd:enumeration value="FY24"/>
                  </xsd:restriction>
                </xsd:simpleType>
              </xsd:element>
            </xsd:sequence>
          </xsd:extension>
        </xsd:complexContent>
      </xsd:complexType>
    </xsd:element>
    <xsd:element name="FP_x0020_Project_x0020_ID" ma:index="10" nillable="true" ma:displayName="FP Project ID" ma:default="" ma:description="The FunctionPoint Project ID associated with this document, if applicable. " ma:internalName="FP_x0020_Project_x0020_ID">
      <xsd:simpleType>
        <xsd:restriction base="dms:Text">
          <xsd:maxLength value="255"/>
        </xsd:restriction>
      </xsd:simpleType>
    </xsd:element>
    <xsd:element name="TaxCatchAllLabel" ma:index="15" nillable="true" ma:displayName="Taxonomy Catch All Column1" ma:hidden="true" ma:list="{b06e75f8-9cb8-4d20-982c-d58313e79b71}" ma:internalName="TaxCatchAllLabel" ma:readOnly="true" ma:showField="CatchAllDataLabel" ma:web="ceda7488-6769-4314-a768-834defe1bf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17" nillable="true" ma:displayName="Taxonomy Catch All Column" ma:hidden="true" ma:list="{b06e75f8-9cb8-4d20-982c-d58313e79b71}" ma:internalName="TaxCatchAll" ma:showField="CatchAllData" ma:web="ceda7488-6769-4314-a768-834defe1bf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da7488-6769-4314-a768-834defe1bf79" elementFormDefault="qualified">
    <xsd:import namespace="http://schemas.microsoft.com/office/2006/documentManagement/types"/>
    <xsd:import namespace="http://schemas.microsoft.com/office/infopath/2007/PartnerControls"/>
    <xsd:element name="_dlc_DocId" ma:index="1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7FA31D-8C65-4CBF-82F0-5840AE50469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B92C0CD-74F8-4017-94A1-05B79A590FA6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67EFDBA8-AE89-4F32-8A31-860456AA5AAA}">
  <ds:schemaRefs>
    <ds:schemaRef ds:uri="http://schemas.openxmlformats.org/package/2006/metadata/core-properties"/>
    <ds:schemaRef ds:uri="http://schemas.microsoft.com/office/2006/metadata/properties"/>
    <ds:schemaRef ds:uri="ceda7488-6769-4314-a768-834defe1bf79"/>
    <ds:schemaRef ds:uri="http://purl.org/dc/dcmitype/"/>
    <ds:schemaRef ds:uri="http://schemas.microsoft.com/office/2006/documentManagement/types"/>
    <ds:schemaRef ds:uri="http://purl.org/dc/elements/1.1/"/>
    <ds:schemaRef ds:uri="http://schemas.microsoft.com/sharepoint/v3/fields"/>
    <ds:schemaRef ds:uri="e0104da6-ca60-4542-b058-de97dcc08c4f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A41D2C0D-6673-460E-A760-E10CD30130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e0104da6-ca60-4542-b058-de97dcc08c4f"/>
    <ds:schemaRef ds:uri="ceda7488-6769-4314-a768-834defe1bf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0842620E-C15B-42AC-8608-80511A44993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Aging&amp;Independence_Template_PPT (4)</Template>
  <TotalTime>882</TotalTime>
  <Words>3084</Words>
  <Application>Microsoft Office PowerPoint</Application>
  <PresentationFormat>Widescreen</PresentationFormat>
  <Paragraphs>260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SimHei</vt:lpstr>
      <vt:lpstr>Arial</vt:lpstr>
      <vt:lpstr>Calibri</vt:lpstr>
      <vt:lpstr>Corbel</vt:lpstr>
      <vt:lpstr>Courier New</vt:lpstr>
      <vt:lpstr>Office Theme</vt:lpstr>
      <vt:lpstr>营养计划食品安全培训  主讲人：</vt:lpstr>
      <vt:lpstr>学习目标</vt:lpstr>
      <vt:lpstr>什么是食品安全？</vt:lpstr>
      <vt:lpstr>为什么老年人所面临的风险更高？</vt:lpstr>
      <vt:lpstr>导致食源性疾病的常见微生物及其食物</vt:lpstr>
      <vt:lpstr>向负责人报告症状</vt:lpstr>
      <vt:lpstr>《马萨诸塞州食品法典》(MA State Food Code)</vt:lpstr>
      <vt:lpstr>危险区间</vt:lpstr>
      <vt:lpstr>测量温度</vt:lpstr>
      <vt:lpstr>校准温度计</vt:lpstr>
      <vt:lpstr>校准数字温度计</vt:lpstr>
      <vt:lpstr>从餐饮服务商处接收食物</vt:lpstr>
      <vt:lpstr>餐前食品准备服务</vt:lpstr>
      <vt:lpstr>清洁新鲜水果和蔬菜</vt:lpstr>
      <vt:lpstr>厨房安全</vt:lpstr>
      <vt:lpstr>罐头食品安全</vt:lpstr>
      <vt:lpstr>食品安全的四个步骤</vt:lpstr>
      <vt:lpstr>第 1 步： 清洁</vt:lpstr>
      <vt:lpstr>消毒</vt:lpstr>
      <vt:lpstr>洗手</vt:lpstr>
      <vt:lpstr>第 2 步：分开</vt:lpstr>
      <vt:lpstr>第 4 步：冰镇</vt:lpstr>
      <vt:lpstr>手套的使用</vt:lpstr>
      <vt:lpstr>个人卫生习惯</vt:lpstr>
      <vt:lpstr>计划安全要求</vt:lpstr>
      <vt:lpstr>总之</vt:lpstr>
      <vt:lpstr>其他资源</vt:lpstr>
      <vt:lpstr>现场有限烹饪的温度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Program Food Safety Training  Presented by:</dc:title>
  <dc:creator>Romano, Eleanor (ELD)</dc:creator>
  <cp:lastModifiedBy>Lulu Heffernan</cp:lastModifiedBy>
  <cp:revision>63</cp:revision>
  <dcterms:created xsi:type="dcterms:W3CDTF">2025-03-13T22:34:38Z</dcterms:created>
  <dcterms:modified xsi:type="dcterms:W3CDTF">2025-07-01T20:34:24Z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0x010100A363D99F52F5614CB505ACA73E85AC9508003C9E370195EE6943ABBBDEAA276C4EC5</vt:lpwstr>
  </property>
  <property fmtid="{D5CDD505-2E9C-101B-9397-08002B2CF9AE}" pid="3" name="_dlc_DocIdItemGuid">
    <vt:lpwstr>2d9ed784-1215-4c18-9906-47a6f2b7db94</vt:lpwstr>
  </property>
  <property fmtid="{D5CDD505-2E9C-101B-9397-08002B2CF9AE}" pid="4" name="SharedWithUsers">
    <vt:lpwstr>27;#Michael Tiedemann</vt:lpwstr>
  </property>
</Properties>
</file>