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8" r:id="rId1"/>
  </p:sldMasterIdLst>
  <p:notesMasterIdLst>
    <p:notesMasterId r:id="rId53"/>
  </p:notesMasterIdLst>
  <p:handoutMasterIdLst>
    <p:handoutMasterId r:id="rId54"/>
  </p:handoutMasterIdLst>
  <p:sldIdLst>
    <p:sldId id="528" r:id="rId2"/>
    <p:sldId id="985" r:id="rId3"/>
    <p:sldId id="1096" r:id="rId4"/>
    <p:sldId id="1093" r:id="rId5"/>
    <p:sldId id="1092" r:id="rId6"/>
    <p:sldId id="1105" r:id="rId7"/>
    <p:sldId id="1061" r:id="rId8"/>
    <p:sldId id="1062" r:id="rId9"/>
    <p:sldId id="1069" r:id="rId10"/>
    <p:sldId id="1070" r:id="rId11"/>
    <p:sldId id="1063" r:id="rId12"/>
    <p:sldId id="1071" r:id="rId13"/>
    <p:sldId id="1110" r:id="rId14"/>
    <p:sldId id="1065" r:id="rId15"/>
    <p:sldId id="1066" r:id="rId16"/>
    <p:sldId id="993" r:id="rId17"/>
    <p:sldId id="1073" r:id="rId18"/>
    <p:sldId id="1074" r:id="rId19"/>
    <p:sldId id="1114" r:id="rId20"/>
    <p:sldId id="1112" r:id="rId21"/>
    <p:sldId id="1078" r:id="rId22"/>
    <p:sldId id="1123" r:id="rId23"/>
    <p:sldId id="1079" r:id="rId24"/>
    <p:sldId id="1080" r:id="rId25"/>
    <p:sldId id="1081" r:id="rId26"/>
    <p:sldId id="1076" r:id="rId27"/>
    <p:sldId id="1082" r:id="rId28"/>
    <p:sldId id="1087" r:id="rId29"/>
    <p:sldId id="1089" r:id="rId30"/>
    <p:sldId id="1094" r:id="rId31"/>
    <p:sldId id="1085" r:id="rId32"/>
    <p:sldId id="1108" r:id="rId33"/>
    <p:sldId id="1109" r:id="rId34"/>
    <p:sldId id="1115" r:id="rId35"/>
    <p:sldId id="1116" r:id="rId36"/>
    <p:sldId id="1117" r:id="rId37"/>
    <p:sldId id="1118" r:id="rId38"/>
    <p:sldId id="1120" r:id="rId39"/>
    <p:sldId id="1119" r:id="rId40"/>
    <p:sldId id="1106" r:id="rId41"/>
    <p:sldId id="1107" r:id="rId42"/>
    <p:sldId id="1097" r:id="rId43"/>
    <p:sldId id="1100" r:id="rId44"/>
    <p:sldId id="1125" r:id="rId45"/>
    <p:sldId id="1101" r:id="rId46"/>
    <p:sldId id="1102" r:id="rId47"/>
    <p:sldId id="1122" r:id="rId48"/>
    <p:sldId id="1103" r:id="rId49"/>
    <p:sldId id="1121" r:id="rId50"/>
    <p:sldId id="1124" r:id="rId51"/>
    <p:sldId id="984" r:id="rId52"/>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4176">
          <p15:clr>
            <a:srgbClr val="A4A3A4"/>
          </p15:clr>
        </p15:guide>
        <p15:guide id="3" pos="2880">
          <p15:clr>
            <a:srgbClr val="A4A3A4"/>
          </p15:clr>
        </p15:guide>
        <p15:guide id="4" pos="28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goldhammer" initials="h" lastIdx="12" clrIdx="0"/>
  <p:cmAuthor id="1" name="Makadon" initials="M"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B"/>
    <a:srgbClr val="CBA9E5"/>
    <a:srgbClr val="2087BF"/>
    <a:srgbClr val="2080BA"/>
    <a:srgbClr val="6BAEDF"/>
    <a:srgbClr val="E2B431"/>
    <a:srgbClr val="E6BE29"/>
    <a:srgbClr val="E5C41F"/>
    <a:srgbClr val="009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956" autoAdjust="0"/>
    <p:restoredTop sz="93559" autoAdjust="0"/>
  </p:normalViewPr>
  <p:slideViewPr>
    <p:cSldViewPr>
      <p:cViewPr>
        <p:scale>
          <a:sx n="95" d="100"/>
          <a:sy n="95" d="100"/>
        </p:scale>
        <p:origin x="-546" y="-72"/>
      </p:cViewPr>
      <p:guideLst>
        <p:guide orient="horz" pos="2160"/>
        <p:guide orient="horz" pos="4176"/>
        <p:guide pos="2880"/>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43343" cy="465455"/>
          </a:xfrm>
          <a:prstGeom prst="rect">
            <a:avLst/>
          </a:prstGeom>
          <a:noFill/>
          <a:ln w="9525">
            <a:noFill/>
            <a:miter lim="800000"/>
            <a:headEnd/>
            <a:tailEnd/>
          </a:ln>
        </p:spPr>
        <p:txBody>
          <a:bodyPr vert="horz" wrap="square" lIns="92784" tIns="46392" rIns="92784" bIns="46392" numCol="1" anchor="t" anchorCtr="0" compatLnSpc="1">
            <a:prstTxWarp prst="textNoShape">
              <a:avLst/>
            </a:prstTxWarp>
          </a:bodyPr>
          <a:lstStyle>
            <a:lvl1pPr>
              <a:defRPr sz="1200">
                <a:latin typeface="Arial" pitchFamily="34" charset="0"/>
              </a:defRPr>
            </a:lvl1pPr>
          </a:lstStyle>
          <a:p>
            <a:pPr>
              <a:defRPr/>
            </a:pPr>
            <a:endParaRPr lang="en-US"/>
          </a:p>
        </p:txBody>
      </p:sp>
      <p:sp>
        <p:nvSpPr>
          <p:cNvPr id="11267" name="Rectangle 3"/>
          <p:cNvSpPr>
            <a:spLocks noGrp="1" noChangeArrowheads="1"/>
          </p:cNvSpPr>
          <p:nvPr>
            <p:ph type="dt" sz="quarter" idx="1"/>
          </p:nvPr>
        </p:nvSpPr>
        <p:spPr bwMode="auto">
          <a:xfrm>
            <a:off x="3979757" y="0"/>
            <a:ext cx="3043343" cy="465455"/>
          </a:xfrm>
          <a:prstGeom prst="rect">
            <a:avLst/>
          </a:prstGeom>
          <a:noFill/>
          <a:ln w="9525">
            <a:noFill/>
            <a:miter lim="800000"/>
            <a:headEnd/>
            <a:tailEnd/>
          </a:ln>
        </p:spPr>
        <p:txBody>
          <a:bodyPr vert="horz" wrap="square" lIns="92784" tIns="46392" rIns="92784" bIns="46392"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11268" name="Rectangle 4"/>
          <p:cNvSpPr>
            <a:spLocks noGrp="1" noChangeArrowheads="1"/>
          </p:cNvSpPr>
          <p:nvPr>
            <p:ph type="ftr" sz="quarter" idx="2"/>
          </p:nvPr>
        </p:nvSpPr>
        <p:spPr bwMode="auto">
          <a:xfrm>
            <a:off x="0" y="8843645"/>
            <a:ext cx="3043343" cy="465455"/>
          </a:xfrm>
          <a:prstGeom prst="rect">
            <a:avLst/>
          </a:prstGeom>
          <a:noFill/>
          <a:ln w="9525">
            <a:noFill/>
            <a:miter lim="800000"/>
            <a:headEnd/>
            <a:tailEnd/>
          </a:ln>
        </p:spPr>
        <p:txBody>
          <a:bodyPr vert="horz" wrap="square" lIns="92784" tIns="46392" rIns="92784" bIns="46392" numCol="1" anchor="b" anchorCtr="0" compatLnSpc="1">
            <a:prstTxWarp prst="textNoShape">
              <a:avLst/>
            </a:prstTxWarp>
          </a:bodyPr>
          <a:lstStyle>
            <a:lvl1pPr>
              <a:defRPr sz="1200">
                <a:latin typeface="Arial" pitchFamily="34" charset="0"/>
              </a:defRPr>
            </a:lvl1pPr>
          </a:lstStyle>
          <a:p>
            <a:pPr>
              <a:defRPr/>
            </a:pPr>
            <a:endParaRPr lang="en-US"/>
          </a:p>
        </p:txBody>
      </p:sp>
      <p:sp>
        <p:nvSpPr>
          <p:cNvPr id="11269" name="Rectangle 5"/>
          <p:cNvSpPr>
            <a:spLocks noGrp="1" noChangeArrowheads="1"/>
          </p:cNvSpPr>
          <p:nvPr>
            <p:ph type="sldNum" sz="quarter" idx="3"/>
          </p:nvPr>
        </p:nvSpPr>
        <p:spPr bwMode="auto">
          <a:xfrm>
            <a:off x="3979757" y="8843645"/>
            <a:ext cx="3043343" cy="465455"/>
          </a:xfrm>
          <a:prstGeom prst="rect">
            <a:avLst/>
          </a:prstGeom>
          <a:noFill/>
          <a:ln w="9525">
            <a:noFill/>
            <a:miter lim="800000"/>
            <a:headEnd/>
            <a:tailEnd/>
          </a:ln>
        </p:spPr>
        <p:txBody>
          <a:bodyPr vert="horz" wrap="square" lIns="92784" tIns="46392" rIns="92784" bIns="46392" numCol="1" anchor="b" anchorCtr="0" compatLnSpc="1">
            <a:prstTxWarp prst="textNoShape">
              <a:avLst/>
            </a:prstTxWarp>
          </a:bodyPr>
          <a:lstStyle>
            <a:lvl1pPr algn="r">
              <a:defRPr sz="1200">
                <a:latin typeface="Arial" pitchFamily="34" charset="0"/>
              </a:defRPr>
            </a:lvl1pPr>
          </a:lstStyle>
          <a:p>
            <a:pPr>
              <a:defRPr/>
            </a:pPr>
            <a:fld id="{2ECF0647-0206-48C0-94A9-113276A702E8}" type="slidenum">
              <a:rPr lang="en-US"/>
              <a:pPr>
                <a:defRPr/>
              </a:pPr>
              <a:t>‹#›</a:t>
            </a:fld>
            <a:endParaRPr lang="en-US"/>
          </a:p>
        </p:txBody>
      </p:sp>
    </p:spTree>
    <p:extLst>
      <p:ext uri="{BB962C8B-B14F-4D97-AF65-F5344CB8AC3E}">
        <p14:creationId xmlns:p14="http://schemas.microsoft.com/office/powerpoint/2010/main" val="40701632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43343" cy="465455"/>
          </a:xfrm>
          <a:prstGeom prst="rect">
            <a:avLst/>
          </a:prstGeom>
          <a:noFill/>
          <a:ln w="9525">
            <a:noFill/>
            <a:miter lim="800000"/>
            <a:headEnd/>
            <a:tailEnd/>
          </a:ln>
        </p:spPr>
        <p:txBody>
          <a:bodyPr vert="horz" wrap="square" lIns="92784" tIns="46392" rIns="92784" bIns="46392" numCol="1" anchor="t" anchorCtr="0" compatLnSpc="1">
            <a:prstTxWarp prst="textNoShape">
              <a:avLst/>
            </a:prstTxWarp>
          </a:bodyPr>
          <a:lstStyle>
            <a:lvl1pPr>
              <a:defRPr sz="1200">
                <a:latin typeface="Arial" pitchFamily="34" charset="0"/>
              </a:defRPr>
            </a:lvl1pPr>
          </a:lstStyle>
          <a:p>
            <a:pPr>
              <a:defRPr/>
            </a:pPr>
            <a:endParaRPr lang="en-US"/>
          </a:p>
        </p:txBody>
      </p:sp>
      <p:sp>
        <p:nvSpPr>
          <p:cNvPr id="7171" name="Rectangle 3"/>
          <p:cNvSpPr>
            <a:spLocks noGrp="1" noChangeArrowheads="1"/>
          </p:cNvSpPr>
          <p:nvPr>
            <p:ph type="dt" idx="1"/>
          </p:nvPr>
        </p:nvSpPr>
        <p:spPr bwMode="auto">
          <a:xfrm>
            <a:off x="3979757" y="0"/>
            <a:ext cx="3043343" cy="465455"/>
          </a:xfrm>
          <a:prstGeom prst="rect">
            <a:avLst/>
          </a:prstGeom>
          <a:noFill/>
          <a:ln w="9525">
            <a:noFill/>
            <a:miter lim="800000"/>
            <a:headEnd/>
            <a:tailEnd/>
          </a:ln>
        </p:spPr>
        <p:txBody>
          <a:bodyPr vert="horz" wrap="square" lIns="92784" tIns="46392" rIns="92784" bIns="46392" numCol="1" anchor="t" anchorCtr="0" compatLnSpc="1">
            <a:prstTxWarp prst="textNoShape">
              <a:avLst/>
            </a:prstTxWarp>
          </a:bodyPr>
          <a:lstStyle>
            <a:lvl1pPr algn="r">
              <a:defRPr sz="1200">
                <a:latin typeface="Arial" pitchFamily="34"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82688" y="696913"/>
            <a:ext cx="4657725" cy="349250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936414" y="4421823"/>
            <a:ext cx="5150273" cy="4189095"/>
          </a:xfrm>
          <a:prstGeom prst="rect">
            <a:avLst/>
          </a:prstGeom>
          <a:noFill/>
          <a:ln w="9525">
            <a:noFill/>
            <a:miter lim="800000"/>
            <a:headEnd/>
            <a:tailEnd/>
          </a:ln>
        </p:spPr>
        <p:txBody>
          <a:bodyPr vert="horz" wrap="square" lIns="92784" tIns="46392" rIns="92784" bIns="4639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3645"/>
            <a:ext cx="3043343" cy="465455"/>
          </a:xfrm>
          <a:prstGeom prst="rect">
            <a:avLst/>
          </a:prstGeom>
          <a:noFill/>
          <a:ln w="9525">
            <a:noFill/>
            <a:miter lim="800000"/>
            <a:headEnd/>
            <a:tailEnd/>
          </a:ln>
        </p:spPr>
        <p:txBody>
          <a:bodyPr vert="horz" wrap="square" lIns="92784" tIns="46392" rIns="92784" bIns="46392" numCol="1" anchor="b" anchorCtr="0" compatLnSpc="1">
            <a:prstTxWarp prst="textNoShape">
              <a:avLst/>
            </a:prstTxWarp>
          </a:bodyPr>
          <a:lstStyle>
            <a:lvl1pPr>
              <a:defRPr sz="1200">
                <a:latin typeface="Arial" pitchFamily="34" charset="0"/>
              </a:defRPr>
            </a:lvl1pPr>
          </a:lstStyle>
          <a:p>
            <a:pPr>
              <a:defRPr/>
            </a:pPr>
            <a:endParaRPr lang="en-US"/>
          </a:p>
        </p:txBody>
      </p:sp>
      <p:sp>
        <p:nvSpPr>
          <p:cNvPr id="7175" name="Rectangle 7"/>
          <p:cNvSpPr>
            <a:spLocks noGrp="1" noChangeArrowheads="1"/>
          </p:cNvSpPr>
          <p:nvPr>
            <p:ph type="sldNum" sz="quarter" idx="5"/>
          </p:nvPr>
        </p:nvSpPr>
        <p:spPr bwMode="auto">
          <a:xfrm>
            <a:off x="3979757" y="8843645"/>
            <a:ext cx="3043343" cy="465455"/>
          </a:xfrm>
          <a:prstGeom prst="rect">
            <a:avLst/>
          </a:prstGeom>
          <a:noFill/>
          <a:ln w="9525">
            <a:noFill/>
            <a:miter lim="800000"/>
            <a:headEnd/>
            <a:tailEnd/>
          </a:ln>
        </p:spPr>
        <p:txBody>
          <a:bodyPr vert="horz" wrap="square" lIns="92784" tIns="46392" rIns="92784" bIns="46392" numCol="1" anchor="b" anchorCtr="0" compatLnSpc="1">
            <a:prstTxWarp prst="textNoShape">
              <a:avLst/>
            </a:prstTxWarp>
          </a:bodyPr>
          <a:lstStyle>
            <a:lvl1pPr algn="r">
              <a:defRPr sz="1200">
                <a:latin typeface="Arial" pitchFamily="34" charset="0"/>
              </a:defRPr>
            </a:lvl1pPr>
          </a:lstStyle>
          <a:p>
            <a:pPr>
              <a:defRPr/>
            </a:pPr>
            <a:fld id="{66BA1DDA-BC3B-4876-8551-ABC84DFB0890}" type="slidenum">
              <a:rPr lang="en-US"/>
              <a:pPr>
                <a:defRPr/>
              </a:pPr>
              <a:t>‹#›</a:t>
            </a:fld>
            <a:endParaRPr lang="en-US"/>
          </a:p>
        </p:txBody>
      </p:sp>
    </p:spTree>
    <p:extLst>
      <p:ext uri="{BB962C8B-B14F-4D97-AF65-F5344CB8AC3E}">
        <p14:creationId xmlns:p14="http://schemas.microsoft.com/office/powerpoint/2010/main" val="3542703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3.amazonaws.com/public-inspection.federalregister.gov/2015-25595.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B9900B6-8D10-4E2A-9014-D130D9E26B1C}" type="slidenum">
              <a:rPr lang="en-US" smtClean="0">
                <a:solidFill>
                  <a:srgbClr val="000000"/>
                </a:solidFill>
              </a:rPr>
              <a:pPr/>
              <a:t>1</a:t>
            </a:fld>
            <a:endParaRPr lang="en-US" smtClean="0">
              <a:solidFill>
                <a:srgbClr val="000000"/>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36414" y="4421823"/>
            <a:ext cx="5150273" cy="4189095"/>
          </a:xfrm>
          <a:noFill/>
          <a:ln/>
        </p:spPr>
        <p:txBody>
          <a:bodyPr/>
          <a:lstStyle/>
          <a:p>
            <a:pPr eaLnBrk="1" hangingPunct="1">
              <a:lnSpc>
                <a:spcPct val="75000"/>
              </a:lnSpc>
            </a:pPr>
            <a:endParaRPr lang="en-US" smtClean="0"/>
          </a:p>
        </p:txBody>
      </p:sp>
    </p:spTree>
    <p:extLst>
      <p:ext uri="{BB962C8B-B14F-4D97-AF65-F5344CB8AC3E}">
        <p14:creationId xmlns:p14="http://schemas.microsoft.com/office/powerpoint/2010/main" val="414728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Definitions:</a:t>
            </a:r>
          </a:p>
          <a:p>
            <a:r>
              <a:rPr lang="en-US" dirty="0" smtClean="0"/>
              <a:t>Transgender man – someone who identifies as a man, but was assigned female sex at birth.</a:t>
            </a:r>
          </a:p>
          <a:p>
            <a:r>
              <a:rPr lang="en-US" dirty="0" smtClean="0"/>
              <a:t>Transgender woman – someone who identifies as a woman, but was assigned male sex at birth.</a:t>
            </a:r>
          </a:p>
          <a:p>
            <a:r>
              <a:rPr lang="en-US" dirty="0" smtClean="0"/>
              <a:t>Trans masculine – describes transgender people who were assigned female sex at birth, but identify with masculinity to a greater extent than femininity.</a:t>
            </a:r>
          </a:p>
          <a:p>
            <a:r>
              <a:rPr lang="en-US" dirty="0" smtClean="0"/>
              <a:t>Trans feminine</a:t>
            </a:r>
            <a:r>
              <a:rPr lang="en-US" baseline="0" dirty="0" smtClean="0"/>
              <a:t> – describes </a:t>
            </a:r>
            <a:r>
              <a:rPr lang="en-US" dirty="0" smtClean="0"/>
              <a:t>transgender people who were assigned male sex at birth, but identify with femininity to a greater extent than masculinity.</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rPr>
              <a:t>See the</a:t>
            </a:r>
            <a:r>
              <a:rPr lang="en-US" baseline="0" dirty="0" smtClean="0">
                <a:ea typeface="ＭＳ Ｐゴシック" charset="0"/>
              </a:rPr>
              <a:t> Learning Guide for more definitions and a glossary of terms. </a:t>
            </a:r>
            <a:endParaRPr lang="en-US" dirty="0" smtClean="0">
              <a:ea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429404E-8666-46E5-A79C-E2666E1F6A03}"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527175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Definitions:</a:t>
            </a:r>
          </a:p>
          <a:p>
            <a:r>
              <a:rPr lang="en-US" dirty="0" smtClean="0"/>
              <a:t>Transgender man – someone who identifies as a man, but was assigned female sex at birth.</a:t>
            </a:r>
          </a:p>
          <a:p>
            <a:r>
              <a:rPr lang="en-US" dirty="0" smtClean="0"/>
              <a:t>Transgender woman – someone who identifies as a woman, but was assigned male sex at birth.</a:t>
            </a:r>
          </a:p>
          <a:p>
            <a:r>
              <a:rPr lang="en-US" dirty="0" smtClean="0"/>
              <a:t>Trans masculine – describes transgender people who were assigned female sex at birth, but identify with masculinity to a greater extent than femininity.</a:t>
            </a:r>
          </a:p>
          <a:p>
            <a:r>
              <a:rPr lang="en-US" dirty="0" smtClean="0"/>
              <a:t>Trans feminine</a:t>
            </a:r>
            <a:r>
              <a:rPr lang="en-US" baseline="0" dirty="0" smtClean="0"/>
              <a:t> – describes </a:t>
            </a:r>
            <a:r>
              <a:rPr lang="en-US" dirty="0" smtClean="0"/>
              <a:t>transgender people who were assigned male sex at birth, but identify with femininity to a greater extent than masculinity.</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rPr>
              <a:t>See the</a:t>
            </a:r>
            <a:r>
              <a:rPr lang="en-US" baseline="0" dirty="0" smtClean="0">
                <a:ea typeface="ＭＳ Ｐゴシック" charset="0"/>
              </a:rPr>
              <a:t> Learning Guide for more definitions and a glossary of terms. </a:t>
            </a:r>
            <a:endParaRPr lang="en-US" dirty="0" smtClean="0">
              <a:ea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429404E-8666-46E5-A79C-E2666E1F6A03}"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138776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Definitions:</a:t>
            </a:r>
          </a:p>
          <a:p>
            <a:r>
              <a:rPr lang="en-US" dirty="0" smtClean="0"/>
              <a:t>Transgender man – someone who identifies as a man, but was assigned female sex at birth.</a:t>
            </a:r>
          </a:p>
          <a:p>
            <a:r>
              <a:rPr lang="en-US" dirty="0" smtClean="0"/>
              <a:t>Transgender woman – someone who identifies as a woman, but was assigned male sex at birth.</a:t>
            </a:r>
          </a:p>
          <a:p>
            <a:r>
              <a:rPr lang="en-US" dirty="0" smtClean="0"/>
              <a:t>Trans masculine – describes transgender people who were assigned female sex at birth, but identify with masculinity to a greater extent than femininity.</a:t>
            </a:r>
          </a:p>
          <a:p>
            <a:r>
              <a:rPr lang="en-US" dirty="0" smtClean="0"/>
              <a:t>Trans feminine</a:t>
            </a:r>
            <a:r>
              <a:rPr lang="en-US" baseline="0" dirty="0" smtClean="0"/>
              <a:t> – describes </a:t>
            </a:r>
            <a:r>
              <a:rPr lang="en-US" dirty="0" smtClean="0"/>
              <a:t>transgender people who were assigned male sex at birth, but identify with femininity to a greater extent than masculinity.</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rPr>
              <a:t>See the</a:t>
            </a:r>
            <a:r>
              <a:rPr lang="en-US" baseline="0" dirty="0" smtClean="0">
                <a:ea typeface="ＭＳ Ｐゴシック" charset="0"/>
              </a:rPr>
              <a:t> Learning Guide for more definitions and a glossary of terms. </a:t>
            </a:r>
            <a:endParaRPr lang="en-US" dirty="0" smtClean="0">
              <a:ea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429404E-8666-46E5-A79C-E2666E1F6A0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92904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Definitions:</a:t>
            </a:r>
          </a:p>
          <a:p>
            <a:r>
              <a:rPr lang="en-US" dirty="0" smtClean="0"/>
              <a:t>Transgender man – someone who identifies as a man, but was assigned female sex at birth.</a:t>
            </a:r>
          </a:p>
          <a:p>
            <a:r>
              <a:rPr lang="en-US" dirty="0" smtClean="0"/>
              <a:t>Transgender woman – someone who identifies as a woman, but was assigned male sex at birth.</a:t>
            </a:r>
          </a:p>
          <a:p>
            <a:r>
              <a:rPr lang="en-US" dirty="0" smtClean="0"/>
              <a:t>Trans masculine – describes transgender people who were assigned female sex at birth, but identify with masculinity to a greater extent than femininity.</a:t>
            </a:r>
          </a:p>
          <a:p>
            <a:r>
              <a:rPr lang="en-US" dirty="0" smtClean="0"/>
              <a:t>Trans feminine</a:t>
            </a:r>
            <a:r>
              <a:rPr lang="en-US" baseline="0" dirty="0" smtClean="0"/>
              <a:t> – describes </a:t>
            </a:r>
            <a:r>
              <a:rPr lang="en-US" dirty="0" smtClean="0"/>
              <a:t>transgender people who were assigned male sex at birth, but identify with femininity to a greater extent than masculinity.</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rPr>
              <a:t>See the</a:t>
            </a:r>
            <a:r>
              <a:rPr lang="en-US" baseline="0" dirty="0" smtClean="0">
                <a:ea typeface="ＭＳ Ｐゴシック" charset="0"/>
              </a:rPr>
              <a:t> Learning Guide for more definitions and a glossary of terms. </a:t>
            </a:r>
            <a:endParaRPr lang="en-US" dirty="0" smtClean="0">
              <a:ea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429404E-8666-46E5-A79C-E2666E1F6A03}"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680117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Definitions:</a:t>
            </a:r>
          </a:p>
          <a:p>
            <a:r>
              <a:rPr lang="en-US" dirty="0" smtClean="0"/>
              <a:t>Transgender man – someone who identifies as a man, but was assigned female sex at birth.</a:t>
            </a:r>
          </a:p>
          <a:p>
            <a:r>
              <a:rPr lang="en-US" dirty="0" smtClean="0"/>
              <a:t>Transgender woman – someone who identifies as a woman, but was assigned male sex at birth.</a:t>
            </a:r>
          </a:p>
          <a:p>
            <a:r>
              <a:rPr lang="en-US" dirty="0" smtClean="0"/>
              <a:t>Trans masculine – describes transgender people who were assigned female sex at birth, but identify with masculinity to a greater extent than femininity.</a:t>
            </a:r>
          </a:p>
          <a:p>
            <a:r>
              <a:rPr lang="en-US" dirty="0" smtClean="0"/>
              <a:t>Trans feminine</a:t>
            </a:r>
            <a:r>
              <a:rPr lang="en-US" baseline="0" dirty="0" smtClean="0"/>
              <a:t> – describes </a:t>
            </a:r>
            <a:r>
              <a:rPr lang="en-US" dirty="0" smtClean="0"/>
              <a:t>transgender people who were assigned male sex at birth, but identify with femininity to a greater extent than masculinity.</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rPr>
              <a:t>See the</a:t>
            </a:r>
            <a:r>
              <a:rPr lang="en-US" baseline="0" dirty="0" smtClean="0">
                <a:ea typeface="ＭＳ Ｐゴシック" charset="0"/>
              </a:rPr>
              <a:t> Learning Guide for more definitions and a glossary of terms. </a:t>
            </a:r>
            <a:endParaRPr lang="en-US" dirty="0" smtClean="0">
              <a:ea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429404E-8666-46E5-A79C-E2666E1F6A03}"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181731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CD9806-C887-426D-A2F2-CCC98672AD13}"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397023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34" charset="0"/>
                <a:ea typeface="ＭＳ Ｐゴシック" pitchFamily="34" charset="-128"/>
                <a:cs typeface="+mn-cs"/>
              </a:rPr>
              <a:t>Department of Health and Human Services, Centers for Medicare and Medicaid Services. 42 CFR Parts 412 and 495 [CMS-3310-FC and CMS-3311-FC], RINs 0938-AS26 and 0938-AS58. Medicare and Medicaid Programs; Electronic Health Record Incentive Program—Stage 3 and Modifications to Meaningful Use in 2015 through 2017.Released October 6, 2015. </a:t>
            </a:r>
            <a:r>
              <a:rPr lang="en-US" sz="1200" u="sng" kern="1200" dirty="0" smtClean="0">
                <a:solidFill>
                  <a:schemeClr val="tx1"/>
                </a:solidFill>
                <a:effectLst/>
                <a:latin typeface="Arial" pitchFamily="34" charset="0"/>
                <a:ea typeface="ＭＳ Ｐゴシック" pitchFamily="34" charset="-128"/>
                <a:cs typeface="+mn-cs"/>
                <a:hlinkClick r:id="rId3"/>
              </a:rPr>
              <a:t>https://s3.amazonaws.com/public-inspection.federalregister.gov/2015-25595.pdf</a:t>
            </a:r>
            <a:r>
              <a:rPr lang="en-US" dirty="0" smtClean="0">
                <a:effectLst/>
              </a:rPr>
              <a:t> </a:t>
            </a:r>
            <a:endParaRPr lang="en-US" dirty="0" smtClean="0"/>
          </a:p>
          <a:p>
            <a:endParaRPr lang="en-US" dirty="0" smtClean="0"/>
          </a:p>
          <a:p>
            <a:r>
              <a:rPr lang="en-US" dirty="0" smtClean="0"/>
              <a:t>Health Resources and Services Administration. (February 1, 2016). </a:t>
            </a:r>
            <a:r>
              <a:rPr lang="en-US" i="1" dirty="0" smtClean="0"/>
              <a:t>Proposed Uniform Data System Changes for Calendar Year 2016. </a:t>
            </a:r>
            <a:r>
              <a:rPr lang="en-US" i="0" dirty="0" smtClean="0"/>
              <a:t>(DHHS publication No.</a:t>
            </a:r>
            <a:r>
              <a:rPr lang="en-US" i="0" baseline="0" dirty="0" smtClean="0"/>
              <a:t> </a:t>
            </a:r>
            <a:r>
              <a:rPr lang="en-US" dirty="0" smtClean="0"/>
              <a:t>PAL 2016-01).  </a:t>
            </a:r>
          </a:p>
          <a:p>
            <a:endParaRPr lang="en-US" dirty="0" smtClean="0"/>
          </a:p>
          <a:p>
            <a:r>
              <a:rPr lang="en-US" dirty="0" smtClean="0"/>
              <a:t>Additional regulatory</a:t>
            </a:r>
            <a:r>
              <a:rPr lang="en-US" baseline="0" dirty="0" smtClean="0"/>
              <a:t> developments include the CMS Equity Plan for Medicare beneficiaries, published in September 2015, which calls for the standardized collection of SOGI data for Medicare patients. Published CMS Equity Plan priority areas include expanding collection, reporting, and analysis of standardized data (Priority 1). These are part of overall efforts to advance health, equity, and quality of care to minority and other underserved Medicare beneficiaries.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Centers for Medicare and Medicaid Services. Office of Minority Health. (2015). The CMS Equity Plan for Improving Quality</a:t>
            </a:r>
            <a:r>
              <a:rPr lang="en-US" baseline="0" dirty="0" smtClean="0"/>
              <a:t> in Medicare. Retrieved from https://</a:t>
            </a:r>
            <a:r>
              <a:rPr lang="en-US" baseline="0" dirty="0" err="1" smtClean="0"/>
              <a:t>www.cms.gov</a:t>
            </a:r>
            <a:r>
              <a:rPr lang="en-US" baseline="0" dirty="0" smtClean="0"/>
              <a:t>/About-CMS/Agency-Information/OMH/OMH_Dwnld-CMS_EquityPlanforMedicare_090615.pdf </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ABCD9806-C887-426D-A2F2-CCC98672AD13}" type="slidenum">
              <a:rPr lang="en-US" smtClean="0"/>
              <a:pPr>
                <a:defRPr/>
              </a:pPr>
              <a:t>17</a:t>
            </a:fld>
            <a:endParaRPr lang="en-US" dirty="0"/>
          </a:p>
        </p:txBody>
      </p:sp>
    </p:spTree>
    <p:extLst>
      <p:ext uri="{BB962C8B-B14F-4D97-AF65-F5344CB8AC3E}">
        <p14:creationId xmlns:p14="http://schemas.microsoft.com/office/powerpoint/2010/main" val="1688690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1050">
              <a:defRPr/>
            </a:pPr>
            <a:r>
              <a:rPr lang="en-US" dirty="0" smtClean="0">
                <a:ea typeface="ＭＳ Ｐゴシック" charset="0"/>
              </a:rPr>
              <a:t>See the</a:t>
            </a:r>
            <a:r>
              <a:rPr lang="en-US" baseline="0" dirty="0" smtClean="0">
                <a:ea typeface="ＭＳ Ｐゴシック" charset="0"/>
              </a:rPr>
              <a:t> Learning Guide for more definitions and a glossary of terms. </a:t>
            </a:r>
            <a:endParaRPr lang="en-US" dirty="0" smtClean="0">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ABCD9806-C887-426D-A2F2-CCC98672AD13}" type="slidenum">
              <a:rPr lang="en-US" smtClean="0">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3203296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Definitions:</a:t>
            </a:r>
          </a:p>
          <a:p>
            <a:r>
              <a:rPr lang="en-US" dirty="0" smtClean="0"/>
              <a:t>Transgender man – someone who identifies as a man, but was assigned female sex at birth.</a:t>
            </a:r>
          </a:p>
          <a:p>
            <a:r>
              <a:rPr lang="en-US" dirty="0" smtClean="0"/>
              <a:t>Transgender woman – someone who identifies as a woman, but was assigned male sex at birth.</a:t>
            </a:r>
          </a:p>
          <a:p>
            <a:r>
              <a:rPr lang="en-US" dirty="0" smtClean="0"/>
              <a:t>Trans masculine – describes transgender people who were assigned female sex at birth, but identify with masculinity to a greater extent than femininity.</a:t>
            </a:r>
          </a:p>
          <a:p>
            <a:r>
              <a:rPr lang="en-US" dirty="0" smtClean="0"/>
              <a:t>Trans feminine</a:t>
            </a:r>
            <a:r>
              <a:rPr lang="en-US" baseline="0" dirty="0" smtClean="0"/>
              <a:t> – describes </a:t>
            </a:r>
            <a:r>
              <a:rPr lang="en-US" dirty="0" smtClean="0"/>
              <a:t>transgender people who were assigned male sex at birth, but identify with femininity to a greater extent than masculinity.</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rPr>
              <a:t>See the</a:t>
            </a:r>
            <a:r>
              <a:rPr lang="en-US" baseline="0" dirty="0" smtClean="0">
                <a:ea typeface="ＭＳ Ｐゴシック" charset="0"/>
              </a:rPr>
              <a:t> Learning Guide for more definitions and a glossary of terms. </a:t>
            </a:r>
            <a:endParaRPr lang="en-US" dirty="0" smtClean="0">
              <a:ea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429404E-8666-46E5-A79C-E2666E1F6A0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51824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a:t>
            </a:r>
            <a:r>
              <a:rPr lang="en-US" baseline="0" dirty="0" smtClean="0"/>
              <a:t> is a sensitive term and some consider it to be disrespectful since many transgender people do not think they are changing themselves, only making their appearance consistent with their fully-realized gender identity and sense-of-self.</a:t>
            </a:r>
          </a:p>
          <a:p>
            <a:endParaRPr lang="en-US" baseline="0" dirty="0" smtClean="0"/>
          </a:p>
        </p:txBody>
      </p:sp>
      <p:sp>
        <p:nvSpPr>
          <p:cNvPr id="4" name="Slide Number Placeholder 3"/>
          <p:cNvSpPr>
            <a:spLocks noGrp="1"/>
          </p:cNvSpPr>
          <p:nvPr>
            <p:ph type="sldNum" sz="quarter" idx="10"/>
          </p:nvPr>
        </p:nvSpPr>
        <p:spPr/>
        <p:txBody>
          <a:bodyPr/>
          <a:lstStyle/>
          <a:p>
            <a:pPr>
              <a:defRPr/>
            </a:pPr>
            <a:fld id="{ABCD9806-C887-426D-A2F2-CCC98672AD13}" type="slidenum">
              <a:rPr lang="en-US" smtClean="0"/>
              <a:pPr>
                <a:defRPr/>
              </a:pPr>
              <a:t>25</a:t>
            </a:fld>
            <a:endParaRPr lang="en-US" dirty="0"/>
          </a:p>
        </p:txBody>
      </p:sp>
    </p:spTree>
    <p:extLst>
      <p:ext uri="{BB962C8B-B14F-4D97-AF65-F5344CB8AC3E}">
        <p14:creationId xmlns:p14="http://schemas.microsoft.com/office/powerpoint/2010/main" val="940394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535">
              <a:defRPr/>
            </a:pPr>
            <a:r>
              <a:rPr lang="en-US" dirty="0">
                <a:latin typeface="Arial" charset="0"/>
                <a:ea typeface="ＭＳ Ｐゴシック" pitchFamily="1" charset="-128"/>
              </a:rPr>
              <a:t>Sexual orientation and gender identity are distinct concepts</a:t>
            </a:r>
            <a:r>
              <a:rPr lang="en-US" dirty="0" smtClean="0">
                <a:latin typeface="Arial" charset="0"/>
                <a:ea typeface="ＭＳ Ｐゴシック" pitchFamily="1" charset="-128"/>
              </a:rPr>
              <a:t>. </a:t>
            </a:r>
            <a:r>
              <a:rPr lang="en-US" dirty="0">
                <a:latin typeface="Arial" charset="0"/>
                <a:ea typeface="ＭＳ Ｐゴシック" pitchFamily="1" charset="-128"/>
              </a:rPr>
              <a:t>Everybody has a sexual orientation and a gender identity. </a:t>
            </a:r>
            <a:r>
              <a:rPr lang="en-US" dirty="0" smtClean="0">
                <a:latin typeface="Arial" charset="0"/>
                <a:ea typeface="ＭＳ Ｐゴシック" pitchFamily="1" charset="-128"/>
              </a:rPr>
              <a:t>A </a:t>
            </a:r>
            <a:r>
              <a:rPr lang="en-US" dirty="0">
                <a:latin typeface="Arial" charset="0"/>
                <a:ea typeface="ＭＳ Ｐゴシック" pitchFamily="1" charset="-128"/>
              </a:rPr>
              <a:t>transgender person can be LGB or heterosexual. A lesbian, gay or bisexual person can be </a:t>
            </a:r>
            <a:r>
              <a:rPr lang="en-US" dirty="0" smtClean="0">
                <a:latin typeface="Arial" charset="0"/>
                <a:ea typeface="ＭＳ Ｐゴシック" pitchFamily="1" charset="-128"/>
              </a:rPr>
              <a:t>transgender or not transgender. </a:t>
            </a:r>
            <a:endParaRPr lang="en-US" dirty="0">
              <a:latin typeface="Arial" charset="0"/>
              <a:ea typeface="ＭＳ Ｐゴシック" pitchFamily="1" charset="-128"/>
            </a:endParaRPr>
          </a:p>
          <a:p>
            <a:endParaRPr lang="en-US" dirty="0"/>
          </a:p>
        </p:txBody>
      </p:sp>
      <p:sp>
        <p:nvSpPr>
          <p:cNvPr id="4" name="Slide Number Placeholder 3"/>
          <p:cNvSpPr>
            <a:spLocks noGrp="1"/>
          </p:cNvSpPr>
          <p:nvPr>
            <p:ph type="sldNum" sz="quarter" idx="10"/>
          </p:nvPr>
        </p:nvSpPr>
        <p:spPr/>
        <p:txBody>
          <a:bodyPr/>
          <a:lstStyle/>
          <a:p>
            <a:fld id="{2429404E-8666-46E5-A79C-E2666E1F6A03}" type="slidenum">
              <a:rPr lang="en-US" smtClean="0">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2433617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txBox="1">
            <a:spLocks noGrp="1" noChangeArrowheads="1"/>
          </p:cNvSpPr>
          <p:nvPr/>
        </p:nvSpPr>
        <p:spPr bwMode="auto">
          <a:xfrm>
            <a:off x="3886201" y="8686801"/>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20" tIns="45961" rIns="91920" bIns="45961"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a:fld id="{1B4CF133-79B5-492C-826A-CFD88B642EC6}" type="slidenum">
              <a:rPr lang="en-US" sz="1100">
                <a:solidFill>
                  <a:prstClr val="black"/>
                </a:solidFill>
              </a:rPr>
              <a:pPr algn="r"/>
              <a:t>27</a:t>
            </a:fld>
            <a:endParaRPr lang="en-US" sz="1100" dirty="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rPr>
              <a:t>See the</a:t>
            </a:r>
            <a:r>
              <a:rPr lang="en-US" baseline="0" dirty="0" smtClean="0">
                <a:ea typeface="ＭＳ Ｐゴシック" charset="0"/>
              </a:rPr>
              <a:t> Learning Guide for more definitions and a glossary of terms. </a:t>
            </a:r>
            <a:endParaRPr lang="en-US" dirty="0" smtClean="0">
              <a:ea typeface="ＭＳ Ｐゴシック" charset="0"/>
            </a:endParaRPr>
          </a:p>
        </p:txBody>
      </p:sp>
    </p:spTree>
    <p:extLst>
      <p:ext uri="{BB962C8B-B14F-4D97-AF65-F5344CB8AC3E}">
        <p14:creationId xmlns:p14="http://schemas.microsoft.com/office/powerpoint/2010/main" val="37456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Definitions:</a:t>
            </a:r>
          </a:p>
          <a:p>
            <a:r>
              <a:rPr lang="en-US" dirty="0" smtClean="0"/>
              <a:t>Transgender man – someone who identifies as a man, but was assigned female sex at birth.</a:t>
            </a:r>
          </a:p>
          <a:p>
            <a:r>
              <a:rPr lang="en-US" dirty="0" smtClean="0"/>
              <a:t>Transgender woman – someone who identifies as a woman, but was assigned male sex at birth.</a:t>
            </a:r>
          </a:p>
          <a:p>
            <a:r>
              <a:rPr lang="en-US" dirty="0" smtClean="0"/>
              <a:t>Trans masculine – describes transgender people who were assigned female sex at birth, but identify with masculinity to a greater extent than femininity.</a:t>
            </a:r>
          </a:p>
          <a:p>
            <a:r>
              <a:rPr lang="en-US" dirty="0" smtClean="0"/>
              <a:t>Trans feminine</a:t>
            </a:r>
            <a:r>
              <a:rPr lang="en-US" baseline="0" dirty="0" smtClean="0"/>
              <a:t> – describes </a:t>
            </a:r>
            <a:r>
              <a:rPr lang="en-US" dirty="0" smtClean="0"/>
              <a:t>transgender people who were assigned male sex at birth, but identify with femininity to a greater extent than masculinity.</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0"/>
              </a:rPr>
              <a:t>See the</a:t>
            </a:r>
            <a:r>
              <a:rPr lang="en-US" baseline="0" dirty="0" smtClean="0">
                <a:ea typeface="ＭＳ Ｐゴシック" charset="0"/>
              </a:rPr>
              <a:t> Learning Guide for more definitions and a glossary of terms. </a:t>
            </a:r>
            <a:endParaRPr lang="en-US" dirty="0" smtClean="0">
              <a:ea typeface="ＭＳ Ｐゴシック"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2429404E-8666-46E5-A79C-E2666E1F6A03}"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593201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342901"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descr="TFI_primary_color-01.jpg"/>
          <p:cNvPicPr>
            <a:picLocks noChangeAspect="1"/>
          </p:cNvPicPr>
          <p:nvPr/>
        </p:nvPicPr>
        <p:blipFill>
          <a:blip r:embed="rId2"/>
          <a:srcRect l="5328" r="5328" b="13635"/>
          <a:stretch>
            <a:fillRect/>
          </a:stretch>
        </p:blipFill>
        <p:spPr bwMode="auto">
          <a:xfrm>
            <a:off x="1752600" y="101600"/>
            <a:ext cx="5638800" cy="965200"/>
          </a:xfrm>
          <a:prstGeom prst="rect">
            <a:avLst/>
          </a:prstGeom>
          <a:noFill/>
          <a:ln w="9525">
            <a:noFill/>
            <a:miter lim="800000"/>
            <a:headEnd/>
            <a:tailEnd/>
          </a:ln>
        </p:spPr>
      </p:pic>
      <p:sp>
        <p:nvSpPr>
          <p:cNvPr id="7" name="TextBox 6"/>
          <p:cNvSpPr txBox="1"/>
          <p:nvPr/>
        </p:nvSpPr>
        <p:spPr>
          <a:xfrm>
            <a:off x="3124200" y="6291263"/>
            <a:ext cx="2895600" cy="276225"/>
          </a:xfrm>
          <a:prstGeom prst="rect">
            <a:avLst/>
          </a:prstGeom>
          <a:noFill/>
        </p:spPr>
        <p:txBody>
          <a:bodyPr>
            <a:spAutoFit/>
          </a:bodyPr>
          <a:lstStyle/>
          <a:p>
            <a:pPr algn="ctr">
              <a:defRPr/>
            </a:pPr>
            <a:r>
              <a:rPr lang="en-US" sz="1200" spc="80" dirty="0" err="1">
                <a:solidFill>
                  <a:schemeClr val="bg1">
                    <a:lumMod val="50000"/>
                  </a:schemeClr>
                </a:solidFill>
                <a:latin typeface="Verdana"/>
                <a:cs typeface="Verdana"/>
              </a:rPr>
              <a:t>thefenwayinstitute.org</a:t>
            </a:r>
            <a:endParaRPr lang="en-US" sz="1200" spc="80" dirty="0">
              <a:solidFill>
                <a:schemeClr val="bg1">
                  <a:lumMod val="50000"/>
                </a:schemeClr>
              </a:solidFill>
              <a:latin typeface="Verdana"/>
              <a:cs typeface="Verdana"/>
            </a:endParaRPr>
          </a:p>
        </p:txBody>
      </p:sp>
      <p:pic>
        <p:nvPicPr>
          <p:cNvPr id="8" name="Picture 6" descr="12.124_TFIPowerpointcovergraphic_v1-02.jpg"/>
          <p:cNvPicPr>
            <a:picLocks noChangeAspect="1"/>
          </p:cNvPicPr>
          <p:nvPr/>
        </p:nvPicPr>
        <p:blipFill>
          <a:blip r:embed="rId3"/>
          <a:srcRect/>
          <a:stretch>
            <a:fillRect/>
          </a:stretch>
        </p:blipFill>
        <p:spPr bwMode="auto">
          <a:xfrm>
            <a:off x="252413" y="1219200"/>
            <a:ext cx="8639175" cy="2300288"/>
          </a:xfrm>
          <a:prstGeom prst="rect">
            <a:avLst/>
          </a:prstGeom>
          <a:noFill/>
          <a:ln w="9525">
            <a:noFill/>
            <a:miter lim="800000"/>
            <a:headEnd/>
            <a:tailEnd/>
          </a:ln>
        </p:spPr>
      </p:pic>
      <p:sp>
        <p:nvSpPr>
          <p:cNvPr id="5" name="Title 1"/>
          <p:cNvSpPr>
            <a:spLocks noGrp="1"/>
          </p:cNvSpPr>
          <p:nvPr>
            <p:ph type="ctrTitle"/>
          </p:nvPr>
        </p:nvSpPr>
        <p:spPr>
          <a:xfrm>
            <a:off x="304800" y="3519035"/>
            <a:ext cx="8458199" cy="1662565"/>
          </a:xfrm>
          <a:noFill/>
        </p:spPr>
        <p:txBody>
          <a:bodyPr anchor="ctr" anchorCtr="1"/>
          <a:lstStyle>
            <a:lvl1pPr algn="ctr">
              <a:defRPr>
                <a:solidFill>
                  <a:srgbClr val="233E99"/>
                </a:solidFill>
              </a:defRPr>
            </a:lvl1pPr>
          </a:lstStyle>
          <a:p>
            <a:r>
              <a:rPr lang="en-US" smtClean="0"/>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200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29" descr="TFIPowerpoint_New2"/>
          <p:cNvPicPr>
            <a:picLocks noChangeAspect="1" noChangeArrowheads="1"/>
          </p:cNvPicPr>
          <p:nvPr userDrawn="1"/>
        </p:nvPicPr>
        <p:blipFill>
          <a:blip r:embed="rId4" cstate="print"/>
          <a:srcRect/>
          <a:stretch>
            <a:fillRect/>
          </a:stretch>
        </p:blipFill>
        <p:spPr bwMode="auto">
          <a:xfrm>
            <a:off x="0" y="0"/>
            <a:ext cx="9145588" cy="6859588"/>
          </a:xfrm>
          <a:prstGeom prst="rect">
            <a:avLst/>
          </a:prstGeom>
          <a:noFill/>
          <a:ln w="9525">
            <a:noFill/>
            <a:miter lim="800000"/>
            <a:headEnd/>
            <a:tailEnd/>
          </a:ln>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24200" y="2209800"/>
            <a:ext cx="2188663" cy="1736339"/>
          </a:xfrm>
          <a:prstGeom prst="rect">
            <a:avLst/>
          </a:prstGeom>
        </p:spPr>
      </p:pic>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2209800"/>
            <a:ext cx="1292352" cy="194046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4" name="Straight Connector 3"/>
          <p:cNvCxnSpPr/>
          <p:nvPr userDrawn="1"/>
        </p:nvCxnSpPr>
        <p:spPr>
          <a:xfrm>
            <a:off x="342901" y="5181600"/>
            <a:ext cx="8458199" cy="1588"/>
          </a:xfrm>
          <a:prstGeom prst="line">
            <a:avLst/>
          </a:prstGeom>
          <a:ln w="47625" cap="rnd" cmpd="sng" algn="ctr">
            <a:solidFill>
              <a:schemeClr val="accent2"/>
            </a:solidFill>
            <a:prstDash val="sysDot"/>
            <a:round/>
            <a:headEnd type="none" w="med" len="med"/>
            <a:tailEnd type="none" w="med" len="med"/>
          </a:ln>
          <a:effectLst>
            <a:reflection stA="0" endPos="0" dir="5400000" sy="-100000" algn="bl" rotWithShape="0"/>
          </a:effectLst>
        </p:spPr>
        <p:style>
          <a:lnRef idx="2">
            <a:schemeClr val="accent1"/>
          </a:lnRef>
          <a:fillRef idx="0">
            <a:schemeClr val="accent1"/>
          </a:fillRef>
          <a:effectRef idx="1">
            <a:schemeClr val="accent1"/>
          </a:effectRef>
          <a:fontRef idx="minor">
            <a:schemeClr val="tx1"/>
          </a:fontRef>
        </p:style>
      </p:cxnSp>
      <p:pic>
        <p:nvPicPr>
          <p:cNvPr id="6" name="Picture 4" descr="TFI_primary_color-01.jpg"/>
          <p:cNvPicPr>
            <a:picLocks noChangeAspect="1"/>
          </p:cNvPicPr>
          <p:nvPr userDrawn="1"/>
        </p:nvPicPr>
        <p:blipFill>
          <a:blip r:embed="rId2"/>
          <a:srcRect l="5328" r="5328" b="13635"/>
          <a:stretch>
            <a:fillRect/>
          </a:stretch>
        </p:blipFill>
        <p:spPr bwMode="auto">
          <a:xfrm>
            <a:off x="1752600" y="101600"/>
            <a:ext cx="5638800" cy="965200"/>
          </a:xfrm>
          <a:prstGeom prst="rect">
            <a:avLst/>
          </a:prstGeom>
          <a:noFill/>
          <a:ln w="9525">
            <a:noFill/>
            <a:miter lim="800000"/>
            <a:headEnd/>
            <a:tailEnd/>
          </a:ln>
        </p:spPr>
      </p:pic>
      <p:sp>
        <p:nvSpPr>
          <p:cNvPr id="7" name="TextBox 6"/>
          <p:cNvSpPr txBox="1"/>
          <p:nvPr userDrawn="1"/>
        </p:nvSpPr>
        <p:spPr>
          <a:xfrm>
            <a:off x="3124200" y="6291263"/>
            <a:ext cx="2895600" cy="276225"/>
          </a:xfrm>
          <a:prstGeom prst="rect">
            <a:avLst/>
          </a:prstGeom>
          <a:noFill/>
        </p:spPr>
        <p:txBody>
          <a:bodyPr>
            <a:spAutoFit/>
          </a:bodyPr>
          <a:lstStyle/>
          <a:p>
            <a:pPr algn="ctr">
              <a:defRPr/>
            </a:pPr>
            <a:r>
              <a:rPr lang="en-US" sz="1200" spc="80" dirty="0" err="1">
                <a:solidFill>
                  <a:schemeClr val="bg1">
                    <a:lumMod val="50000"/>
                  </a:schemeClr>
                </a:solidFill>
                <a:latin typeface="Verdana"/>
                <a:cs typeface="Verdana"/>
              </a:rPr>
              <a:t>thefenwayinstitute.org</a:t>
            </a:r>
            <a:endParaRPr lang="en-US" sz="1200" spc="80" dirty="0">
              <a:solidFill>
                <a:schemeClr val="bg1">
                  <a:lumMod val="50000"/>
                </a:schemeClr>
              </a:solidFill>
              <a:latin typeface="Verdana"/>
              <a:cs typeface="Verdana"/>
            </a:endParaRPr>
          </a:p>
        </p:txBody>
      </p:sp>
      <p:pic>
        <p:nvPicPr>
          <p:cNvPr id="8" name="Picture 6" descr="12.124_TFIPowerpointcovergraphic_v1-02.jpg"/>
          <p:cNvPicPr>
            <a:picLocks noChangeAspect="1"/>
          </p:cNvPicPr>
          <p:nvPr userDrawn="1"/>
        </p:nvPicPr>
        <p:blipFill>
          <a:blip r:embed="rId3"/>
          <a:srcRect/>
          <a:stretch>
            <a:fillRect/>
          </a:stretch>
        </p:blipFill>
        <p:spPr bwMode="auto">
          <a:xfrm>
            <a:off x="252413" y="1219200"/>
            <a:ext cx="8639175" cy="2300288"/>
          </a:xfrm>
          <a:prstGeom prst="rect">
            <a:avLst/>
          </a:prstGeom>
          <a:noFill/>
          <a:ln w="9525">
            <a:noFill/>
            <a:miter lim="800000"/>
            <a:headEnd/>
            <a:tailEnd/>
          </a:ln>
        </p:spPr>
      </p:pic>
      <p:sp>
        <p:nvSpPr>
          <p:cNvPr id="5" name="Title 1"/>
          <p:cNvSpPr>
            <a:spLocks noGrp="1"/>
          </p:cNvSpPr>
          <p:nvPr>
            <p:ph type="ctrTitle"/>
          </p:nvPr>
        </p:nvSpPr>
        <p:spPr>
          <a:xfrm>
            <a:off x="304800" y="3519035"/>
            <a:ext cx="8458199" cy="1662565"/>
          </a:xfrm>
          <a:noFill/>
        </p:spPr>
        <p:txBody>
          <a:bodyPr anchor="ctr" anchorCtr="1"/>
          <a:lstStyle>
            <a:lvl1pPr algn="ctr">
              <a:defRPr>
                <a:solidFill>
                  <a:srgbClr val="233E99"/>
                </a:solidFill>
              </a:defRPr>
            </a:lvl1pPr>
          </a:lstStyle>
          <a:p>
            <a:r>
              <a:rPr lang="en-US" smtClean="0"/>
              <a:t>Click to edit Master title style</a:t>
            </a:r>
            <a:endParaRPr lang="en-US" dirty="0"/>
          </a:p>
        </p:txBody>
      </p:sp>
      <p:sp>
        <p:nvSpPr>
          <p:cNvPr id="15" name="Subtitle 2"/>
          <p:cNvSpPr>
            <a:spLocks noGrp="1"/>
          </p:cNvSpPr>
          <p:nvPr>
            <p:ph type="subTitle" idx="1"/>
          </p:nvPr>
        </p:nvSpPr>
        <p:spPr>
          <a:xfrm>
            <a:off x="570707" y="5181600"/>
            <a:ext cx="8002587" cy="1066800"/>
          </a:xfrm>
        </p:spPr>
        <p:txBody>
          <a:bodyPr tIns="91440" bIns="182880" anchor="ctr"/>
          <a:lstStyle>
            <a:lvl1pPr marL="0" indent="0" algn="ctr">
              <a:buNone/>
              <a:defRPr sz="200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9443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5" name="TextBox 4"/>
          <p:cNvSpPr txBox="1"/>
          <p:nvPr/>
        </p:nvSpPr>
        <p:spPr>
          <a:xfrm>
            <a:off x="5638800" y="6400800"/>
            <a:ext cx="2895600" cy="184150"/>
          </a:xfrm>
          <a:prstGeom prst="rect">
            <a:avLst/>
          </a:prstGeom>
          <a:noFill/>
        </p:spPr>
        <p:txBody>
          <a:bodyPr tIns="0" rIns="0" bIns="0" anchor="b">
            <a:spAutoFit/>
          </a:bodyPr>
          <a:lstStyle/>
          <a:p>
            <a:pPr algn="r">
              <a:defRPr/>
            </a:pPr>
            <a:r>
              <a:rPr lang="en-US" sz="1200" spc="80" dirty="0" smtClean="0">
                <a:solidFill>
                  <a:schemeClr val="bg1">
                    <a:lumMod val="50000"/>
                  </a:schemeClr>
                </a:solidFill>
                <a:latin typeface="Verdana"/>
                <a:cs typeface="Verdana"/>
              </a:rPr>
              <a:t> </a:t>
            </a:r>
            <a:endParaRPr lang="en-US" sz="1200" spc="80" dirty="0">
              <a:solidFill>
                <a:schemeClr val="bg1">
                  <a:lumMod val="50000"/>
                </a:schemeClr>
              </a:solidFill>
              <a:latin typeface="Verdana"/>
              <a:cs typeface="Verdana"/>
            </a:endParaRPr>
          </a:p>
        </p:txBody>
      </p:sp>
      <p:sp>
        <p:nvSpPr>
          <p:cNvPr id="2" name="Title 1"/>
          <p:cNvSpPr>
            <a:spLocks noGrp="1"/>
          </p:cNvSpPr>
          <p:nvPr>
            <p:ph type="ctrTitle"/>
          </p:nvPr>
        </p:nvSpPr>
        <p:spPr>
          <a:xfrm>
            <a:off x="570707" y="1958975"/>
            <a:ext cx="8002587"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570707" y="3429000"/>
            <a:ext cx="8002587" cy="1752600"/>
          </a:xfrm>
        </p:spPr>
        <p:txBody>
          <a:bodyPr/>
          <a:lstStyle>
            <a:lvl1pPr marL="0" indent="0" algn="ctr">
              <a:buNone/>
              <a:defRPr sz="2000">
                <a:solidFill>
                  <a:schemeClr val="tx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p:nvSpPr>
        <p:spPr>
          <a:xfrm>
            <a:off x="5638800" y="6400800"/>
            <a:ext cx="2895600" cy="184150"/>
          </a:xfrm>
          <a:prstGeom prst="rect">
            <a:avLst/>
          </a:prstGeom>
          <a:noFill/>
        </p:spPr>
        <p:txBody>
          <a:bodyPr tIns="0" rIns="0" bIns="0" anchor="b">
            <a:spAutoFit/>
          </a:bodyPr>
          <a:lstStyle/>
          <a:p>
            <a:pPr algn="r">
              <a:defRPr/>
            </a:pPr>
            <a:r>
              <a:rPr lang="en-US" sz="1200" spc="80" dirty="0" smtClean="0">
                <a:solidFill>
                  <a:schemeClr val="bg1">
                    <a:lumMod val="50000"/>
                  </a:schemeClr>
                </a:solidFill>
                <a:latin typeface="Verdana"/>
                <a:cs typeface="Verdana"/>
              </a:rPr>
              <a:t> </a:t>
            </a:r>
            <a:endParaRPr lang="en-US" sz="1200" spc="80" dirty="0">
              <a:solidFill>
                <a:schemeClr val="bg1">
                  <a:lumMod val="50000"/>
                </a:schemeClr>
              </a:solidFill>
              <a:latin typeface="Verdana"/>
              <a:cs typeface="Verdana"/>
            </a:endParaRPr>
          </a:p>
        </p:txBody>
      </p:sp>
      <p:pic>
        <p:nvPicPr>
          <p:cNvPr id="5"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0" indent="0">
              <a:spcBef>
                <a:spcPts val="1000"/>
              </a:spcBef>
              <a:buFontTx/>
              <a:buNone/>
              <a:defRPr/>
            </a:lvl1pPr>
            <a:lvl2pPr>
              <a:buClr>
                <a:schemeClr val="accent2"/>
              </a:buCl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p:nvPr/>
        </p:nvSpPr>
        <p:spPr>
          <a:xfrm>
            <a:off x="5638800" y="6400800"/>
            <a:ext cx="2895600" cy="184150"/>
          </a:xfrm>
          <a:prstGeom prst="rect">
            <a:avLst/>
          </a:prstGeom>
          <a:noFill/>
        </p:spPr>
        <p:txBody>
          <a:bodyPr tIns="0" rIns="0" bIns="0" anchor="b">
            <a:spAutoFit/>
          </a:bodyPr>
          <a:lstStyle/>
          <a:p>
            <a:pPr algn="r">
              <a:defRPr/>
            </a:pPr>
            <a:r>
              <a:rPr lang="en-US" sz="1200" spc="80" dirty="0" smtClean="0">
                <a:solidFill>
                  <a:schemeClr val="bg1">
                    <a:lumMod val="50000"/>
                  </a:schemeClr>
                </a:solidFill>
                <a:latin typeface="Verdana"/>
                <a:cs typeface="Verdana"/>
              </a:rPr>
              <a:t> </a:t>
            </a:r>
            <a:endParaRPr lang="en-US" sz="1200" spc="80" dirty="0">
              <a:solidFill>
                <a:schemeClr val="bg1">
                  <a:lumMod val="50000"/>
                </a:schemeClr>
              </a:solidFill>
              <a:latin typeface="Verdana"/>
              <a:cs typeface="Verdana"/>
            </a:endParaRPr>
          </a:p>
        </p:txBody>
      </p:sp>
      <p:pic>
        <p:nvPicPr>
          <p:cNvPr id="6"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p:nvPr/>
        </p:nvSpPr>
        <p:spPr>
          <a:xfrm>
            <a:off x="5638800" y="6400800"/>
            <a:ext cx="2895600" cy="184150"/>
          </a:xfrm>
          <a:prstGeom prst="rect">
            <a:avLst/>
          </a:prstGeom>
          <a:noFill/>
        </p:spPr>
        <p:txBody>
          <a:bodyPr tIns="0" rIns="0" bIns="0" anchor="b">
            <a:spAutoFit/>
          </a:bodyPr>
          <a:lstStyle/>
          <a:p>
            <a:pPr algn="r">
              <a:defRPr/>
            </a:pPr>
            <a:r>
              <a:rPr lang="en-US" sz="1200" spc="80" dirty="0" smtClean="0">
                <a:solidFill>
                  <a:schemeClr val="bg1">
                    <a:lumMod val="50000"/>
                  </a:schemeClr>
                </a:solidFill>
                <a:latin typeface="Verdana"/>
                <a:cs typeface="Verdana"/>
              </a:rPr>
              <a:t> </a:t>
            </a:r>
            <a:endParaRPr lang="en-US" sz="1200" spc="80" dirty="0">
              <a:solidFill>
                <a:schemeClr val="bg1">
                  <a:lumMod val="50000"/>
                </a:schemeClr>
              </a:solidFill>
              <a:latin typeface="Verdana"/>
              <a:cs typeface="Verdana"/>
            </a:endParaRPr>
          </a:p>
        </p:txBody>
      </p:sp>
      <p:pic>
        <p:nvPicPr>
          <p:cNvPr id="8"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792162"/>
          </a:xfrm>
        </p:spPr>
        <p:txBody>
          <a:bodyPr tIns="22860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92362"/>
            <a:ext cx="4040188" cy="3616325"/>
          </a:xfrm>
        </p:spPr>
        <p:txBody>
          <a:bodyPr t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00200"/>
            <a:ext cx="4041775" cy="792162"/>
          </a:xfrm>
        </p:spPr>
        <p:txBody>
          <a:bodyPr tIns="22860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92362"/>
            <a:ext cx="4041775" cy="3616325"/>
          </a:xfrm>
        </p:spPr>
        <p:txBody>
          <a:bodyPr tIns="4572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p:nvPr/>
        </p:nvSpPr>
        <p:spPr>
          <a:xfrm>
            <a:off x="5638800" y="6400800"/>
            <a:ext cx="2895600" cy="184150"/>
          </a:xfrm>
          <a:prstGeom prst="rect">
            <a:avLst/>
          </a:prstGeom>
          <a:noFill/>
        </p:spPr>
        <p:txBody>
          <a:bodyPr tIns="0" rIns="0" bIns="0" anchor="b">
            <a:spAutoFit/>
          </a:bodyPr>
          <a:lstStyle/>
          <a:p>
            <a:pPr algn="r">
              <a:defRPr/>
            </a:pPr>
            <a:r>
              <a:rPr lang="en-US" sz="1200" spc="80" dirty="0" smtClean="0">
                <a:solidFill>
                  <a:schemeClr val="bg1">
                    <a:lumMod val="50000"/>
                  </a:schemeClr>
                </a:solidFill>
                <a:latin typeface="Verdana"/>
                <a:cs typeface="Verdana"/>
              </a:rPr>
              <a:t> </a:t>
            </a:r>
            <a:endParaRPr lang="en-US" sz="1200" spc="80" dirty="0">
              <a:solidFill>
                <a:schemeClr val="bg1">
                  <a:lumMod val="50000"/>
                </a:schemeClr>
              </a:solidFill>
              <a:latin typeface="Verdana"/>
              <a:cs typeface="Verdana"/>
            </a:endParaRPr>
          </a:p>
        </p:txBody>
      </p:sp>
      <p:pic>
        <p:nvPicPr>
          <p:cNvPr id="4"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p:nvSpPr>
        <p:spPr>
          <a:xfrm>
            <a:off x="5638800" y="6400800"/>
            <a:ext cx="2895600" cy="184150"/>
          </a:xfrm>
          <a:prstGeom prst="rect">
            <a:avLst/>
          </a:prstGeom>
          <a:noFill/>
        </p:spPr>
        <p:txBody>
          <a:bodyPr tIns="0" rIns="0" bIns="0" anchor="b">
            <a:spAutoFit/>
          </a:bodyPr>
          <a:lstStyle/>
          <a:p>
            <a:pPr algn="r">
              <a:defRPr/>
            </a:pPr>
            <a:r>
              <a:rPr lang="en-US" sz="1200" spc="80" dirty="0" smtClean="0">
                <a:solidFill>
                  <a:schemeClr val="bg1">
                    <a:lumMod val="50000"/>
                  </a:schemeClr>
                </a:solidFill>
                <a:latin typeface="Verdana"/>
                <a:cs typeface="Verdana"/>
              </a:rPr>
              <a:t> </a:t>
            </a:r>
            <a:endParaRPr lang="en-US" sz="1200" spc="80" dirty="0">
              <a:solidFill>
                <a:schemeClr val="bg1">
                  <a:lumMod val="50000"/>
                </a:schemeClr>
              </a:solidFill>
              <a:latin typeface="Verdana"/>
              <a:cs typeface="Verdana"/>
            </a:endParaRPr>
          </a:p>
        </p:txBody>
      </p:sp>
      <p:pic>
        <p:nvPicPr>
          <p:cNvPr id="3" name="Picture 4" descr="TFI_primary_color-01.jpg"/>
          <p:cNvPicPr>
            <a:picLocks noChangeAspect="1"/>
          </p:cNvPicPr>
          <p:nvPr/>
        </p:nvPicPr>
        <p:blipFill>
          <a:blip r:embed="rId2"/>
          <a:srcRect l="5328" r="5328" b="13635"/>
          <a:stretch>
            <a:fillRect/>
          </a:stretch>
        </p:blipFill>
        <p:spPr bwMode="auto">
          <a:xfrm>
            <a:off x="533400" y="6096000"/>
            <a:ext cx="4267200" cy="73025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wrap="square" lIns="0" tIns="45720" rIns="0" bIns="45720" numCol="1" anchor="b" anchorCtr="0" compatLnSpc="1">
            <a:prstTxWarp prst="textNoShape">
              <a:avLst/>
            </a:prstTxWarp>
            <a:noAutofit/>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378325"/>
          </a:xfrm>
          <a:prstGeom prst="rect">
            <a:avLst/>
          </a:prstGeom>
          <a:noFill/>
          <a:ln w="9525">
            <a:noFill/>
            <a:miter lim="800000"/>
            <a:headEnd/>
            <a:tailEnd/>
          </a:ln>
        </p:spPr>
        <p:txBody>
          <a:bodyPr vert="horz" wrap="square" lIns="0" tIns="137160" rIns="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09" r:id="rId1"/>
    <p:sldLayoutId id="2147483716" r:id="rId2"/>
    <p:sldLayoutId id="2147483710" r:id="rId3"/>
    <p:sldLayoutId id="2147483711" r:id="rId4"/>
    <p:sldLayoutId id="2147483712" r:id="rId5"/>
    <p:sldLayoutId id="2147483713" r:id="rId6"/>
    <p:sldLayoutId id="2147483714" r:id="rId7"/>
    <p:sldLayoutId id="2147483715" r:id="rId8"/>
  </p:sldLayoutIdLst>
  <p:timing>
    <p:tnLst>
      <p:par>
        <p:cTn id="1" dur="indefinite" restart="never" nodeType="tmRoot"/>
      </p:par>
    </p:tnLst>
  </p:timing>
  <p:hf hdr="0" ftr="0" dt="0"/>
  <p:txStyles>
    <p:titleStyle>
      <a:lvl1pPr algn="l" defTabSz="457200" rtl="0" eaLnBrk="1" fontAlgn="base" hangingPunct="1">
        <a:lnSpc>
          <a:spcPts val="3500"/>
        </a:lnSpc>
        <a:spcBef>
          <a:spcPct val="0"/>
        </a:spcBef>
        <a:spcAft>
          <a:spcPts val="600"/>
        </a:spcAft>
        <a:defRPr sz="4000" b="1" kern="1200" cap="all" spc="100">
          <a:solidFill>
            <a:schemeClr val="accent2"/>
          </a:solidFill>
          <a:latin typeface="Century Gothic"/>
          <a:ea typeface="ＭＳ Ｐゴシック" charset="-128"/>
          <a:cs typeface="Century Gothic"/>
        </a:defRPr>
      </a:lvl1pPr>
      <a:lvl2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2pPr>
      <a:lvl3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3pPr>
      <a:lvl4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4pPr>
      <a:lvl5pPr algn="l" defTabSz="457200" rtl="0" eaLnBrk="1" fontAlgn="base" hangingPunct="1">
        <a:lnSpc>
          <a:spcPts val="3500"/>
        </a:lnSpc>
        <a:spcBef>
          <a:spcPct val="0"/>
        </a:spcBef>
        <a:spcAft>
          <a:spcPts val="600"/>
        </a:spcAft>
        <a:defRPr sz="4000" b="1">
          <a:solidFill>
            <a:schemeClr val="accent2"/>
          </a:solidFill>
          <a:latin typeface="Century Gothic" charset="0"/>
          <a:ea typeface="ＭＳ Ｐゴシック" charset="-128"/>
        </a:defRPr>
      </a:lvl5pPr>
      <a:lvl6pPr marL="4572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6pPr>
      <a:lvl7pPr marL="9144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7pPr>
      <a:lvl8pPr marL="13716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8pPr>
      <a:lvl9pPr marL="1828800" algn="l" defTabSz="457200" rtl="0" eaLnBrk="1" fontAlgn="base" hangingPunct="1">
        <a:lnSpc>
          <a:spcPts val="3500"/>
        </a:lnSpc>
        <a:spcBef>
          <a:spcPct val="0"/>
        </a:spcBef>
        <a:spcAft>
          <a:spcPts val="600"/>
        </a:spcAft>
        <a:defRPr sz="4000" b="1">
          <a:solidFill>
            <a:schemeClr val="accent1"/>
          </a:solidFill>
          <a:latin typeface="Century Gothic" charset="0"/>
          <a:ea typeface="ＭＳ Ｐゴシック" charset="-128"/>
        </a:defRPr>
      </a:lvl9pPr>
    </p:titleStyle>
    <p:bodyStyle>
      <a:lvl1pPr marL="342900" indent="-342900" algn="l" defTabSz="457200" rtl="0" eaLnBrk="1" fontAlgn="base" hangingPunct="1">
        <a:spcBef>
          <a:spcPct val="20000"/>
        </a:spcBef>
        <a:spcAft>
          <a:spcPct val="0"/>
        </a:spcAft>
        <a:buClr>
          <a:schemeClr val="accent1"/>
        </a:buClr>
        <a:buSzPct val="90000"/>
        <a:defRPr sz="3000" kern="1200">
          <a:solidFill>
            <a:srgbClr val="555456"/>
          </a:solidFill>
          <a:latin typeface="Verdana"/>
          <a:ea typeface="ＭＳ Ｐゴシック" charset="-128"/>
          <a:cs typeface="Verdana"/>
        </a:defRPr>
      </a:lvl1pPr>
      <a:lvl2pPr marL="685800" indent="-273050" algn="l" defTabSz="457200" rtl="0" eaLnBrk="1" fontAlgn="base" hangingPunct="1">
        <a:spcBef>
          <a:spcPct val="20000"/>
        </a:spcBef>
        <a:spcAft>
          <a:spcPct val="0"/>
        </a:spcAft>
        <a:buClr>
          <a:schemeClr val="accent2"/>
        </a:buClr>
        <a:buFont typeface="Wingdings" charset="2"/>
        <a:buChar char="§"/>
        <a:defRPr sz="2800" kern="1200">
          <a:solidFill>
            <a:srgbClr val="555456"/>
          </a:solidFill>
          <a:latin typeface="Verdana"/>
          <a:ea typeface="ＭＳ Ｐゴシック" charset="-128"/>
          <a:cs typeface="Verdana"/>
        </a:defRPr>
      </a:lvl2pPr>
      <a:lvl3pPr marL="1143000" indent="-228600" algn="l" defTabSz="457200" rtl="0" eaLnBrk="1" fontAlgn="base" hangingPunct="1">
        <a:spcBef>
          <a:spcPct val="20000"/>
        </a:spcBef>
        <a:spcAft>
          <a:spcPct val="0"/>
        </a:spcAft>
        <a:buClr>
          <a:schemeClr val="tx1"/>
        </a:buClr>
        <a:buSzPct val="100000"/>
        <a:buFont typeface="Wingdings" charset="2"/>
        <a:buChar char="§"/>
        <a:defRPr sz="2400" kern="1200">
          <a:solidFill>
            <a:srgbClr val="555456"/>
          </a:solidFill>
          <a:latin typeface="Verdana"/>
          <a:ea typeface="ＭＳ Ｐゴシック" charset="-128"/>
          <a:cs typeface="Verdana"/>
        </a:defRPr>
      </a:lvl3pPr>
      <a:lvl4pPr marL="1600200" indent="-228600" algn="l" defTabSz="457200" rtl="0" eaLnBrk="1" fontAlgn="base" hangingPunct="1">
        <a:spcBef>
          <a:spcPct val="20000"/>
        </a:spcBef>
        <a:spcAft>
          <a:spcPct val="0"/>
        </a:spcAft>
        <a:buClr>
          <a:srgbClr val="AAA9AB"/>
        </a:buClr>
        <a:buFont typeface="Wingdings" charset="2"/>
        <a:buChar char="§"/>
        <a:defRPr sz="2000" kern="1200">
          <a:solidFill>
            <a:srgbClr val="555456"/>
          </a:solidFill>
          <a:latin typeface="Verdana"/>
          <a:ea typeface="ＭＳ Ｐゴシック" charset="-128"/>
          <a:cs typeface="Verdana"/>
        </a:defRPr>
      </a:lvl4pPr>
      <a:lvl5pPr marL="2057400" indent="-228600" algn="l" defTabSz="457200" rtl="0" eaLnBrk="1" fontAlgn="base" hangingPunct="1">
        <a:spcBef>
          <a:spcPct val="20000"/>
        </a:spcBef>
        <a:spcAft>
          <a:spcPct val="0"/>
        </a:spcAft>
        <a:buClr>
          <a:srgbClr val="C6C6C7"/>
        </a:buClr>
        <a:buFont typeface="Wingdings" charset="2"/>
        <a:buChar char="§"/>
        <a:defRPr sz="2000" kern="1200">
          <a:solidFill>
            <a:srgbClr val="555456"/>
          </a:solidFill>
          <a:latin typeface="Verdana"/>
          <a:ea typeface="ＭＳ Ｐゴシック"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mailto:blinscott@fenwayhealth.org" TargetMode="External"/><Relationship Id="rId2" Type="http://schemas.openxmlformats.org/officeDocument/2006/relationships/hyperlink" Target="mailto:scahill@fenwayhealth.org" TargetMode="Externa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04796" y="3200400"/>
            <a:ext cx="8458199" cy="1662565"/>
          </a:xfrm>
        </p:spPr>
        <p:txBody>
          <a:bodyPr/>
          <a:lstStyle/>
          <a:p>
            <a:r>
              <a:rPr lang="en-US" sz="2400" dirty="0" smtClean="0"/>
              <a:t>Collecting Sexual Orientation, Gender Identity Data FROM OLDER ADULTS TO IMPROVE SERVICES</a:t>
            </a:r>
          </a:p>
        </p:txBody>
      </p:sp>
      <p:sp>
        <p:nvSpPr>
          <p:cNvPr id="30723" name="Rectangle 3"/>
          <p:cNvSpPr>
            <a:spLocks noGrp="1" noChangeArrowheads="1"/>
          </p:cNvSpPr>
          <p:nvPr>
            <p:ph type="subTitle" idx="1"/>
          </p:nvPr>
        </p:nvSpPr>
        <p:spPr>
          <a:xfrm>
            <a:off x="532603" y="4953000"/>
            <a:ext cx="8002587" cy="838200"/>
          </a:xfrm>
        </p:spPr>
        <p:txBody>
          <a:bodyPr/>
          <a:lstStyle/>
          <a:p>
            <a:pPr lvl="0" defTabSz="914400" eaLnBrk="0" hangingPunct="0">
              <a:lnSpc>
                <a:spcPct val="90000"/>
              </a:lnSpc>
              <a:buClr>
                <a:schemeClr val="bg2"/>
              </a:buClr>
              <a:buSzTx/>
              <a:defRPr/>
            </a:pPr>
            <a:r>
              <a:rPr lang="en-US" b="1" kern="0" dirty="0" smtClean="0">
                <a:solidFill>
                  <a:schemeClr val="tx2"/>
                </a:solidFill>
              </a:rPr>
              <a:t>Sean Cahill, PhD, </a:t>
            </a:r>
            <a:r>
              <a:rPr lang="en-US" kern="0" dirty="0" smtClean="0">
                <a:solidFill>
                  <a:schemeClr val="tx2"/>
                </a:solidFill>
              </a:rPr>
              <a:t>Director, Health Policy Research</a:t>
            </a:r>
          </a:p>
          <a:p>
            <a:pPr lvl="0" defTabSz="914400" eaLnBrk="0" hangingPunct="0">
              <a:lnSpc>
                <a:spcPct val="90000"/>
              </a:lnSpc>
              <a:buClr>
                <a:schemeClr val="bg2"/>
              </a:buClr>
              <a:buSzTx/>
              <a:defRPr/>
            </a:pPr>
            <a:endParaRPr lang="en-US" sz="800" kern="0" dirty="0" smtClean="0">
              <a:solidFill>
                <a:schemeClr val="tx2"/>
              </a:solidFill>
            </a:endParaRPr>
          </a:p>
          <a:p>
            <a:pPr lvl="0" defTabSz="914400" eaLnBrk="0" hangingPunct="0">
              <a:lnSpc>
                <a:spcPct val="90000"/>
              </a:lnSpc>
              <a:buClr>
                <a:schemeClr val="bg2"/>
              </a:buClr>
              <a:buSzTx/>
              <a:defRPr/>
            </a:pPr>
            <a:r>
              <a:rPr lang="en-US" b="1" kern="0" dirty="0" smtClean="0">
                <a:solidFill>
                  <a:schemeClr val="tx2"/>
                </a:solidFill>
              </a:rPr>
              <a:t>Bob Linscott, MTS, </a:t>
            </a:r>
            <a:r>
              <a:rPr lang="en-US" kern="0" dirty="0" smtClean="0">
                <a:solidFill>
                  <a:schemeClr val="tx2"/>
                </a:solidFill>
              </a:rPr>
              <a:t>Assistant Director, LGBT Aging Project</a:t>
            </a:r>
          </a:p>
          <a:p>
            <a:endParaRPr lang="en-US" dirty="0" smtClean="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p:nvPr/>
        </p:nvSpPr>
        <p:spPr>
          <a:xfrm>
            <a:off x="76200" y="152400"/>
            <a:ext cx="8991600" cy="10598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4" descr="TFI_primary_color-01.jpg"/>
          <p:cNvPicPr>
            <a:picLocks noChangeAspect="1"/>
          </p:cNvPicPr>
          <p:nvPr/>
        </p:nvPicPr>
        <p:blipFill>
          <a:blip r:embed="rId3"/>
          <a:srcRect l="5328" r="5328" b="13635"/>
          <a:stretch>
            <a:fillRect/>
          </a:stretch>
        </p:blipFill>
        <p:spPr bwMode="auto">
          <a:xfrm>
            <a:off x="4293311" y="225392"/>
            <a:ext cx="4607854" cy="788732"/>
          </a:xfrm>
          <a:prstGeom prst="rect">
            <a:avLst/>
          </a:prstGeom>
          <a:noFill/>
          <a:ln w="9525">
            <a:noFill/>
            <a:miter lim="800000"/>
            <a:headEnd/>
            <a:tailEnd/>
          </a:ln>
        </p:spPr>
      </p:pic>
      <p:sp>
        <p:nvSpPr>
          <p:cNvPr id="5" name="Rectangle 4"/>
          <p:cNvSpPr/>
          <p:nvPr/>
        </p:nvSpPr>
        <p:spPr>
          <a:xfrm>
            <a:off x="76200" y="5638800"/>
            <a:ext cx="8991600" cy="114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5" name="Picture 4"/>
          <p:cNvPicPr>
            <a:picLocks noChangeAspect="1" noChangeArrowheads="1"/>
          </p:cNvPicPr>
          <p:nvPr/>
        </p:nvPicPr>
        <p:blipFill>
          <a:blip r:embed="rId4">
            <a:extLst>
              <a:ext uri="{28A0092B-C50C-407E-A947-70E740481C1C}">
                <a14:useLocalDpi xmlns:a14="http://schemas.microsoft.com/office/drawing/2010/main" val="0"/>
              </a:ext>
            </a:extLst>
          </a:blip>
          <a:srcRect l="62070"/>
          <a:stretch>
            <a:fillRect/>
          </a:stretch>
        </p:blipFill>
        <p:spPr bwMode="auto">
          <a:xfrm>
            <a:off x="3581400" y="5484812"/>
            <a:ext cx="1552168" cy="1373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a:srcRect b="11135"/>
          <a:stretch/>
        </p:blipFill>
        <p:spPr>
          <a:xfrm>
            <a:off x="1676400" y="1219200"/>
            <a:ext cx="2923233" cy="2291635"/>
          </a:xfrm>
          <a:prstGeom prst="rect">
            <a:avLst/>
          </a:prstGeom>
        </p:spPr>
      </p:pic>
      <p:sp>
        <p:nvSpPr>
          <p:cNvPr id="8" name="Rectangle 7"/>
          <p:cNvSpPr/>
          <p:nvPr/>
        </p:nvSpPr>
        <p:spPr>
          <a:xfrm>
            <a:off x="1676400" y="1222306"/>
            <a:ext cx="2971800" cy="2288529"/>
          </a:xfrm>
          <a:prstGeom prst="rect">
            <a:avLst/>
          </a:prstGeom>
          <a:solidFill>
            <a:schemeClr val="accent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6"/>
          <a:srcRect/>
          <a:stretch/>
        </p:blipFill>
        <p:spPr>
          <a:xfrm>
            <a:off x="7467600" y="2356565"/>
            <a:ext cx="1447800" cy="1148635"/>
          </a:xfrm>
          <a:prstGeom prst="rect">
            <a:avLst/>
          </a:prstGeom>
        </p:spPr>
      </p:pic>
      <p:sp>
        <p:nvSpPr>
          <p:cNvPr id="10" name="Rectangle 9"/>
          <p:cNvSpPr/>
          <p:nvPr/>
        </p:nvSpPr>
        <p:spPr>
          <a:xfrm>
            <a:off x="7467600" y="2356565"/>
            <a:ext cx="1447800" cy="1154270"/>
          </a:xfrm>
          <a:prstGeom prst="rect">
            <a:avLst/>
          </a:prstGeom>
          <a:solidFill>
            <a:schemeClr val="accent1">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17060" b="14699"/>
          <a:stretch/>
        </p:blipFill>
        <p:spPr>
          <a:xfrm>
            <a:off x="457200" y="350572"/>
            <a:ext cx="3732480" cy="663552"/>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L</a:t>
            </a:r>
            <a:r>
              <a:rPr lang="en-US" sz="2800" b="1" dirty="0" smtClean="0"/>
              <a:t>ife experiences shape LGBT elders’ access to health care, support networks</a:t>
            </a:r>
            <a:endParaRPr lang="en-US" sz="2800" b="1" dirty="0"/>
          </a:p>
        </p:txBody>
      </p:sp>
      <p:sp>
        <p:nvSpPr>
          <p:cNvPr id="3" name="Content Placeholder 2"/>
          <p:cNvSpPr>
            <a:spLocks noGrp="1"/>
          </p:cNvSpPr>
          <p:nvPr>
            <p:ph idx="1"/>
          </p:nvPr>
        </p:nvSpPr>
        <p:spPr/>
        <p:txBody>
          <a:bodyPr/>
          <a:lstStyle/>
          <a:p>
            <a:pPr marL="342900" indent="-342900">
              <a:buFont typeface="Wingdings" panose="05000000000000000000" pitchFamily="2" charset="2"/>
              <a:buChar char="q"/>
            </a:pPr>
            <a:r>
              <a:rPr lang="en-US" sz="2400" dirty="0" smtClean="0"/>
              <a:t>LGBT veterans often associate military service with anti-gay prejudice, dishonorable discharge, may not access Dept. of Veterans Affairs services</a:t>
            </a:r>
          </a:p>
          <a:p>
            <a:pPr marL="342900" indent="-342900">
              <a:buFont typeface="Wingdings" panose="05000000000000000000" pitchFamily="2" charset="2"/>
              <a:buChar char="q"/>
            </a:pPr>
            <a:r>
              <a:rPr lang="en-US" sz="2400" dirty="0" smtClean="0"/>
              <a:t>For many older gay men, AIDS decimated their social networks</a:t>
            </a:r>
            <a:r>
              <a:rPr lang="en-US" sz="2400" dirty="0" smtClean="0">
                <a:sym typeface="Wingdings" pitchFamily="2" charset="2"/>
              </a:rPr>
              <a:t>, increasing social isolation</a:t>
            </a:r>
          </a:p>
          <a:p>
            <a:pPr marL="342900" indent="-342900">
              <a:buFont typeface="Wingdings" panose="05000000000000000000" pitchFamily="2" charset="2"/>
              <a:buChar char="q"/>
            </a:pPr>
            <a:r>
              <a:rPr lang="en-US" sz="2400" dirty="0" smtClean="0">
                <a:sym typeface="Wingdings" pitchFamily="2" charset="2"/>
              </a:rPr>
              <a:t>Older Americans more likely to hold antigay views, morally disapprove of homosexuality</a:t>
            </a:r>
            <a:r>
              <a:rPr lang="en-US" sz="2400" u="sng" dirty="0" smtClean="0">
                <a:sym typeface="Wingdings" pitchFamily="2" charset="2"/>
              </a:rPr>
              <a:t> </a:t>
            </a:r>
            <a:endParaRPr lang="en-US" sz="2400" dirty="0" smtClean="0">
              <a:sym typeface="Wingdings" pitchFamily="2" charset="2"/>
            </a:endParaRPr>
          </a:p>
          <a:p>
            <a:pPr marL="342900" indent="-342900">
              <a:buFont typeface="Wingdings" panose="05000000000000000000" pitchFamily="2" charset="2"/>
              <a:buChar char="q"/>
            </a:pPr>
            <a:r>
              <a:rPr lang="en-US" sz="2400" dirty="0" smtClean="0">
                <a:sym typeface="Wingdings" pitchFamily="2" charset="2"/>
              </a:rPr>
              <a:t>Ex: 63% of Americans 70+ believe homosexuality “always wrong” vs. 41% of 30-39 year olds</a:t>
            </a:r>
          </a:p>
          <a:p>
            <a:pPr marL="342900" indent="-342900">
              <a:buFont typeface="Wingdings" panose="05000000000000000000" pitchFamily="2" charset="2"/>
              <a:buChar char="q"/>
            </a:pPr>
            <a:r>
              <a:rPr lang="en-US" sz="2400" dirty="0" smtClean="0">
                <a:sym typeface="Wingdings" pitchFamily="2" charset="2"/>
              </a:rPr>
              <a:t>Many older Americans believe </a:t>
            </a:r>
            <a:r>
              <a:rPr lang="en-US" sz="2400" dirty="0">
                <a:sym typeface="Wingdings" pitchFamily="2" charset="2"/>
              </a:rPr>
              <a:t>wrongly that HIV is casually transmitted</a:t>
            </a:r>
            <a:endParaRPr lang="en-US" sz="2400" dirty="0"/>
          </a:p>
        </p:txBody>
      </p:sp>
    </p:spTree>
    <p:extLst>
      <p:ext uri="{BB962C8B-B14F-4D97-AF65-F5344CB8AC3E}">
        <p14:creationId xmlns:p14="http://schemas.microsoft.com/office/powerpoint/2010/main" val="2840174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LGBT People and Disability</a:t>
            </a:r>
            <a:endParaRPr lang="en-US" dirty="0"/>
          </a:p>
        </p:txBody>
      </p:sp>
      <p:sp>
        <p:nvSpPr>
          <p:cNvPr id="4" name="Content Placeholder 3"/>
          <p:cNvSpPr>
            <a:spLocks noGrp="1"/>
          </p:cNvSpPr>
          <p:nvPr>
            <p:ph sz="quarter" idx="4294967295"/>
          </p:nvPr>
        </p:nvSpPr>
        <p:spPr>
          <a:xfrm>
            <a:off x="456063" y="990600"/>
            <a:ext cx="8229600" cy="4800600"/>
          </a:xfrm>
          <a:prstGeom prst="rect">
            <a:avLst/>
          </a:prstGeom>
        </p:spPr>
        <p:txBody>
          <a:bodyPr/>
          <a:lstStyle/>
          <a:p>
            <a:r>
              <a:rPr lang="en-US" dirty="0" smtClean="0"/>
              <a:t>Research has shown higher rates of disability among LGBT people compared to the general population</a:t>
            </a:r>
          </a:p>
          <a:p>
            <a:pPr lvl="1"/>
            <a:r>
              <a:rPr lang="en-US" dirty="0" smtClean="0"/>
              <a:t>In a sample of 2,560 LGBT adults 50 and older, 47% reported having a physical disability (Fredriksen-Goldsen et al. 2011)</a:t>
            </a:r>
          </a:p>
          <a:p>
            <a:pPr lvl="1"/>
            <a:r>
              <a:rPr lang="en-US" dirty="0" smtClean="0"/>
              <a:t>Aggregate data from 2003 – 2010 WA BRFSS showed that 41% of LGB people age 50+ had a physical disability compared to 35% of heterosexuals</a:t>
            </a:r>
            <a:endParaRPr lang="en-US" dirty="0"/>
          </a:p>
        </p:txBody>
      </p:sp>
    </p:spTree>
    <p:extLst>
      <p:ext uri="{BB962C8B-B14F-4D97-AF65-F5344CB8AC3E}">
        <p14:creationId xmlns:p14="http://schemas.microsoft.com/office/powerpoint/2010/main" val="11602191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Concerns re: health care</a:t>
            </a:r>
            <a:endParaRPr lang="en-US" dirty="0"/>
          </a:p>
        </p:txBody>
      </p:sp>
      <p:sp>
        <p:nvSpPr>
          <p:cNvPr id="3" name="Content Placeholder 2"/>
          <p:cNvSpPr>
            <a:spLocks noGrp="1"/>
          </p:cNvSpPr>
          <p:nvPr>
            <p:ph idx="1"/>
          </p:nvPr>
        </p:nvSpPr>
        <p:spPr/>
        <p:txBody>
          <a:bodyPr/>
          <a:lstStyle/>
          <a:p>
            <a:pPr marL="457200" indent="-457200">
              <a:buFont typeface="Wingdings" panose="05000000000000000000" pitchFamily="2" charset="2"/>
              <a:buChar char="q"/>
            </a:pPr>
            <a:r>
              <a:rPr lang="en-US" dirty="0" smtClean="0"/>
              <a:t>Some </a:t>
            </a:r>
            <a:r>
              <a:rPr lang="en-US" dirty="0"/>
              <a:t>LGBT elders fear discrimination in health care and in senior living </a:t>
            </a:r>
            <a:r>
              <a:rPr lang="en-US" dirty="0" smtClean="0"/>
              <a:t>settings, from home </a:t>
            </a:r>
            <a:r>
              <a:rPr lang="en-US" smtClean="0"/>
              <a:t>care aides                    </a:t>
            </a:r>
            <a:r>
              <a:rPr lang="en-US" dirty="0"/>
              <a:t>(Stein et al. 2010)</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1497" y="2777319"/>
            <a:ext cx="3311655" cy="387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476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t/>
            </a:r>
            <a:br>
              <a:rPr lang="en-US" i="1" dirty="0" smtClean="0"/>
            </a:br>
            <a:r>
              <a:rPr lang="en-US" i="1" dirty="0"/>
              <a:t/>
            </a:r>
            <a:br>
              <a:rPr lang="en-US" i="1" dirty="0"/>
            </a:br>
            <a:r>
              <a:rPr lang="en-US" i="1" dirty="0" smtClean="0"/>
              <a:t>State Commission Recommendation, Recent </a:t>
            </a:r>
            <a:r>
              <a:rPr lang="en-US" i="1" dirty="0"/>
              <a:t>Federal </a:t>
            </a:r>
            <a:r>
              <a:rPr lang="en-US" i="1" dirty="0" smtClean="0"/>
              <a:t>Regulatory Developments</a:t>
            </a:r>
            <a:endParaRPr lang="en-US" dirty="0"/>
          </a:p>
        </p:txBody>
      </p:sp>
    </p:spTree>
    <p:extLst>
      <p:ext uri="{BB962C8B-B14F-4D97-AF65-F5344CB8AC3E}">
        <p14:creationId xmlns:p14="http://schemas.microsoft.com/office/powerpoint/2010/main" val="2069692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20423" y="76200"/>
            <a:ext cx="6880577" cy="6262099"/>
          </a:xfrm>
          <a:prstGeom prst="rect">
            <a:avLst/>
          </a:prstGeom>
        </p:spPr>
      </p:pic>
    </p:spTree>
    <p:extLst>
      <p:ext uri="{BB962C8B-B14F-4D97-AF65-F5344CB8AC3E}">
        <p14:creationId xmlns:p14="http://schemas.microsoft.com/office/powerpoint/2010/main" val="30920434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0"/>
            <a:ext cx="8991600" cy="2286000"/>
          </a:xfrm>
        </p:spPr>
        <p:txBody>
          <a:bodyPr/>
          <a:lstStyle/>
          <a:p>
            <a:r>
              <a:rPr lang="en-US" b="1" dirty="0" smtClean="0"/>
              <a:t>1. Data Collection</a:t>
            </a:r>
            <a:endParaRPr lang="en-US" b="1" dirty="0"/>
          </a:p>
        </p:txBody>
      </p:sp>
      <p:sp>
        <p:nvSpPr>
          <p:cNvPr id="3" name="Content Placeholder 2"/>
          <p:cNvSpPr>
            <a:spLocks noGrp="1"/>
          </p:cNvSpPr>
          <p:nvPr>
            <p:ph idx="1"/>
          </p:nvPr>
        </p:nvSpPr>
        <p:spPr>
          <a:xfrm>
            <a:off x="304800" y="800265"/>
            <a:ext cx="8229600" cy="4378325"/>
          </a:xfrm>
        </p:spPr>
        <p:txBody>
          <a:bodyPr/>
          <a:lstStyle/>
          <a:p>
            <a:r>
              <a:rPr lang="en-US" sz="2400" dirty="0" smtClean="0"/>
              <a:t>Exec. Office of Health &amp; Human </a:t>
            </a:r>
            <a:r>
              <a:rPr lang="en-US" sz="2400" dirty="0" err="1" smtClean="0"/>
              <a:t>Svcs</a:t>
            </a:r>
            <a:r>
              <a:rPr lang="en-US" sz="2400" dirty="0" smtClean="0"/>
              <a:t>., Exec. Office of Elder Affairs, Dept. of Housing &amp; Community Development </a:t>
            </a:r>
            <a:r>
              <a:rPr lang="en-US" sz="2400" b="1" i="1" dirty="0" smtClean="0"/>
              <a:t>should</a:t>
            </a:r>
            <a:r>
              <a:rPr lang="en-US" sz="2400" i="1" dirty="0" smtClean="0"/>
              <a:t> </a:t>
            </a:r>
            <a:r>
              <a:rPr lang="en-US" sz="2400" b="1" i="1" dirty="0" smtClean="0"/>
              <a:t>collect voluntary and confidential sexual orientation and gender identity data as a standard practice </a:t>
            </a:r>
            <a:r>
              <a:rPr lang="en-US" sz="2400" dirty="0" smtClean="0"/>
              <a:t>for:</a:t>
            </a:r>
          </a:p>
          <a:p>
            <a:pPr lvl="1"/>
            <a:r>
              <a:rPr lang="en-US" sz="2400" dirty="0"/>
              <a:t>Individual assessments</a:t>
            </a:r>
          </a:p>
          <a:p>
            <a:pPr lvl="1"/>
            <a:r>
              <a:rPr lang="en-US" sz="2400" dirty="0"/>
              <a:t>Program monitoring data systems</a:t>
            </a:r>
          </a:p>
          <a:p>
            <a:pPr lvl="1"/>
            <a:r>
              <a:rPr lang="en-US" sz="2400" dirty="0"/>
              <a:t>Consumer satisfaction surveys</a:t>
            </a:r>
          </a:p>
          <a:p>
            <a:pPr lvl="1"/>
            <a:r>
              <a:rPr lang="en-US" sz="2400" dirty="0"/>
              <a:t>Public health surveillance</a:t>
            </a:r>
          </a:p>
          <a:p>
            <a:pPr lvl="1"/>
            <a:r>
              <a:rPr lang="en-US" sz="2400" dirty="0"/>
              <a:t>Research and </a:t>
            </a:r>
            <a:r>
              <a:rPr lang="en-US" sz="2400" dirty="0" smtClean="0"/>
              <a:t>evaluation</a:t>
            </a:r>
          </a:p>
          <a:p>
            <a:r>
              <a:rPr lang="en-US" sz="2400" dirty="0" smtClean="0"/>
              <a:t>“If you don’t count us, we don’t count.”</a:t>
            </a:r>
          </a:p>
          <a:p>
            <a:pPr lvl="1"/>
            <a:r>
              <a:rPr lang="en-US" sz="2200" i="1" dirty="0" smtClean="0"/>
              <a:t>Massachusetts </a:t>
            </a:r>
            <a:r>
              <a:rPr lang="en-US" sz="2200" i="1" dirty="0"/>
              <a:t>Special</a:t>
            </a:r>
            <a:r>
              <a:rPr lang="en-US" sz="2200" i="1" dirty="0" smtClean="0"/>
              <a:t> Legislative Commission on LGBT Aging Recommendations, September 2015</a:t>
            </a:r>
          </a:p>
        </p:txBody>
      </p:sp>
    </p:spTree>
    <p:extLst>
      <p:ext uri="{BB962C8B-B14F-4D97-AF65-F5344CB8AC3E}">
        <p14:creationId xmlns:p14="http://schemas.microsoft.com/office/powerpoint/2010/main" val="39033573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6"/>
          <p:cNvPicPr>
            <a:picLocks noChangeAspect="1" noChangeArrowheads="1"/>
          </p:cNvPicPr>
          <p:nvPr/>
        </p:nvPicPr>
        <p:blipFill>
          <a:blip r:embed="rId2" cstate="print"/>
          <a:srcRect/>
          <a:stretch>
            <a:fillRect/>
          </a:stretch>
        </p:blipFill>
        <p:spPr bwMode="auto">
          <a:xfrm>
            <a:off x="304800" y="228600"/>
            <a:ext cx="4084638" cy="6477000"/>
          </a:xfrm>
          <a:prstGeom prst="rect">
            <a:avLst/>
          </a:prstGeom>
          <a:noFill/>
          <a:ln w="9525">
            <a:noFill/>
            <a:miter lim="800000"/>
            <a:headEnd/>
            <a:tailEnd/>
          </a:ln>
        </p:spPr>
      </p:pic>
      <p:pic>
        <p:nvPicPr>
          <p:cNvPr id="3" name="Picture 2" descr="Healthy People 2020.PNG"/>
          <p:cNvPicPr>
            <a:picLocks noChangeAspect="1"/>
          </p:cNvPicPr>
          <p:nvPr/>
        </p:nvPicPr>
        <p:blipFill>
          <a:blip r:embed="rId3" cstate="print"/>
          <a:stretch>
            <a:fillRect/>
          </a:stretch>
        </p:blipFill>
        <p:spPr>
          <a:xfrm>
            <a:off x="4648200" y="228600"/>
            <a:ext cx="3810000" cy="5184427"/>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654" y="5638800"/>
            <a:ext cx="471148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821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143000"/>
          </a:xfrm>
        </p:spPr>
        <p:txBody>
          <a:bodyPr/>
          <a:lstStyle/>
          <a:p>
            <a:r>
              <a:rPr lang="en-US" dirty="0" smtClean="0"/>
              <a:t>Federal Regulatory Developments</a:t>
            </a:r>
            <a:endParaRPr lang="en-US" dirty="0"/>
          </a:p>
        </p:txBody>
      </p:sp>
      <p:sp>
        <p:nvSpPr>
          <p:cNvPr id="4" name="Content Placeholder 3"/>
          <p:cNvSpPr>
            <a:spLocks noGrp="1"/>
          </p:cNvSpPr>
          <p:nvPr>
            <p:ph sz="quarter" idx="4294967295"/>
          </p:nvPr>
        </p:nvSpPr>
        <p:spPr>
          <a:xfrm>
            <a:off x="457200" y="1371600"/>
            <a:ext cx="8229600" cy="4800600"/>
          </a:xfrm>
          <a:prstGeom prst="rect">
            <a:avLst/>
          </a:prstGeom>
        </p:spPr>
        <p:txBody>
          <a:bodyPr/>
          <a:lstStyle/>
          <a:p>
            <a:r>
              <a:rPr lang="en-US" sz="2400" dirty="0" smtClean="0"/>
              <a:t>Stage 3 Meaningful Use Guidelines</a:t>
            </a:r>
          </a:p>
          <a:p>
            <a:pPr lvl="1"/>
            <a:r>
              <a:rPr lang="en-US" sz="2400" dirty="0" smtClean="0"/>
              <a:t>According to Centers for Medicare and Medicaid Services, Office of Health IT, SO/GI data fields must be incorporated in EHR software certified under the Meaningful Use incentive </a:t>
            </a:r>
            <a:r>
              <a:rPr lang="en-US" sz="2400" dirty="0"/>
              <a:t>p</a:t>
            </a:r>
            <a:r>
              <a:rPr lang="en-US" sz="2400" dirty="0" smtClean="0"/>
              <a:t>rogram</a:t>
            </a:r>
          </a:p>
          <a:p>
            <a:r>
              <a:rPr lang="en-US" sz="2400" dirty="0" smtClean="0"/>
              <a:t>HRSA to require SO/GI data collection by CHCs for May 2016 in Uniform Data System</a:t>
            </a:r>
          </a:p>
          <a:p>
            <a:pPr lvl="1"/>
            <a:r>
              <a:rPr lang="en-US" sz="2400" dirty="0" smtClean="0"/>
              <a:t>“Improving the health of the nation’s underserved…is a priority of the Health Center Program”</a:t>
            </a:r>
          </a:p>
          <a:p>
            <a:pPr lvl="1"/>
            <a:r>
              <a:rPr lang="en-US" sz="2400" dirty="0" smtClean="0"/>
              <a:t>“Sexual orientation &amp; gender identity can play significant role in determining health outcomes”</a:t>
            </a:r>
          </a:p>
          <a:p>
            <a:endParaRPr lang="en-US" dirty="0" smtClean="0"/>
          </a:p>
          <a:p>
            <a:endParaRPr lang="en-US" dirty="0"/>
          </a:p>
        </p:txBody>
      </p:sp>
    </p:spTree>
    <p:extLst>
      <p:ext uri="{BB962C8B-B14F-4D97-AF65-F5344CB8AC3E}">
        <p14:creationId xmlns:p14="http://schemas.microsoft.com/office/powerpoint/2010/main" val="3959010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1143000"/>
          </a:xfrm>
        </p:spPr>
        <p:txBody>
          <a:bodyPr/>
          <a:lstStyle/>
          <a:p>
            <a:r>
              <a:rPr lang="en-US" dirty="0" smtClean="0"/>
              <a:t>Federal Regulatory Developments</a:t>
            </a:r>
            <a:endParaRPr lang="en-US" dirty="0"/>
          </a:p>
        </p:txBody>
      </p:sp>
      <p:sp>
        <p:nvSpPr>
          <p:cNvPr id="4" name="Content Placeholder 3"/>
          <p:cNvSpPr>
            <a:spLocks noGrp="1"/>
          </p:cNvSpPr>
          <p:nvPr>
            <p:ph sz="quarter" idx="4294967295"/>
          </p:nvPr>
        </p:nvSpPr>
        <p:spPr>
          <a:xfrm>
            <a:off x="457200" y="1143000"/>
            <a:ext cx="8229600" cy="5029200"/>
          </a:xfrm>
          <a:prstGeom prst="rect">
            <a:avLst/>
          </a:prstGeom>
        </p:spPr>
        <p:txBody>
          <a:bodyPr/>
          <a:lstStyle/>
          <a:p>
            <a:r>
              <a:rPr lang="en-US" dirty="0" smtClean="0"/>
              <a:t>	Center for Medicare/Medicaid Services Equity Plan</a:t>
            </a:r>
          </a:p>
          <a:p>
            <a:pPr lvl="1"/>
            <a:r>
              <a:rPr lang="en-US" sz="2200" dirty="0" smtClean="0"/>
              <a:t>“</a:t>
            </a:r>
            <a:r>
              <a:rPr lang="en-US" sz="2200" dirty="0"/>
              <a:t>Comprehensive patient data, including…sexual orientation, gender identity…are required to plan for quality improvements, and to address changes among the target populations over time</a:t>
            </a:r>
            <a:r>
              <a:rPr lang="en-US" sz="2200" dirty="0" smtClean="0"/>
              <a:t>.”</a:t>
            </a:r>
          </a:p>
          <a:p>
            <a:pPr marL="466725" lvl="1" indent="0">
              <a:buNone/>
            </a:pPr>
            <a:endParaRPr lang="en-US" dirty="0"/>
          </a:p>
        </p:txBody>
      </p:sp>
    </p:spTree>
    <p:extLst>
      <p:ext uri="{BB962C8B-B14F-4D97-AF65-F5344CB8AC3E}">
        <p14:creationId xmlns:p14="http://schemas.microsoft.com/office/powerpoint/2010/main" val="3356574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 ii: so/</a:t>
            </a:r>
            <a:r>
              <a:rPr lang="en-US" dirty="0" err="1" smtClean="0"/>
              <a:t>gi</a:t>
            </a:r>
            <a:r>
              <a:rPr lang="en-US" dirty="0" smtClean="0"/>
              <a:t> Data collection</a:t>
            </a:r>
            <a:endParaRPr lang="en-US" dirty="0"/>
          </a:p>
        </p:txBody>
      </p:sp>
      <p:sp>
        <p:nvSpPr>
          <p:cNvPr id="5" name="Content Placeholder 4"/>
          <p:cNvSpPr>
            <a:spLocks noGrp="1"/>
          </p:cNvSpPr>
          <p:nvPr>
            <p:ph sz="half" idx="1"/>
          </p:nvPr>
        </p:nvSpPr>
        <p:spPr/>
        <p:txBody>
          <a:bodyPr/>
          <a:lstStyle/>
          <a:p>
            <a:pPr marL="457200" indent="-457200">
              <a:buFont typeface="Arial" charset="0"/>
              <a:buChar char="•"/>
            </a:pPr>
            <a:r>
              <a:rPr lang="en-US" dirty="0" smtClean="0"/>
              <a:t>Basic SO/GI terminology</a:t>
            </a:r>
          </a:p>
          <a:p>
            <a:pPr marL="457200" indent="-457200">
              <a:buFont typeface="Arial" charset="0"/>
              <a:buChar char="•"/>
            </a:pPr>
            <a:r>
              <a:rPr lang="en-US" dirty="0" smtClean="0"/>
              <a:t>The new CDS Questions</a:t>
            </a:r>
          </a:p>
          <a:p>
            <a:pPr marL="457200" indent="-457200">
              <a:buFont typeface="Arial" charset="0"/>
              <a:buChar char="•"/>
            </a:pPr>
            <a:r>
              <a:rPr lang="en-US" dirty="0" smtClean="0"/>
              <a:t>How to ask these questions</a:t>
            </a:r>
          </a:p>
          <a:p>
            <a:pPr marL="457200" indent="-457200">
              <a:buFont typeface="Arial" charset="0"/>
              <a:buChar char="•"/>
            </a:pPr>
            <a:r>
              <a:rPr lang="en-US" dirty="0" smtClean="0"/>
              <a:t>Framing</a:t>
            </a:r>
          </a:p>
          <a:p>
            <a:pPr marL="457200" indent="-457200">
              <a:buFont typeface="Arial" charset="0"/>
              <a:buChar char="•"/>
            </a:pPr>
            <a:r>
              <a:rPr lang="en-US" dirty="0" smtClean="0"/>
              <a:t>Pushback</a:t>
            </a:r>
          </a:p>
          <a:p>
            <a:endParaRPr lang="en-US" dirty="0" smtClean="0"/>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58541" y="1600200"/>
            <a:ext cx="3017917" cy="4525963"/>
          </a:xfrm>
        </p:spPr>
      </p:pic>
    </p:spTree>
    <p:extLst>
      <p:ext uri="{BB962C8B-B14F-4D97-AF65-F5344CB8AC3E}">
        <p14:creationId xmlns:p14="http://schemas.microsoft.com/office/powerpoint/2010/main" val="1438732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100"/>
            <a:ext cx="8229600" cy="1600200"/>
          </a:xfrm>
        </p:spPr>
        <p:txBody>
          <a:bodyPr/>
          <a:lstStyle/>
          <a:p>
            <a:r>
              <a:rPr lang="en-US" dirty="0" smtClean="0"/>
              <a:t>Outline</a:t>
            </a:r>
            <a:endParaRPr lang="en-US" dirty="0"/>
          </a:p>
        </p:txBody>
      </p:sp>
      <p:sp>
        <p:nvSpPr>
          <p:cNvPr id="3" name="Content Placeholder 2"/>
          <p:cNvSpPr>
            <a:spLocks noGrp="1"/>
          </p:cNvSpPr>
          <p:nvPr>
            <p:ph idx="1"/>
          </p:nvPr>
        </p:nvSpPr>
        <p:spPr>
          <a:xfrm>
            <a:off x="457200" y="1066800"/>
            <a:ext cx="8229600" cy="5105400"/>
          </a:xfrm>
        </p:spPr>
        <p:txBody>
          <a:bodyPr>
            <a:normAutofit fontScale="92500" lnSpcReduction="10000"/>
          </a:bodyPr>
          <a:lstStyle/>
          <a:p>
            <a:r>
              <a:rPr lang="en-US" sz="2400" dirty="0" smtClean="0"/>
              <a:t>I.	Why </a:t>
            </a:r>
            <a:r>
              <a:rPr lang="en-US" sz="2400" dirty="0"/>
              <a:t>collect </a:t>
            </a:r>
            <a:r>
              <a:rPr lang="en-US" sz="2400" dirty="0" smtClean="0"/>
              <a:t>sexual orientation and gender </a:t>
            </a:r>
            <a:r>
              <a:rPr lang="en-US" sz="2400" dirty="0"/>
              <a:t>i</a:t>
            </a:r>
            <a:r>
              <a:rPr lang="en-US" sz="2400" dirty="0" smtClean="0"/>
              <a:t>dentity 	(</a:t>
            </a:r>
            <a:r>
              <a:rPr lang="en-US" sz="2400" dirty="0"/>
              <a:t>SO/GI) data in elder service settings?</a:t>
            </a:r>
          </a:p>
          <a:p>
            <a:pPr marL="0" lvl="1" indent="0">
              <a:spcBef>
                <a:spcPts val="1000"/>
              </a:spcBef>
              <a:buClr>
                <a:schemeClr val="accent1"/>
              </a:buClr>
              <a:buSzPct val="90000"/>
              <a:buNone/>
            </a:pPr>
            <a:r>
              <a:rPr lang="en-US" sz="2400" dirty="0" smtClean="0"/>
              <a:t>	A. Understanding </a:t>
            </a:r>
            <a:r>
              <a:rPr lang="en-US" sz="2400" dirty="0"/>
              <a:t>LGBT </a:t>
            </a:r>
            <a:r>
              <a:rPr lang="en-US" sz="2400" dirty="0" smtClean="0"/>
              <a:t>older adults</a:t>
            </a:r>
          </a:p>
          <a:p>
            <a:pPr marL="0" lvl="1" indent="0">
              <a:spcBef>
                <a:spcPts val="1000"/>
              </a:spcBef>
              <a:buClr>
                <a:schemeClr val="accent1"/>
              </a:buClr>
              <a:buSzPct val="90000"/>
              <a:buNone/>
            </a:pPr>
            <a:r>
              <a:rPr lang="en-US" sz="2400" dirty="0"/>
              <a:t>	</a:t>
            </a:r>
            <a:r>
              <a:rPr lang="en-US" sz="2400" dirty="0" smtClean="0"/>
              <a:t>B. State </a:t>
            </a:r>
            <a:r>
              <a:rPr lang="en-US" sz="2400" dirty="0"/>
              <a:t>LGBT Aging Commission 	recommendation, </a:t>
            </a:r>
            <a:r>
              <a:rPr lang="en-US" sz="2400" dirty="0" smtClean="0"/>
              <a:t>	recent </a:t>
            </a:r>
            <a:r>
              <a:rPr lang="en-US" sz="2400" dirty="0"/>
              <a:t>federal regulatory 	developments</a:t>
            </a:r>
          </a:p>
          <a:p>
            <a:r>
              <a:rPr lang="en-US" sz="2400" dirty="0" smtClean="0"/>
              <a:t>II. How to collect SO/GI data to improve services</a:t>
            </a:r>
          </a:p>
          <a:p>
            <a:r>
              <a:rPr lang="en-US" sz="2400" dirty="0"/>
              <a:t>	</a:t>
            </a:r>
            <a:r>
              <a:rPr lang="en-US" sz="2400" dirty="0" smtClean="0"/>
              <a:t>A. Understanding SO/GI terminology</a:t>
            </a:r>
          </a:p>
          <a:p>
            <a:r>
              <a:rPr lang="en-US" sz="2400" dirty="0"/>
              <a:t>	</a:t>
            </a:r>
            <a:r>
              <a:rPr lang="en-US" sz="2400" dirty="0" smtClean="0"/>
              <a:t>B. The new SO/GI questions</a:t>
            </a:r>
          </a:p>
          <a:p>
            <a:r>
              <a:rPr lang="en-US" sz="2400" dirty="0" smtClean="0"/>
              <a:t>	C. How to ask SO/GI Questions</a:t>
            </a:r>
          </a:p>
          <a:p>
            <a:r>
              <a:rPr lang="en-US" sz="2400" dirty="0" smtClean="0"/>
              <a:t>III.	 How to use the data to improve services for 		 	LGBT older adults</a:t>
            </a:r>
          </a:p>
          <a:p>
            <a:r>
              <a:rPr lang="en-US" sz="2400" dirty="0" smtClean="0"/>
              <a:t>IV. Questions, discussion</a:t>
            </a:r>
          </a:p>
          <a:p>
            <a:pPr lvl="1"/>
            <a:endParaRPr lang="en-US" dirty="0" smtClean="0"/>
          </a:p>
          <a:p>
            <a:endParaRPr lang="en-US" dirty="0"/>
          </a:p>
        </p:txBody>
      </p:sp>
    </p:spTree>
    <p:extLst>
      <p:ext uri="{BB962C8B-B14F-4D97-AF65-F5344CB8AC3E}">
        <p14:creationId xmlns:p14="http://schemas.microsoft.com/office/powerpoint/2010/main" val="1045805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a:r>
            <a:br>
              <a:rPr lang="en-US" dirty="0" smtClean="0"/>
            </a:br>
            <a:r>
              <a:rPr lang="en-US" dirty="0"/>
              <a:t/>
            </a:r>
            <a:br>
              <a:rPr lang="en-US" dirty="0"/>
            </a:br>
            <a:r>
              <a:rPr lang="en-US" dirty="0" smtClean="0"/>
              <a:t>Recap</a:t>
            </a:r>
            <a:endParaRPr lang="en-US" dirty="0"/>
          </a:p>
        </p:txBody>
      </p:sp>
      <p:sp>
        <p:nvSpPr>
          <p:cNvPr id="4" name="Content Placeholder 3"/>
          <p:cNvSpPr>
            <a:spLocks noGrp="1"/>
          </p:cNvSpPr>
          <p:nvPr>
            <p:ph idx="1"/>
          </p:nvPr>
        </p:nvSpPr>
        <p:spPr>
          <a:xfrm>
            <a:off x="457200" y="1600200"/>
            <a:ext cx="8229600" cy="4524315"/>
          </a:xfrm>
        </p:spPr>
        <p:txBody>
          <a:bodyPr>
            <a:spAutoFit/>
          </a:bodyPr>
          <a:lstStyle/>
          <a:p>
            <a:pPr lvl="1"/>
            <a:r>
              <a:rPr lang="en-US" sz="2600" b="1" dirty="0" smtClean="0"/>
              <a:t>LGBT Elders</a:t>
            </a:r>
            <a:r>
              <a:rPr lang="en-US" sz="2600" dirty="0" smtClean="0"/>
              <a:t>– </a:t>
            </a:r>
          </a:p>
          <a:p>
            <a:pPr lvl="2"/>
            <a:r>
              <a:rPr lang="en-US" sz="2200" dirty="0" smtClean="0"/>
              <a:t>lifetime of discrimination</a:t>
            </a:r>
          </a:p>
          <a:p>
            <a:pPr lvl="2"/>
            <a:r>
              <a:rPr lang="en-US" sz="2200" dirty="0" smtClean="0"/>
              <a:t>Invisible in aging service demographics</a:t>
            </a:r>
            <a:endParaRPr lang="en-US" sz="2200" dirty="0"/>
          </a:p>
          <a:p>
            <a:pPr lvl="1"/>
            <a:r>
              <a:rPr lang="en-US" sz="2600" b="1" dirty="0" smtClean="0"/>
              <a:t>Current Data Collection</a:t>
            </a:r>
            <a:r>
              <a:rPr lang="en-US" sz="2600" dirty="0" smtClean="0"/>
              <a:t>– </a:t>
            </a:r>
          </a:p>
          <a:p>
            <a:pPr lvl="2"/>
            <a:r>
              <a:rPr lang="en-US" sz="2200" dirty="0" smtClean="0"/>
              <a:t>Inadequate to meet needs of this population</a:t>
            </a:r>
          </a:p>
          <a:p>
            <a:pPr lvl="1"/>
            <a:r>
              <a:rPr lang="en-US" sz="2600" b="1" dirty="0"/>
              <a:t>EOEA Massachusetts</a:t>
            </a:r>
            <a:endParaRPr lang="en-US" sz="2600" b="1" dirty="0" smtClean="0"/>
          </a:p>
          <a:p>
            <a:pPr lvl="1"/>
            <a:r>
              <a:rPr lang="en-US" sz="2600" dirty="0" smtClean="0"/>
              <a:t>working to make entire elder service network safe, welcoming and inclusive for </a:t>
            </a:r>
            <a:r>
              <a:rPr lang="en-US" sz="2600" b="1" i="1" dirty="0" smtClean="0"/>
              <a:t>all</a:t>
            </a:r>
            <a:r>
              <a:rPr lang="en-US" sz="2600" dirty="0" smtClean="0"/>
              <a:t> older adults and caregivers</a:t>
            </a:r>
          </a:p>
          <a:p>
            <a:pPr lvl="1"/>
            <a:r>
              <a:rPr lang="en-US" sz="2600" dirty="0" smtClean="0"/>
              <a:t>Asking demographic questions on SO/GI</a:t>
            </a:r>
          </a:p>
        </p:txBody>
      </p:sp>
    </p:spTree>
    <p:extLst>
      <p:ext uri="{BB962C8B-B14F-4D97-AF65-F5344CB8AC3E}">
        <p14:creationId xmlns:p14="http://schemas.microsoft.com/office/powerpoint/2010/main" val="804122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Sexual Orientation</a:t>
            </a:r>
            <a:endParaRPr lang="en-US" dirty="0"/>
          </a:p>
        </p:txBody>
      </p:sp>
      <p:sp>
        <p:nvSpPr>
          <p:cNvPr id="4" name="Content Placeholder 3"/>
          <p:cNvSpPr>
            <a:spLocks noGrp="1"/>
          </p:cNvSpPr>
          <p:nvPr>
            <p:ph sz="quarter" idx="4294967295"/>
          </p:nvPr>
        </p:nvSpPr>
        <p:spPr>
          <a:xfrm>
            <a:off x="457200" y="1143000"/>
            <a:ext cx="8229600" cy="4800600"/>
          </a:xfrm>
          <a:prstGeom prst="rect">
            <a:avLst/>
          </a:prstGeom>
        </p:spPr>
        <p:txBody>
          <a:bodyPr/>
          <a:lstStyle/>
          <a:p>
            <a:r>
              <a:rPr lang="en-US" sz="2800" dirty="0" smtClean="0"/>
              <a:t>	Sexual orientation: how a person identifies her/his physical, emotional attraction to others:</a:t>
            </a:r>
            <a:endParaRPr lang="en-US" sz="2800" dirty="0"/>
          </a:p>
          <a:p>
            <a:pPr lvl="1"/>
            <a:r>
              <a:rPr lang="en-US" sz="2000" b="1" dirty="0"/>
              <a:t>Heterosexual (straight)</a:t>
            </a:r>
            <a:r>
              <a:rPr lang="en-US" sz="2000" dirty="0"/>
              <a:t>: describes someone who is attracted to people of a different sex</a:t>
            </a:r>
          </a:p>
          <a:p>
            <a:pPr lvl="1"/>
            <a:r>
              <a:rPr lang="en-US" sz="2000" b="1" dirty="0"/>
              <a:t>Gay</a:t>
            </a:r>
            <a:r>
              <a:rPr lang="en-US" sz="2000" dirty="0"/>
              <a:t>: someone who is attracted to people of the same sex; gay is usually used to describe men attracted to other men</a:t>
            </a:r>
          </a:p>
          <a:p>
            <a:pPr lvl="1"/>
            <a:r>
              <a:rPr lang="en-US" sz="2000" b="1" dirty="0"/>
              <a:t>Lesbian</a:t>
            </a:r>
            <a:r>
              <a:rPr lang="en-US" sz="2000" dirty="0"/>
              <a:t>: describes a woman who is attracted to other women</a:t>
            </a:r>
            <a:endParaRPr lang="en-US" sz="2000" b="1" dirty="0"/>
          </a:p>
          <a:p>
            <a:pPr lvl="1"/>
            <a:r>
              <a:rPr lang="en-US" sz="2000" b="1" dirty="0"/>
              <a:t>Bisexual</a:t>
            </a:r>
            <a:r>
              <a:rPr lang="en-US" sz="2000" dirty="0"/>
              <a:t> – individuals who are attracted to both men and women</a:t>
            </a:r>
          </a:p>
          <a:p>
            <a:endParaRPr lang="en-US" sz="2800" dirty="0" smtClean="0"/>
          </a:p>
        </p:txBody>
      </p:sp>
    </p:spTree>
    <p:extLst>
      <p:ext uri="{BB962C8B-B14F-4D97-AF65-F5344CB8AC3E}">
        <p14:creationId xmlns:p14="http://schemas.microsoft.com/office/powerpoint/2010/main" val="7979385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 in LGBTQ</a:t>
            </a:r>
            <a:endParaRPr lang="en-US" dirty="0"/>
          </a:p>
        </p:txBody>
      </p:sp>
      <p:sp>
        <p:nvSpPr>
          <p:cNvPr id="3" name="Content Placeholder 2"/>
          <p:cNvSpPr>
            <a:spLocks noGrp="1"/>
          </p:cNvSpPr>
          <p:nvPr>
            <p:ph idx="1"/>
          </p:nvPr>
        </p:nvSpPr>
        <p:spPr/>
        <p:txBody>
          <a:bodyPr/>
          <a:lstStyle/>
          <a:p>
            <a:pPr lvl="1">
              <a:buSzPct val="90000"/>
            </a:pPr>
            <a:r>
              <a:rPr lang="en-US" sz="2600" b="1" dirty="0"/>
              <a:t>Queer – </a:t>
            </a:r>
            <a:r>
              <a:rPr lang="en-US" sz="2600" dirty="0"/>
              <a:t>some may describe their sexual orientation in other ways, such as “queer” instead of </a:t>
            </a:r>
            <a:r>
              <a:rPr lang="en-US" sz="2600" dirty="0" smtClean="0"/>
              <a:t>LGB</a:t>
            </a:r>
          </a:p>
          <a:p>
            <a:pPr lvl="1">
              <a:buSzPct val="90000"/>
            </a:pPr>
            <a:r>
              <a:rPr lang="en-US" sz="2600" b="1" dirty="0" smtClean="0"/>
              <a:t>Questioning</a:t>
            </a:r>
            <a:r>
              <a:rPr lang="en-US" sz="2600" dirty="0" smtClean="0"/>
              <a:t> – In some cases people just refer to themselves as in a period of questioning the sexual orientation</a:t>
            </a:r>
          </a:p>
          <a:p>
            <a:pPr lvl="1">
              <a:buSzPct val="90000"/>
            </a:pPr>
            <a:r>
              <a:rPr lang="en-US" sz="2600" dirty="0" smtClean="0"/>
              <a:t>It it important to note the the word ‘queer’ is more often used by LGBT youth and for many LGBT older adults the word is often associated with painful memories. </a:t>
            </a:r>
            <a:endParaRPr lang="en-US" sz="2600" dirty="0"/>
          </a:p>
          <a:p>
            <a:endParaRPr lang="en-US" dirty="0"/>
          </a:p>
        </p:txBody>
      </p:sp>
    </p:spTree>
    <p:extLst>
      <p:ext uri="{BB962C8B-B14F-4D97-AF65-F5344CB8AC3E}">
        <p14:creationId xmlns:p14="http://schemas.microsoft.com/office/powerpoint/2010/main" val="2129934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7791"/>
            <a:ext cx="8229600" cy="1143000"/>
          </a:xfrm>
        </p:spPr>
        <p:txBody>
          <a:bodyPr/>
          <a:lstStyle/>
          <a:p>
            <a:r>
              <a:rPr lang="en-US" dirty="0" smtClean="0"/>
              <a:t>Gender Identity</a:t>
            </a:r>
            <a:endParaRPr lang="en-US" dirty="0"/>
          </a:p>
        </p:txBody>
      </p:sp>
      <p:sp>
        <p:nvSpPr>
          <p:cNvPr id="3" name="Content Placeholder 2"/>
          <p:cNvSpPr>
            <a:spLocks noGrp="1"/>
          </p:cNvSpPr>
          <p:nvPr>
            <p:ph sz="quarter" idx="4294967295"/>
          </p:nvPr>
        </p:nvSpPr>
        <p:spPr>
          <a:xfrm>
            <a:off x="457200" y="1295400"/>
            <a:ext cx="8229600" cy="4800600"/>
          </a:xfrm>
          <a:prstGeom prst="rect">
            <a:avLst/>
          </a:prstGeom>
        </p:spPr>
        <p:txBody>
          <a:bodyPr/>
          <a:lstStyle/>
          <a:p>
            <a:pPr lvl="1"/>
            <a:r>
              <a:rPr lang="en-US" dirty="0" smtClean="0"/>
              <a:t>A person’s internal sense of gender (do I consider myself male, female, both, neither?)</a:t>
            </a:r>
          </a:p>
          <a:p>
            <a:pPr lvl="1"/>
            <a:r>
              <a:rPr lang="en-US" dirty="0" smtClean="0"/>
              <a:t>All people have a gender identity </a:t>
            </a:r>
          </a:p>
        </p:txBody>
      </p:sp>
      <p:pic>
        <p:nvPicPr>
          <p:cNvPr id="4" name="Picture 12" descr="http://i.imgur.com/U8KSbKZ.png"/>
          <p:cNvPicPr>
            <a:picLocks noChangeAspect="1" noChangeArrowheads="1"/>
          </p:cNvPicPr>
          <p:nvPr/>
        </p:nvPicPr>
        <p:blipFill rotWithShape="1">
          <a:blip r:embed="rId3" cstate="print"/>
          <a:srcRect l="9932" t="23256" r="5410" b="6977"/>
          <a:stretch/>
        </p:blipFill>
        <p:spPr bwMode="auto">
          <a:xfrm>
            <a:off x="2781300" y="3886200"/>
            <a:ext cx="3124200" cy="1774949"/>
          </a:xfrm>
          <a:prstGeom prst="rect">
            <a:avLst/>
          </a:prstGeom>
          <a:noFill/>
        </p:spPr>
      </p:pic>
    </p:spTree>
    <p:extLst>
      <p:ext uri="{BB962C8B-B14F-4D97-AF65-F5344CB8AC3E}">
        <p14:creationId xmlns:p14="http://schemas.microsoft.com/office/powerpoint/2010/main" val="3396891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66" y="-206375"/>
            <a:ext cx="8229600" cy="1143000"/>
          </a:xfrm>
        </p:spPr>
        <p:txBody>
          <a:bodyPr/>
          <a:lstStyle/>
          <a:p>
            <a:r>
              <a:rPr lang="en-US" dirty="0" smtClean="0"/>
              <a:t>The T in LGBT: Transgender</a:t>
            </a:r>
            <a:endParaRPr lang="en-US" dirty="0"/>
          </a:p>
        </p:txBody>
      </p:sp>
      <p:sp>
        <p:nvSpPr>
          <p:cNvPr id="3" name="Content Placeholder 2"/>
          <p:cNvSpPr>
            <a:spLocks noGrp="1"/>
          </p:cNvSpPr>
          <p:nvPr>
            <p:ph sz="quarter" idx="4294967295"/>
          </p:nvPr>
        </p:nvSpPr>
        <p:spPr>
          <a:xfrm>
            <a:off x="457200" y="936625"/>
            <a:ext cx="8229600" cy="5235575"/>
          </a:xfrm>
          <a:prstGeom prst="rect">
            <a:avLst/>
          </a:prstGeom>
        </p:spPr>
        <p:txBody>
          <a:bodyPr/>
          <a:lstStyle/>
          <a:p>
            <a:r>
              <a:rPr lang="en-US" dirty="0" smtClean="0"/>
              <a:t>Transgender</a:t>
            </a:r>
          </a:p>
          <a:p>
            <a:pPr lvl="1"/>
            <a:r>
              <a:rPr lang="en-US" dirty="0" smtClean="0"/>
              <a:t>Gender identity not congruent with the assigned sex at birth</a:t>
            </a:r>
          </a:p>
          <a:p>
            <a:pPr lvl="1"/>
            <a:r>
              <a:rPr lang="en-US" dirty="0" smtClean="0"/>
              <a:t>Alternate terminology</a:t>
            </a:r>
          </a:p>
          <a:p>
            <a:pPr lvl="2"/>
            <a:r>
              <a:rPr lang="en-US" dirty="0" smtClean="0"/>
              <a:t>Transgender woman, trans woman, male to female (MTF)</a:t>
            </a:r>
          </a:p>
          <a:p>
            <a:pPr lvl="2"/>
            <a:r>
              <a:rPr lang="en-US" dirty="0" smtClean="0"/>
              <a:t>Transgender man, trans man, female to male (FTM)</a:t>
            </a:r>
          </a:p>
          <a:p>
            <a:pPr lvl="2"/>
            <a:r>
              <a:rPr lang="en-US" dirty="0"/>
              <a:t>Trans feminine, Trans </a:t>
            </a:r>
            <a:r>
              <a:rPr lang="en-US" dirty="0" smtClean="0"/>
              <a:t>masculine</a:t>
            </a:r>
          </a:p>
          <a:p>
            <a:pPr lvl="1"/>
            <a:r>
              <a:rPr lang="en-US" dirty="0" smtClean="0"/>
              <a:t>Non-binary, </a:t>
            </a:r>
            <a:r>
              <a:rPr lang="en-US" dirty="0"/>
              <a:t>g</a:t>
            </a:r>
            <a:r>
              <a:rPr lang="en-US" dirty="0" smtClean="0"/>
              <a:t>enderqueer</a:t>
            </a:r>
            <a:endParaRPr lang="en-US" dirty="0"/>
          </a:p>
          <a:p>
            <a:pPr lvl="2"/>
            <a:r>
              <a:rPr lang="en-US" dirty="0" smtClean="0"/>
              <a:t>Gender identity is increasingly described as being on a spectrum</a:t>
            </a:r>
            <a:endParaRPr lang="en-US" dirty="0"/>
          </a:p>
        </p:txBody>
      </p:sp>
    </p:spTree>
    <p:extLst>
      <p:ext uri="{BB962C8B-B14F-4D97-AF65-F5344CB8AC3E}">
        <p14:creationId xmlns:p14="http://schemas.microsoft.com/office/powerpoint/2010/main" val="3716471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Caring for Transgender Older adults</a:t>
            </a:r>
            <a:endParaRPr lang="en-US" dirty="0"/>
          </a:p>
        </p:txBody>
      </p:sp>
      <p:sp>
        <p:nvSpPr>
          <p:cNvPr id="4" name="Content Placeholder 3"/>
          <p:cNvSpPr>
            <a:spLocks noGrp="1"/>
          </p:cNvSpPr>
          <p:nvPr>
            <p:ph sz="quarter" idx="4294967295"/>
          </p:nvPr>
        </p:nvSpPr>
        <p:spPr>
          <a:xfrm>
            <a:off x="457200" y="1447800"/>
            <a:ext cx="8077200" cy="5257800"/>
          </a:xfrm>
          <a:prstGeom prst="rect">
            <a:avLst/>
          </a:prstGeom>
        </p:spPr>
        <p:txBody>
          <a:bodyPr/>
          <a:lstStyle/>
          <a:p>
            <a:pPr>
              <a:buFont typeface="Wingdings" panose="05000000000000000000" pitchFamily="2" charset="2"/>
              <a:buChar char="q"/>
            </a:pPr>
            <a:r>
              <a:rPr lang="en-US" sz="2400" dirty="0" smtClean="0"/>
              <a:t>For many transgender people, an important part of affirming gender identity includes hormone therapy and gender affirmation surgeries</a:t>
            </a:r>
          </a:p>
          <a:p>
            <a:pPr marL="0" indent="0"/>
            <a:endParaRPr lang="en-US" sz="2400" dirty="0" smtClean="0"/>
          </a:p>
          <a:p>
            <a:pPr>
              <a:buFont typeface="Wingdings" panose="05000000000000000000" pitchFamily="2" charset="2"/>
              <a:buChar char="q"/>
            </a:pPr>
            <a:r>
              <a:rPr lang="en-US" sz="2400" dirty="0" smtClean="0"/>
              <a:t>Asking someone what pronouns they prefer is very common place today and helps clarify any uncertainty as to the gender the person is expressing </a:t>
            </a:r>
            <a:endParaRPr lang="en-US" sz="2400" dirty="0"/>
          </a:p>
        </p:txBody>
      </p:sp>
    </p:spTree>
    <p:extLst>
      <p:ext uri="{BB962C8B-B14F-4D97-AF65-F5344CB8AC3E}">
        <p14:creationId xmlns:p14="http://schemas.microsoft.com/office/powerpoint/2010/main" val="24720890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Sexual Orientation and Gender Identity are Not the Same</a:t>
            </a:r>
            <a:endParaRPr lang="en-US" dirty="0"/>
          </a:p>
        </p:txBody>
      </p:sp>
      <p:sp>
        <p:nvSpPr>
          <p:cNvPr id="3" name="Content Placeholder 2"/>
          <p:cNvSpPr>
            <a:spLocks noGrp="1"/>
          </p:cNvSpPr>
          <p:nvPr>
            <p:ph sz="quarter" idx="4294967295"/>
          </p:nvPr>
        </p:nvSpPr>
        <p:spPr>
          <a:xfrm>
            <a:off x="457200" y="1371600"/>
            <a:ext cx="8229600" cy="4800600"/>
          </a:xfrm>
          <a:prstGeom prst="rect">
            <a:avLst/>
          </a:prstGeom>
        </p:spPr>
        <p:txBody>
          <a:bodyPr/>
          <a:lstStyle/>
          <a:p>
            <a:r>
              <a:rPr lang="en-US" dirty="0" smtClean="0"/>
              <a:t>All people have a sexual orientation and gender identity</a:t>
            </a:r>
          </a:p>
          <a:p>
            <a:pPr lvl="1"/>
            <a:r>
              <a:rPr lang="en-US" dirty="0" smtClean="0"/>
              <a:t>How people identify can change </a:t>
            </a:r>
          </a:p>
          <a:p>
            <a:pPr lvl="1"/>
            <a:r>
              <a:rPr lang="en-US" dirty="0" smtClean="0"/>
              <a:t>Terminology varies</a:t>
            </a:r>
          </a:p>
          <a:p>
            <a:r>
              <a:rPr lang="en-US" dirty="0" smtClean="0"/>
              <a:t>Gender Identity ≠ Sexual Orientation</a:t>
            </a:r>
          </a:p>
          <a:p>
            <a:endParaRPr lang="en-US" dirty="0"/>
          </a:p>
        </p:txBody>
      </p:sp>
      <p:pic>
        <p:nvPicPr>
          <p:cNvPr id="4" name="Picture 3"/>
          <p:cNvPicPr>
            <a:picLocks noChangeAspect="1"/>
          </p:cNvPicPr>
          <p:nvPr/>
        </p:nvPicPr>
        <p:blipFill rotWithShape="1">
          <a:blip r:embed="rId3"/>
          <a:srcRect l="15459" r="15502"/>
          <a:stretch/>
        </p:blipFill>
        <p:spPr>
          <a:xfrm>
            <a:off x="838200" y="4038600"/>
            <a:ext cx="7271658" cy="2286000"/>
          </a:xfrm>
          <a:prstGeom prst="rect">
            <a:avLst/>
          </a:prstGeom>
          <a:noFill/>
          <a:ln>
            <a:noFill/>
          </a:ln>
        </p:spPr>
      </p:pic>
    </p:spTree>
    <p:extLst>
      <p:ext uri="{BB962C8B-B14F-4D97-AF65-F5344CB8AC3E}">
        <p14:creationId xmlns:p14="http://schemas.microsoft.com/office/powerpoint/2010/main" val="42737704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457200" y="88649"/>
            <a:ext cx="8229600" cy="1143000"/>
          </a:xfrm>
        </p:spPr>
        <p:txBody>
          <a:bodyPr/>
          <a:lstStyle/>
          <a:p>
            <a:r>
              <a:rPr lang="en-US" dirty="0" smtClean="0"/>
              <a:t>Reviewing Terminology</a:t>
            </a:r>
          </a:p>
        </p:txBody>
      </p:sp>
      <p:sp>
        <p:nvSpPr>
          <p:cNvPr id="16388" name="Slide Number Placeholder 3"/>
          <p:cNvSpPr txBox="1">
            <a:spLocks noGrp="1"/>
          </p:cNvSpPr>
          <p:nvPr/>
        </p:nvSpPr>
        <p:spPr bwMode="auto">
          <a:xfrm>
            <a:off x="228600" y="6477000"/>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38EA7FC-61A0-4BB6-9555-5E14FDE4845F}" type="slidenum">
              <a:rPr lang="en-US" sz="800">
                <a:solidFill>
                  <a:prstClr val="white"/>
                </a:solidFill>
              </a:rPr>
              <a:pPr/>
              <a:t>27</a:t>
            </a:fld>
            <a:endParaRPr lang="en-US" sz="800" dirty="0">
              <a:solidFill>
                <a:prstClr val="black"/>
              </a:solidFill>
            </a:endParaRPr>
          </a:p>
        </p:txBody>
      </p:sp>
      <p:sp>
        <p:nvSpPr>
          <p:cNvPr id="6" name="Freeform 4"/>
          <p:cNvSpPr>
            <a:spLocks/>
          </p:cNvSpPr>
          <p:nvPr/>
        </p:nvSpPr>
        <p:spPr bwMode="auto">
          <a:xfrm>
            <a:off x="3806131" y="2119497"/>
            <a:ext cx="1299269" cy="2717544"/>
          </a:xfrm>
          <a:custGeom>
            <a:avLst/>
            <a:gdLst>
              <a:gd name="T0" fmla="*/ 2147483647 w 928"/>
              <a:gd name="T1" fmla="*/ 2147483647 h 1941"/>
              <a:gd name="T2" fmla="*/ 2147483647 w 928"/>
              <a:gd name="T3" fmla="*/ 2147483647 h 1941"/>
              <a:gd name="T4" fmla="*/ 2147483647 w 928"/>
              <a:gd name="T5" fmla="*/ 2147483647 h 1941"/>
              <a:gd name="T6" fmla="*/ 2147483647 w 928"/>
              <a:gd name="T7" fmla="*/ 2147483647 h 1941"/>
              <a:gd name="T8" fmla="*/ 2147483647 w 928"/>
              <a:gd name="T9" fmla="*/ 2147483647 h 1941"/>
              <a:gd name="T10" fmla="*/ 2147483647 w 928"/>
              <a:gd name="T11" fmla="*/ 2147483647 h 1941"/>
              <a:gd name="T12" fmla="*/ 2147483647 w 928"/>
              <a:gd name="T13" fmla="*/ 2147483647 h 1941"/>
              <a:gd name="T14" fmla="*/ 2147483647 w 928"/>
              <a:gd name="T15" fmla="*/ 2147483647 h 1941"/>
              <a:gd name="T16" fmla="*/ 2147483647 w 928"/>
              <a:gd name="T17" fmla="*/ 2147483647 h 1941"/>
              <a:gd name="T18" fmla="*/ 2147483647 w 928"/>
              <a:gd name="T19" fmla="*/ 2147483647 h 1941"/>
              <a:gd name="T20" fmla="*/ 2147483647 w 928"/>
              <a:gd name="T21" fmla="*/ 2147483647 h 1941"/>
              <a:gd name="T22" fmla="*/ 2147483647 w 928"/>
              <a:gd name="T23" fmla="*/ 2147483647 h 1941"/>
              <a:gd name="T24" fmla="*/ 2147483647 w 928"/>
              <a:gd name="T25" fmla="*/ 2147483647 h 1941"/>
              <a:gd name="T26" fmla="*/ 2147483647 w 928"/>
              <a:gd name="T27" fmla="*/ 2147483647 h 1941"/>
              <a:gd name="T28" fmla="*/ 2147483647 w 928"/>
              <a:gd name="T29" fmla="*/ 2147483647 h 1941"/>
              <a:gd name="T30" fmla="*/ 2147483647 w 928"/>
              <a:gd name="T31" fmla="*/ 2147483647 h 1941"/>
              <a:gd name="T32" fmla="*/ 2147483647 w 928"/>
              <a:gd name="T33" fmla="*/ 2147483647 h 1941"/>
              <a:gd name="T34" fmla="*/ 2147483647 w 928"/>
              <a:gd name="T35" fmla="*/ 2147483647 h 1941"/>
              <a:gd name="T36" fmla="*/ 2147483647 w 928"/>
              <a:gd name="T37" fmla="*/ 2147483647 h 1941"/>
              <a:gd name="T38" fmla="*/ 2147483647 w 928"/>
              <a:gd name="T39" fmla="*/ 2147483647 h 19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28"/>
              <a:gd name="T61" fmla="*/ 0 h 1941"/>
              <a:gd name="T62" fmla="*/ 928 w 928"/>
              <a:gd name="T63" fmla="*/ 1941 h 19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28" h="1941">
                <a:moveTo>
                  <a:pt x="257" y="24"/>
                </a:moveTo>
                <a:cubicBezTo>
                  <a:pt x="199" y="40"/>
                  <a:pt x="125" y="60"/>
                  <a:pt x="116" y="123"/>
                </a:cubicBezTo>
                <a:cubicBezTo>
                  <a:pt x="116" y="123"/>
                  <a:pt x="69" y="527"/>
                  <a:pt x="22" y="931"/>
                </a:cubicBezTo>
                <a:cubicBezTo>
                  <a:pt x="0" y="1077"/>
                  <a:pt x="124" y="1135"/>
                  <a:pt x="142" y="1027"/>
                </a:cubicBezTo>
                <a:cubicBezTo>
                  <a:pt x="190" y="667"/>
                  <a:pt x="238" y="307"/>
                  <a:pt x="238" y="307"/>
                </a:cubicBezTo>
                <a:cubicBezTo>
                  <a:pt x="240" y="251"/>
                  <a:pt x="290" y="273"/>
                  <a:pt x="286" y="307"/>
                </a:cubicBezTo>
                <a:cubicBezTo>
                  <a:pt x="286" y="307"/>
                  <a:pt x="190" y="1051"/>
                  <a:pt x="94" y="1795"/>
                </a:cubicBezTo>
                <a:cubicBezTo>
                  <a:pt x="78" y="1913"/>
                  <a:pt x="308" y="1935"/>
                  <a:pt x="334" y="1795"/>
                </a:cubicBezTo>
                <a:cubicBezTo>
                  <a:pt x="382" y="1387"/>
                  <a:pt x="430" y="979"/>
                  <a:pt x="430" y="979"/>
                </a:cubicBezTo>
                <a:cubicBezTo>
                  <a:pt x="434" y="939"/>
                  <a:pt x="470" y="929"/>
                  <a:pt x="478" y="979"/>
                </a:cubicBezTo>
                <a:cubicBezTo>
                  <a:pt x="478" y="979"/>
                  <a:pt x="550" y="1387"/>
                  <a:pt x="622" y="1795"/>
                </a:cubicBezTo>
                <a:cubicBezTo>
                  <a:pt x="650" y="1941"/>
                  <a:pt x="878" y="1909"/>
                  <a:pt x="862" y="1795"/>
                </a:cubicBezTo>
                <a:cubicBezTo>
                  <a:pt x="742" y="1051"/>
                  <a:pt x="622" y="307"/>
                  <a:pt x="622" y="307"/>
                </a:cubicBezTo>
                <a:cubicBezTo>
                  <a:pt x="616" y="253"/>
                  <a:pt x="660" y="263"/>
                  <a:pt x="670" y="307"/>
                </a:cubicBezTo>
                <a:cubicBezTo>
                  <a:pt x="670" y="307"/>
                  <a:pt x="732" y="658"/>
                  <a:pt x="794" y="1009"/>
                </a:cubicBezTo>
                <a:cubicBezTo>
                  <a:pt x="806" y="1103"/>
                  <a:pt x="928" y="997"/>
                  <a:pt x="910" y="883"/>
                </a:cubicBezTo>
                <a:lnTo>
                  <a:pt x="776" y="127"/>
                </a:lnTo>
                <a:cubicBezTo>
                  <a:pt x="764" y="55"/>
                  <a:pt x="721" y="36"/>
                  <a:pt x="622" y="19"/>
                </a:cubicBezTo>
                <a:cubicBezTo>
                  <a:pt x="568" y="0"/>
                  <a:pt x="551" y="62"/>
                  <a:pt x="451" y="60"/>
                </a:cubicBezTo>
                <a:cubicBezTo>
                  <a:pt x="349" y="58"/>
                  <a:pt x="325" y="0"/>
                  <a:pt x="257" y="24"/>
                </a:cubicBezTo>
                <a:close/>
              </a:path>
            </a:pathLst>
          </a:custGeom>
          <a:solidFill>
            <a:schemeClr val="accent3"/>
          </a:solidFill>
          <a:ln>
            <a:noFill/>
          </a:ln>
          <a:extLst/>
        </p:spPr>
        <p:txBody>
          <a:bodyPr/>
          <a:lstStyle/>
          <a:p>
            <a:endParaRPr lang="en-US" dirty="0">
              <a:solidFill>
                <a:prstClr val="black"/>
              </a:solidFill>
              <a:latin typeface="Calibri"/>
            </a:endParaRPr>
          </a:p>
        </p:txBody>
      </p:sp>
      <p:sp>
        <p:nvSpPr>
          <p:cNvPr id="7" name="Oval 5"/>
          <p:cNvSpPr>
            <a:spLocks noChangeArrowheads="1"/>
          </p:cNvSpPr>
          <p:nvPr/>
        </p:nvSpPr>
        <p:spPr bwMode="auto">
          <a:xfrm>
            <a:off x="4191000" y="1655684"/>
            <a:ext cx="470425" cy="470425"/>
          </a:xfrm>
          <a:prstGeom prst="ellipse">
            <a:avLst/>
          </a:prstGeom>
          <a:solidFill>
            <a:schemeClr val="accent3"/>
          </a:solidFill>
          <a:ln>
            <a:noFill/>
          </a:ln>
          <a:extLst/>
        </p:spPr>
        <p:txBody>
          <a:bodyPr wrap="none" anchor="ctr"/>
          <a:lstStyle/>
          <a:p>
            <a:endParaRPr lang="en-US" dirty="0">
              <a:solidFill>
                <a:srgbClr val="000000"/>
              </a:solidFill>
              <a:latin typeface="Calibri"/>
            </a:endParaRPr>
          </a:p>
        </p:txBody>
      </p:sp>
      <p:sp>
        <p:nvSpPr>
          <p:cNvPr id="10" name="TextBox 9"/>
          <p:cNvSpPr txBox="1"/>
          <p:nvPr/>
        </p:nvSpPr>
        <p:spPr>
          <a:xfrm>
            <a:off x="5890500" y="2743200"/>
            <a:ext cx="2969467" cy="1169551"/>
          </a:xfrm>
          <a:prstGeom prst="rect">
            <a:avLst/>
          </a:prstGeom>
          <a:solidFill>
            <a:schemeClr val="tx2">
              <a:lumMod val="50000"/>
              <a:lumOff val="50000"/>
            </a:schemeClr>
          </a:solidFill>
          <a:ln>
            <a:noFill/>
          </a:ln>
        </p:spPr>
        <p:txBody>
          <a:bodyPr wrap="square" rtlCol="0">
            <a:spAutoFit/>
          </a:bodyPr>
          <a:lstStyle/>
          <a:p>
            <a:pPr algn="ctr"/>
            <a:r>
              <a:rPr lang="en-US" sz="1400" b="1" u="sng" dirty="0">
                <a:solidFill>
                  <a:prstClr val="black"/>
                </a:solidFill>
                <a:latin typeface="Verdana" panose="020B0604030504040204" pitchFamily="34" charset="0"/>
                <a:ea typeface="Verdana" panose="020B0604030504040204" pitchFamily="34" charset="0"/>
                <a:cs typeface="Verdana" panose="020B0604030504040204" pitchFamily="34" charset="0"/>
              </a:rPr>
              <a:t>Sex</a:t>
            </a:r>
            <a:endParaRPr lang="en-US" sz="1400" u="sng"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15888" indent="-115888" algn="ctr">
              <a:buFont typeface="Arial" pitchFamily="34" charset="0"/>
              <a:buChar char="•"/>
            </a:pPr>
            <a:r>
              <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Refers to the presence of specific anatomy.  Also may be referred to as </a:t>
            </a:r>
            <a:r>
              <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“Assigned </a:t>
            </a:r>
            <a:r>
              <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Sex at </a:t>
            </a:r>
            <a:r>
              <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Birth”</a:t>
            </a:r>
            <a:endPar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p:cNvSpPr txBox="1"/>
          <p:nvPr/>
        </p:nvSpPr>
        <p:spPr>
          <a:xfrm>
            <a:off x="5879581" y="1486699"/>
            <a:ext cx="2971800" cy="738664"/>
          </a:xfrm>
          <a:prstGeom prst="rect">
            <a:avLst/>
          </a:prstGeom>
          <a:solidFill>
            <a:schemeClr val="accent6">
              <a:lumMod val="40000"/>
              <a:lumOff val="60000"/>
            </a:schemeClr>
          </a:solidFill>
        </p:spPr>
        <p:txBody>
          <a:bodyPr wrap="square" rtlCol="0">
            <a:spAutoFit/>
          </a:bodyPr>
          <a:lstStyle/>
          <a:p>
            <a:pPr algn="ctr"/>
            <a:r>
              <a:rPr lang="en-US" sz="1400" b="1" u="sng" dirty="0">
                <a:solidFill>
                  <a:prstClr val="black"/>
                </a:solidFill>
                <a:latin typeface="Verdana" panose="020B0604030504040204" pitchFamily="34" charset="0"/>
                <a:ea typeface="Verdana" panose="020B0604030504040204" pitchFamily="34" charset="0"/>
                <a:cs typeface="Verdana" panose="020B0604030504040204" pitchFamily="34" charset="0"/>
              </a:rPr>
              <a:t>Gender Identity</a:t>
            </a:r>
          </a:p>
          <a:p>
            <a:pPr marL="115888" indent="-115888" algn="ctr">
              <a:buFont typeface="Arial" pitchFamily="34" charset="0"/>
              <a:buChar char="•"/>
            </a:pPr>
            <a:r>
              <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What your internal sense tells you your gender is</a:t>
            </a:r>
          </a:p>
        </p:txBody>
      </p:sp>
      <p:sp>
        <p:nvSpPr>
          <p:cNvPr id="17" name="TextBox 16"/>
          <p:cNvSpPr txBox="1"/>
          <p:nvPr/>
        </p:nvSpPr>
        <p:spPr>
          <a:xfrm>
            <a:off x="228600" y="1676400"/>
            <a:ext cx="2848308" cy="1384995"/>
          </a:xfrm>
          <a:prstGeom prst="rect">
            <a:avLst/>
          </a:prstGeom>
          <a:solidFill>
            <a:schemeClr val="accent2">
              <a:lumMod val="40000"/>
              <a:lumOff val="60000"/>
            </a:schemeClr>
          </a:solidFill>
          <a:ln>
            <a:noFill/>
          </a:ln>
        </p:spPr>
        <p:txBody>
          <a:bodyPr wrap="square" rtlCol="0">
            <a:spAutoFit/>
          </a:bodyPr>
          <a:lstStyle/>
          <a:p>
            <a:pPr algn="ctr"/>
            <a:r>
              <a:rPr lang="en-US" sz="1400" b="1" u="sng" dirty="0">
                <a:solidFill>
                  <a:prstClr val="black"/>
                </a:solidFill>
                <a:latin typeface="Verdana" panose="020B0604030504040204" pitchFamily="34" charset="0"/>
                <a:ea typeface="Verdana" panose="020B0604030504040204" pitchFamily="34" charset="0"/>
                <a:cs typeface="Verdana" panose="020B0604030504040204" pitchFamily="34" charset="0"/>
              </a:rPr>
              <a:t>Sexual Orientation</a:t>
            </a:r>
            <a:endParaRPr lang="en-US" sz="1400" strike="sngStrike"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115888" indent="-115888" algn="ctr">
              <a:buFont typeface="Arial" pitchFamily="34" charset="0"/>
              <a:buChar char="•"/>
            </a:pPr>
            <a:r>
              <a:rPr lang="en-US" sz="14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To whom </a:t>
            </a: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you are physically and emotionally attracted </a:t>
            </a:r>
          </a:p>
          <a:p>
            <a:pPr marL="115888" indent="-115888" algn="ctr">
              <a:buFont typeface="Arial" pitchFamily="34" charset="0"/>
              <a:buChar char="•"/>
            </a:pPr>
            <a:r>
              <a:rPr lang="en-US" sz="14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With whom </a:t>
            </a:r>
            <a:r>
              <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you have sex </a:t>
            </a:r>
          </a:p>
          <a:p>
            <a:pPr marL="115888" indent="-115888" algn="ctr">
              <a:buFont typeface="Arial" pitchFamily="34" charset="0"/>
              <a:buChar char="•"/>
            </a:pPr>
            <a:r>
              <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How you identify </a:t>
            </a: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your sexuality</a:t>
            </a:r>
          </a:p>
        </p:txBody>
      </p:sp>
      <p:sp>
        <p:nvSpPr>
          <p:cNvPr id="18" name="TextBox 17"/>
          <p:cNvSpPr txBox="1"/>
          <p:nvPr/>
        </p:nvSpPr>
        <p:spPr>
          <a:xfrm>
            <a:off x="3246120" y="5040631"/>
            <a:ext cx="2468880" cy="1169551"/>
          </a:xfrm>
          <a:prstGeom prst="rect">
            <a:avLst/>
          </a:prstGeom>
          <a:solidFill>
            <a:schemeClr val="accent5">
              <a:lumMod val="60000"/>
              <a:lumOff val="40000"/>
            </a:schemeClr>
          </a:solidFill>
          <a:ln w="127000">
            <a:solidFill>
              <a:schemeClr val="accent5">
                <a:lumMod val="60000"/>
                <a:lumOff val="40000"/>
              </a:schemeClr>
            </a:solidFill>
            <a:miter lim="800000"/>
          </a:ln>
        </p:spPr>
        <p:txBody>
          <a:bodyPr wrap="square" rtlCol="0">
            <a:spAutoFit/>
          </a:bodyPr>
          <a:lstStyle/>
          <a:p>
            <a:pPr algn="ctr"/>
            <a:r>
              <a:rPr lang="en-US" sz="1400" b="1" u="sng" dirty="0">
                <a:solidFill>
                  <a:prstClr val="black"/>
                </a:solidFill>
                <a:latin typeface="Verdana" panose="020B0604030504040204" pitchFamily="34" charset="0"/>
                <a:ea typeface="Verdana" panose="020B0604030504040204" pitchFamily="34" charset="0"/>
                <a:cs typeface="Verdana" panose="020B0604030504040204" pitchFamily="34" charset="0"/>
              </a:rPr>
              <a:t>Gender Expression</a:t>
            </a:r>
            <a:endParaRPr lang="en-US" sz="1400" u="sng"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115888" indent="-115888" algn="ctr">
              <a:buFont typeface="Arial" pitchFamily="34" charset="0"/>
              <a:buChar char="•"/>
            </a:pPr>
            <a:r>
              <a:rPr 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How you present your gender to </a:t>
            </a: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society through clothing, mannerisms, etc.</a:t>
            </a:r>
          </a:p>
        </p:txBody>
      </p:sp>
      <p:sp>
        <p:nvSpPr>
          <p:cNvPr id="14" name="Rectangle 13"/>
          <p:cNvSpPr/>
          <p:nvPr/>
        </p:nvSpPr>
        <p:spPr>
          <a:xfrm>
            <a:off x="3248781" y="1429550"/>
            <a:ext cx="2460239" cy="3618701"/>
          </a:xfrm>
          <a:prstGeom prst="rect">
            <a:avLst/>
          </a:prstGeom>
          <a:noFill/>
          <a:ln w="127000">
            <a:solidFill>
              <a:schemeClr val="accent5">
                <a:lumMod val="60000"/>
                <a:lumOff val="4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ight Arrow 3"/>
          <p:cNvSpPr/>
          <p:nvPr/>
        </p:nvSpPr>
        <p:spPr>
          <a:xfrm>
            <a:off x="3076908" y="2270730"/>
            <a:ext cx="1424851" cy="381000"/>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ight Arrow 19"/>
          <p:cNvSpPr/>
          <p:nvPr/>
        </p:nvSpPr>
        <p:spPr>
          <a:xfrm flipH="1">
            <a:off x="4661425" y="1639099"/>
            <a:ext cx="1218154" cy="38100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ight Arrow 20"/>
          <p:cNvSpPr/>
          <p:nvPr/>
        </p:nvSpPr>
        <p:spPr>
          <a:xfrm flipH="1">
            <a:off x="4484880" y="2819400"/>
            <a:ext cx="1469640" cy="381000"/>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61375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Which of the following is </a:t>
            </a:r>
            <a:r>
              <a:rPr lang="en-US" u="sng" dirty="0" smtClean="0"/>
              <a:t>NOT</a:t>
            </a:r>
            <a:r>
              <a:rPr lang="en-US" dirty="0" smtClean="0"/>
              <a:t> a sexual orientation?</a:t>
            </a:r>
            <a:endParaRPr lang="en-US" dirty="0"/>
          </a:p>
        </p:txBody>
      </p:sp>
      <p:sp>
        <p:nvSpPr>
          <p:cNvPr id="3" name="Content Placeholder 2"/>
          <p:cNvSpPr>
            <a:spLocks noGrp="1"/>
          </p:cNvSpPr>
          <p:nvPr>
            <p:ph idx="1"/>
          </p:nvPr>
        </p:nvSpPr>
        <p:spPr/>
        <p:txBody>
          <a:bodyPr/>
          <a:lstStyle/>
          <a:p>
            <a:pPr marL="457200" indent="-457200">
              <a:buFont typeface="Wingdings" panose="05000000000000000000" pitchFamily="2" charset="2"/>
              <a:buChar char="q"/>
            </a:pPr>
            <a:r>
              <a:rPr lang="en-US" dirty="0" smtClean="0"/>
              <a:t>Heterosexual</a:t>
            </a:r>
          </a:p>
          <a:p>
            <a:pPr marL="457200" indent="-457200">
              <a:buFont typeface="Wingdings" panose="05000000000000000000" pitchFamily="2" charset="2"/>
              <a:buChar char="q"/>
            </a:pPr>
            <a:r>
              <a:rPr lang="en-US" dirty="0" smtClean="0"/>
              <a:t>Homosexual</a:t>
            </a:r>
          </a:p>
          <a:p>
            <a:pPr marL="457200" indent="-457200">
              <a:buFont typeface="Wingdings" panose="05000000000000000000" pitchFamily="2" charset="2"/>
              <a:buChar char="q"/>
            </a:pPr>
            <a:r>
              <a:rPr lang="en-US" dirty="0" smtClean="0"/>
              <a:t>Transsexual</a:t>
            </a:r>
          </a:p>
          <a:p>
            <a:pPr marL="457200" indent="-457200">
              <a:buFont typeface="Wingdings" panose="05000000000000000000" pitchFamily="2" charset="2"/>
              <a:buChar char="q"/>
            </a:pPr>
            <a:r>
              <a:rPr lang="en-US" dirty="0" smtClean="0"/>
              <a:t>Lesbian</a:t>
            </a:r>
            <a:endParaRPr lang="en-US" dirty="0"/>
          </a:p>
        </p:txBody>
      </p:sp>
    </p:spTree>
    <p:extLst>
      <p:ext uri="{BB962C8B-B14F-4D97-AF65-F5344CB8AC3E}">
        <p14:creationId xmlns:p14="http://schemas.microsoft.com/office/powerpoint/2010/main" val="1899558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Which of the following is </a:t>
            </a:r>
            <a:r>
              <a:rPr lang="en-US" u="sng" dirty="0" smtClean="0"/>
              <a:t>NOT</a:t>
            </a:r>
            <a:r>
              <a:rPr lang="en-US" dirty="0" smtClean="0"/>
              <a:t> a sexual orientation?</a:t>
            </a:r>
            <a:endParaRPr lang="en-US" dirty="0"/>
          </a:p>
        </p:txBody>
      </p:sp>
      <p:sp>
        <p:nvSpPr>
          <p:cNvPr id="3" name="Content Placeholder 2"/>
          <p:cNvSpPr>
            <a:spLocks noGrp="1"/>
          </p:cNvSpPr>
          <p:nvPr>
            <p:ph idx="1"/>
          </p:nvPr>
        </p:nvSpPr>
        <p:spPr/>
        <p:txBody>
          <a:bodyPr/>
          <a:lstStyle/>
          <a:p>
            <a:pPr marL="457200" indent="-457200">
              <a:buFont typeface="Wingdings" panose="05000000000000000000" pitchFamily="2" charset="2"/>
              <a:buChar char="q"/>
            </a:pPr>
            <a:r>
              <a:rPr lang="en-US" dirty="0" smtClean="0"/>
              <a:t>Heterosexual</a:t>
            </a:r>
          </a:p>
          <a:p>
            <a:pPr marL="457200" indent="-457200">
              <a:buFont typeface="Wingdings" panose="05000000000000000000" pitchFamily="2" charset="2"/>
              <a:buChar char="q"/>
            </a:pPr>
            <a:r>
              <a:rPr lang="en-US" dirty="0" smtClean="0"/>
              <a:t>Homosexual</a:t>
            </a:r>
          </a:p>
          <a:p>
            <a:pPr marL="457200" indent="-457200">
              <a:buFont typeface="Wingdings" panose="05000000000000000000" pitchFamily="2" charset="2"/>
              <a:buChar char="q"/>
            </a:pPr>
            <a:r>
              <a:rPr lang="en-US" dirty="0" smtClean="0">
                <a:solidFill>
                  <a:srgbClr val="FF0000"/>
                </a:solidFill>
              </a:rPr>
              <a:t>Transsexual</a:t>
            </a:r>
          </a:p>
          <a:p>
            <a:pPr marL="457200" indent="-457200">
              <a:buFont typeface="Wingdings" panose="05000000000000000000" pitchFamily="2" charset="2"/>
              <a:buChar char="q"/>
            </a:pPr>
            <a:r>
              <a:rPr lang="en-US" dirty="0" smtClean="0"/>
              <a:t>Lesbian</a:t>
            </a:r>
            <a:endParaRPr lang="en-US" dirty="0"/>
          </a:p>
        </p:txBody>
      </p:sp>
    </p:spTree>
    <p:extLst>
      <p:ext uri="{BB962C8B-B14F-4D97-AF65-F5344CB8AC3E}">
        <p14:creationId xmlns:p14="http://schemas.microsoft.com/office/powerpoint/2010/main" val="1961156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dirty="0" smtClean="0"/>
              <a:t>Part I: </a:t>
            </a:r>
            <a:br>
              <a:rPr lang="en-US" dirty="0" smtClean="0"/>
            </a:br>
            <a:r>
              <a:rPr lang="en-US" dirty="0" smtClean="0"/>
              <a:t>Why collect SO/GI Data? </a:t>
            </a:r>
            <a:r>
              <a:rPr lang="en-US" sz="3200" i="1" dirty="0" smtClean="0"/>
              <a:t>Understanding LGBT Older Adults</a:t>
            </a:r>
            <a:endParaRPr lang="en-US" sz="3200" i="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317" y="2286000"/>
            <a:ext cx="4923366" cy="3692525"/>
          </a:xfrm>
        </p:spPr>
      </p:pic>
    </p:spTree>
    <p:extLst>
      <p:ext uri="{BB962C8B-B14F-4D97-AF65-F5344CB8AC3E}">
        <p14:creationId xmlns:p14="http://schemas.microsoft.com/office/powerpoint/2010/main" val="1352500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lstStyle/>
          <a:p>
            <a:r>
              <a:rPr lang="en-US" dirty="0" smtClean="0"/>
              <a:t>The New SO/GI Questions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53" t="3397" r="4354" b="6287"/>
          <a:stretch/>
        </p:blipFill>
        <p:spPr>
          <a:xfrm>
            <a:off x="1143000" y="893079"/>
            <a:ext cx="3802465" cy="486641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209800"/>
            <a:ext cx="3467100" cy="2311400"/>
          </a:xfrm>
          <a:prstGeom prst="rect">
            <a:avLst/>
          </a:prstGeom>
        </p:spPr>
      </p:pic>
    </p:spTree>
    <p:extLst>
      <p:ext uri="{BB962C8B-B14F-4D97-AF65-F5344CB8AC3E}">
        <p14:creationId xmlns:p14="http://schemas.microsoft.com/office/powerpoint/2010/main" val="3953943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
            <a:ext cx="8229600" cy="1371599"/>
          </a:xfrm>
        </p:spPr>
        <p:txBody>
          <a:bodyPr/>
          <a:lstStyle/>
          <a:p>
            <a:r>
              <a:rPr lang="en-US" sz="4000" b="1" cap="all" spc="100" dirty="0">
                <a:solidFill>
                  <a:srgbClr val="233E99"/>
                </a:solidFill>
                <a:latin typeface="Century Gothic" panose="020B0502020202020204" pitchFamily="34" charset="0"/>
              </a:rPr>
              <a:t>CDS 2.3 Section BB. </a:t>
            </a:r>
            <a:r>
              <a:rPr lang="en-US" sz="4000" b="1" cap="all" spc="100" dirty="0" smtClean="0">
                <a:solidFill>
                  <a:srgbClr val="233E99"/>
                </a:solidFill>
                <a:latin typeface="Century Gothic" panose="020B0502020202020204" pitchFamily="34" charset="0"/>
              </a:rPr>
              <a:t>PERSONAL ITEMS </a:t>
            </a:r>
            <a:r>
              <a:rPr lang="en-US" sz="4000" b="1" cap="all" spc="100" dirty="0">
                <a:solidFill>
                  <a:srgbClr val="233E99"/>
                </a:solidFill>
                <a:latin typeface="Century Gothic" panose="020B0502020202020204" pitchFamily="34" charset="0"/>
              </a:rPr>
              <a:t>Section 1: Gender</a:t>
            </a:r>
            <a:endParaRPr lang="en-US" dirty="0" smtClean="0"/>
          </a:p>
          <a:p>
            <a:endParaRPr lang="en-US" dirty="0" smtClean="0"/>
          </a:p>
          <a:p>
            <a:r>
              <a:rPr lang="en-US" sz="2400" dirty="0" smtClean="0"/>
              <a:t>The current question 1.a. will be edited.</a:t>
            </a:r>
          </a:p>
          <a:p>
            <a:endParaRPr lang="en-US" dirty="0"/>
          </a:p>
          <a:p>
            <a:r>
              <a:rPr lang="en-US" sz="2400" b="1" dirty="0"/>
              <a:t>Gender: What was your sex at birth (on your original birth certificate)?</a:t>
            </a:r>
          </a:p>
          <a:p>
            <a:r>
              <a:rPr lang="en-US" sz="2400" b="1" dirty="0"/>
              <a:t>   </a:t>
            </a:r>
            <a:r>
              <a:rPr lang="en-US" sz="2400" dirty="0" smtClean="0">
                <a:latin typeface="Symbol" panose="05050102010706020507" pitchFamily="18" charset="2"/>
                <a:ea typeface="Calibri" panose="020F0502020204030204" pitchFamily="34" charset="0"/>
                <a:cs typeface="Times New Roman" panose="02020603050405020304" pitchFamily="18" charset="0"/>
              </a:rPr>
              <a:t> </a:t>
            </a:r>
            <a:r>
              <a:rPr lang="en-US" sz="2400" dirty="0">
                <a:latin typeface="Symbol" panose="05050102010706020507" pitchFamily="18" charset="2"/>
                <a:ea typeface="Calibri" panose="020F0502020204030204" pitchFamily="34" charset="0"/>
                <a:cs typeface="Times New Roman" panose="02020603050405020304" pitchFamily="18" charset="0"/>
              </a:rPr>
              <a:t> </a:t>
            </a:r>
            <a:r>
              <a:rPr lang="en-US" sz="2400" b="1" dirty="0"/>
              <a:t>  </a:t>
            </a:r>
            <a:r>
              <a:rPr lang="en-US" sz="2400" dirty="0"/>
              <a:t>Male</a:t>
            </a:r>
          </a:p>
          <a:p>
            <a:r>
              <a:rPr lang="en-US" sz="2400" dirty="0"/>
              <a:t>   </a:t>
            </a:r>
            <a:r>
              <a:rPr lang="en-US" sz="2400" dirty="0" smtClean="0">
                <a:latin typeface="Symbol" panose="05050102010706020507" pitchFamily="18" charset="2"/>
                <a:ea typeface="Calibri" panose="020F0502020204030204" pitchFamily="34" charset="0"/>
                <a:cs typeface="Times New Roman" panose="02020603050405020304" pitchFamily="18" charset="0"/>
              </a:rPr>
              <a:t> </a:t>
            </a:r>
            <a:r>
              <a:rPr lang="en-US" sz="2400" dirty="0">
                <a:latin typeface="Symbol" panose="05050102010706020507" pitchFamily="18" charset="2"/>
                <a:ea typeface="Calibri" panose="020F0502020204030204" pitchFamily="34" charset="0"/>
                <a:cs typeface="Times New Roman" panose="02020603050405020304" pitchFamily="18" charset="0"/>
              </a:rPr>
              <a:t> </a:t>
            </a:r>
            <a:r>
              <a:rPr lang="en-US" sz="2400" dirty="0"/>
              <a:t>  Female</a:t>
            </a:r>
          </a:p>
          <a:p>
            <a:endParaRPr lang="en-US" dirty="0"/>
          </a:p>
        </p:txBody>
      </p:sp>
    </p:spTree>
    <p:extLst>
      <p:ext uri="{BB962C8B-B14F-4D97-AF65-F5344CB8AC3E}">
        <p14:creationId xmlns:p14="http://schemas.microsoft.com/office/powerpoint/2010/main" val="15358048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panose="020B0502020202020204" pitchFamily="34" charset="0"/>
              </a:rPr>
              <a:t>CDS 2.3 Section BB. Personal Items </a:t>
            </a:r>
            <a:r>
              <a:rPr lang="en-US" dirty="0" smtClean="0">
                <a:latin typeface="Century Gothic" panose="020B0502020202020204" pitchFamily="34" charset="0"/>
              </a:rPr>
              <a:t>section 1: </a:t>
            </a:r>
            <a:r>
              <a:rPr lang="en-US" dirty="0">
                <a:latin typeface="Century Gothic" panose="020B0502020202020204" pitchFamily="34" charset="0"/>
              </a:rPr>
              <a:t>Gender</a:t>
            </a:r>
            <a:endParaRPr lang="en-US" dirty="0"/>
          </a:p>
        </p:txBody>
      </p:sp>
      <p:sp>
        <p:nvSpPr>
          <p:cNvPr id="3" name="Content Placeholder 2"/>
          <p:cNvSpPr>
            <a:spLocks noGrp="1"/>
          </p:cNvSpPr>
          <p:nvPr>
            <p:ph idx="1"/>
          </p:nvPr>
        </p:nvSpPr>
        <p:spPr/>
        <p:txBody>
          <a:bodyPr/>
          <a:lstStyle/>
          <a:p>
            <a:pPr>
              <a:lnSpc>
                <a:spcPct val="115000"/>
              </a:lnSpc>
              <a:spcBef>
                <a:spcPts val="0"/>
              </a:spcBef>
              <a:spcAft>
                <a:spcPts val="10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New question 1.b. will be added.</a:t>
            </a:r>
          </a:p>
          <a:p>
            <a:pPr>
              <a:lnSpc>
                <a:spcPct val="115000"/>
              </a:lnSpc>
              <a:spcBef>
                <a:spcPts val="0"/>
              </a:spcBef>
              <a:spcAft>
                <a:spcPts val="1000"/>
              </a:spcAft>
            </a:pPr>
            <a:r>
              <a:rPr lang="en-US" sz="2400" b="1" dirty="0" smtClean="0">
                <a:latin typeface="Calibri" panose="020F0502020204030204" pitchFamily="34" charset="0"/>
                <a:ea typeface="Calibri" panose="020F0502020204030204" pitchFamily="34" charset="0"/>
                <a:cs typeface="Times New Roman" panose="02020603050405020304" pitchFamily="18" charset="0"/>
              </a:rPr>
              <a:t>What </a:t>
            </a:r>
            <a:r>
              <a:rPr lang="en-US" sz="2400" b="1" dirty="0">
                <a:latin typeface="Calibri" panose="020F0502020204030204" pitchFamily="34" charset="0"/>
                <a:ea typeface="Calibri" panose="020F0502020204030204" pitchFamily="34" charset="0"/>
                <a:cs typeface="Times New Roman" panose="02020603050405020304" pitchFamily="18" charset="0"/>
              </a:rPr>
              <a:t>is your current gender identity? </a:t>
            </a:r>
            <a:r>
              <a:rPr lang="en-US" sz="2400" dirty="0">
                <a:latin typeface="Calibri" panose="020F0502020204030204" pitchFamily="34" charset="0"/>
                <a:ea typeface="Calibri" panose="020F0502020204030204" pitchFamily="34" charset="0"/>
                <a:cs typeface="Times New Roman" panose="02020603050405020304" pitchFamily="18" charset="0"/>
              </a:rPr>
              <a:t>(Check all that apply.)</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Male</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Female</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Female-to-male (FTM)/transgender male/trans man</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Male-to-female (MTF)/transgender female/trans woman</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Genderqueer, neither exclusively male nor female</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Additional gender category (or </a:t>
            </a:r>
            <a:r>
              <a:rPr lang="en-US" sz="2400">
                <a:latin typeface="Calibri" panose="020F0502020204030204" pitchFamily="34" charset="0"/>
                <a:ea typeface="Calibri" panose="020F0502020204030204" pitchFamily="34" charset="0"/>
                <a:cs typeface="Times New Roman" panose="02020603050405020304" pitchFamily="18" charset="0"/>
              </a:rPr>
              <a:t>other</a:t>
            </a:r>
            <a:r>
              <a:rPr lang="en-US" sz="2400" smtClean="0">
                <a:latin typeface="Calibri" panose="020F0502020204030204" pitchFamily="34"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rPr>
              <a:t>Did </a:t>
            </a:r>
            <a:r>
              <a:rPr lang="en-US" sz="2400" dirty="0">
                <a:latin typeface="Calibri" panose="020F0502020204030204" pitchFamily="34" charset="0"/>
                <a:ea typeface="Calibri" panose="020F0502020204030204" pitchFamily="34" charset="0"/>
                <a:cs typeface="Times New Roman" panose="02020603050405020304" pitchFamily="18" charset="0"/>
              </a:rPr>
              <a:t>Not Answer</a:t>
            </a:r>
            <a:endParaRPr lang="en-US" sz="2400" dirty="0"/>
          </a:p>
        </p:txBody>
      </p:sp>
    </p:spTree>
    <p:extLst>
      <p:ext uri="{BB962C8B-B14F-4D97-AF65-F5344CB8AC3E}">
        <p14:creationId xmlns:p14="http://schemas.microsoft.com/office/powerpoint/2010/main" val="313481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Century Gothic" panose="020B0502020202020204" pitchFamily="34" charset="0"/>
              </a:rPr>
              <a:t>CDS 2.3 Section BB. Personal Items section </a:t>
            </a:r>
            <a:r>
              <a:rPr lang="en-US" sz="3200" dirty="0" smtClean="0">
                <a:latin typeface="Century Gothic" panose="020B0502020202020204" pitchFamily="34" charset="0"/>
              </a:rPr>
              <a:t>2: sexual orientation</a:t>
            </a:r>
            <a:endParaRPr lang="en-US" sz="3200" dirty="0"/>
          </a:p>
        </p:txBody>
      </p:sp>
      <p:sp>
        <p:nvSpPr>
          <p:cNvPr id="3" name="Content Placeholder 2"/>
          <p:cNvSpPr>
            <a:spLocks noGrp="1"/>
          </p:cNvSpPr>
          <p:nvPr>
            <p:ph idx="1"/>
          </p:nvPr>
        </p:nvSpPr>
        <p:spPr/>
        <p:txBody>
          <a:bodyPr/>
          <a:lstStyle/>
          <a:p>
            <a:pPr>
              <a:lnSpc>
                <a:spcPct val="115000"/>
              </a:lnSpc>
              <a:spcBef>
                <a:spcPts val="0"/>
              </a:spcBef>
              <a:spcAft>
                <a:spcPts val="100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New question 2.a. will be added.</a:t>
            </a:r>
          </a:p>
          <a:p>
            <a:pPr>
              <a:lnSpc>
                <a:spcPct val="115000"/>
              </a:lnSpc>
              <a:spcBef>
                <a:spcPts val="0"/>
              </a:spcBef>
              <a:spcAft>
                <a:spcPts val="1000"/>
              </a:spcAft>
            </a:pPr>
            <a:r>
              <a:rPr lang="en-US" sz="2400" b="1" dirty="0" smtClean="0">
                <a:latin typeface="Calibri" panose="020F0502020204030204" pitchFamily="34" charset="0"/>
                <a:ea typeface="Calibri" panose="020F0502020204030204" pitchFamily="34" charset="0"/>
                <a:cs typeface="Times New Roman" panose="02020603050405020304" pitchFamily="18" charset="0"/>
              </a:rPr>
              <a:t>Do </a:t>
            </a:r>
            <a:r>
              <a:rPr lang="en-US" sz="2400" b="1" dirty="0">
                <a:latin typeface="Calibri" panose="020F0502020204030204" pitchFamily="34" charset="0"/>
                <a:ea typeface="Calibri" panose="020F0502020204030204" pitchFamily="34" charset="0"/>
                <a:cs typeface="Times New Roman" panose="02020603050405020304" pitchFamily="18" charset="0"/>
              </a:rPr>
              <a:t>you think of yourself as:</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Heterosexual or Straight</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Lesbian, Gay or Homosexual</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Bisexual</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Not Sure</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Did Not Answer</a:t>
            </a:r>
          </a:p>
          <a:p>
            <a:pPr marL="228600" marR="0" indent="-228600">
              <a:lnSpc>
                <a:spcPct val="115000"/>
              </a:lnSpc>
              <a:spcBef>
                <a:spcPts val="0"/>
              </a:spcBef>
              <a:spcAft>
                <a:spcPts val="0"/>
              </a:spcAft>
            </a:pPr>
            <a:r>
              <a:rPr lang="en-US" sz="2400" dirty="0">
                <a:latin typeface="Symbol" panose="05050102010706020507" pitchFamily="18" charset="2"/>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Other</a:t>
            </a:r>
          </a:p>
          <a:p>
            <a:endParaRPr lang="en-US" dirty="0"/>
          </a:p>
        </p:txBody>
      </p:sp>
    </p:spTree>
    <p:extLst>
      <p:ext uri="{BB962C8B-B14F-4D97-AF65-F5344CB8AC3E}">
        <p14:creationId xmlns:p14="http://schemas.microsoft.com/office/powerpoint/2010/main" val="35081690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66" y="-206375"/>
            <a:ext cx="8229600" cy="1143000"/>
          </a:xfrm>
        </p:spPr>
        <p:txBody>
          <a:bodyPr/>
          <a:lstStyle/>
          <a:p>
            <a:r>
              <a:rPr lang="en-US" dirty="0" smtClean="0"/>
              <a:t>How to Ask SO/GI Questions</a:t>
            </a:r>
            <a:endParaRPr lang="en-US" dirty="0"/>
          </a:p>
        </p:txBody>
      </p:sp>
      <p:sp>
        <p:nvSpPr>
          <p:cNvPr id="3" name="Content Placeholder 2"/>
          <p:cNvSpPr>
            <a:spLocks noGrp="1"/>
          </p:cNvSpPr>
          <p:nvPr>
            <p:ph sz="quarter" idx="4294967295"/>
          </p:nvPr>
        </p:nvSpPr>
        <p:spPr>
          <a:xfrm>
            <a:off x="457200" y="936625"/>
            <a:ext cx="8229600" cy="5235575"/>
          </a:xfrm>
          <a:prstGeom prst="rect">
            <a:avLst/>
          </a:prstGeom>
        </p:spPr>
        <p:txBody>
          <a:bodyPr/>
          <a:lstStyle/>
          <a:p>
            <a:r>
              <a:rPr lang="en-US" b="1" dirty="0" smtClean="0"/>
              <a:t>Framing the intake interview</a:t>
            </a:r>
          </a:p>
          <a:p>
            <a:pPr lvl="1"/>
            <a:r>
              <a:rPr lang="en-US" dirty="0" smtClean="0"/>
              <a:t>“This is a standardized assessment” </a:t>
            </a:r>
          </a:p>
          <a:p>
            <a:pPr lvl="1"/>
            <a:r>
              <a:rPr lang="en-US" dirty="0" smtClean="0"/>
              <a:t>“It is comprehensive so we can learn as much about each client to provide best possible care”</a:t>
            </a:r>
          </a:p>
          <a:p>
            <a:pPr lvl="1"/>
            <a:r>
              <a:rPr lang="en-US" dirty="0" smtClean="0"/>
              <a:t>“I ask </a:t>
            </a:r>
            <a:r>
              <a:rPr lang="en-US" u="sng" dirty="0" smtClean="0"/>
              <a:t>every</a:t>
            </a:r>
            <a:r>
              <a:rPr lang="en-US" dirty="0" smtClean="0"/>
              <a:t> question to </a:t>
            </a:r>
            <a:r>
              <a:rPr lang="en-US" u="sng" dirty="0" smtClean="0"/>
              <a:t>everybody</a:t>
            </a:r>
            <a:r>
              <a:rPr lang="en-US" dirty="0" smtClean="0"/>
              <a:t> and don’t make any assumptions”</a:t>
            </a:r>
          </a:p>
          <a:p>
            <a:pPr lvl="1"/>
            <a:r>
              <a:rPr lang="en-US" dirty="0" smtClean="0"/>
              <a:t>“I will ask questions that don’t apply to you and questions that are difficult to answer (and for me to ask!)”</a:t>
            </a:r>
          </a:p>
          <a:p>
            <a:pPr lvl="1"/>
            <a:r>
              <a:rPr lang="en-US" dirty="0" smtClean="0"/>
              <a:t>“You can decline to answer anything”</a:t>
            </a:r>
          </a:p>
        </p:txBody>
      </p:sp>
    </p:spTree>
    <p:extLst>
      <p:ext uri="{BB962C8B-B14F-4D97-AF65-F5344CB8AC3E}">
        <p14:creationId xmlns:p14="http://schemas.microsoft.com/office/powerpoint/2010/main" val="17015905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66" y="-206375"/>
            <a:ext cx="8229600" cy="1143000"/>
          </a:xfrm>
        </p:spPr>
        <p:txBody>
          <a:bodyPr/>
          <a:lstStyle/>
          <a:p>
            <a:r>
              <a:rPr lang="en-US" dirty="0" smtClean="0"/>
              <a:t>How to Ask SO/GI Questions</a:t>
            </a:r>
            <a:endParaRPr lang="en-US" dirty="0"/>
          </a:p>
        </p:txBody>
      </p:sp>
      <p:sp>
        <p:nvSpPr>
          <p:cNvPr id="3" name="Content Placeholder 2"/>
          <p:cNvSpPr>
            <a:spLocks noGrp="1"/>
          </p:cNvSpPr>
          <p:nvPr>
            <p:ph sz="quarter" idx="4294967295"/>
          </p:nvPr>
        </p:nvSpPr>
        <p:spPr>
          <a:xfrm>
            <a:off x="457200" y="936625"/>
            <a:ext cx="8229600" cy="5235575"/>
          </a:xfrm>
          <a:prstGeom prst="rect">
            <a:avLst/>
          </a:prstGeom>
        </p:spPr>
        <p:txBody>
          <a:bodyPr/>
          <a:lstStyle/>
          <a:p>
            <a:r>
              <a:rPr lang="en-US" b="1" dirty="0" smtClean="0"/>
              <a:t>Challenges for Case Managers</a:t>
            </a:r>
          </a:p>
          <a:p>
            <a:pPr lvl="1"/>
            <a:r>
              <a:rPr lang="en-US" dirty="0" smtClean="0"/>
              <a:t>Uncomfortable asking hard questions (race, education, incontinence, $) </a:t>
            </a:r>
          </a:p>
          <a:p>
            <a:pPr lvl="1"/>
            <a:r>
              <a:rPr lang="en-US" dirty="0" smtClean="0"/>
              <a:t>You are experts in asking difficult questions in a compassionate way</a:t>
            </a:r>
          </a:p>
          <a:p>
            <a:pPr lvl="1"/>
            <a:r>
              <a:rPr lang="en-US" dirty="0" smtClean="0"/>
              <a:t>You will develop your style with practice</a:t>
            </a:r>
          </a:p>
          <a:p>
            <a:pPr marL="0" lvl="1" indent="0">
              <a:buClr>
                <a:schemeClr val="accent1"/>
              </a:buClr>
              <a:buSzPct val="90000"/>
              <a:buNone/>
            </a:pPr>
            <a:r>
              <a:rPr lang="en-US" sz="3000" b="1" dirty="0" smtClean="0"/>
              <a:t>Responses</a:t>
            </a:r>
            <a:endParaRPr lang="en-US" dirty="0" smtClean="0"/>
          </a:p>
          <a:p>
            <a:pPr lvl="1"/>
            <a:r>
              <a:rPr lang="en-US" dirty="0" smtClean="0"/>
              <a:t>“We can move on and come back to these questions a little later”</a:t>
            </a:r>
          </a:p>
          <a:p>
            <a:pPr lvl="1"/>
            <a:endParaRPr lang="en-US" dirty="0" smtClean="0"/>
          </a:p>
        </p:txBody>
      </p:sp>
    </p:spTree>
    <p:extLst>
      <p:ext uri="{BB962C8B-B14F-4D97-AF65-F5344CB8AC3E}">
        <p14:creationId xmlns:p14="http://schemas.microsoft.com/office/powerpoint/2010/main" val="198905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66" y="-206375"/>
            <a:ext cx="8229600" cy="1143000"/>
          </a:xfrm>
        </p:spPr>
        <p:txBody>
          <a:bodyPr/>
          <a:lstStyle/>
          <a:p>
            <a:r>
              <a:rPr lang="en-US" dirty="0" smtClean="0"/>
              <a:t>How to Ask SO/GI Questions</a:t>
            </a:r>
            <a:endParaRPr lang="en-US" dirty="0"/>
          </a:p>
        </p:txBody>
      </p:sp>
      <p:sp>
        <p:nvSpPr>
          <p:cNvPr id="3" name="Content Placeholder 2"/>
          <p:cNvSpPr>
            <a:spLocks noGrp="1"/>
          </p:cNvSpPr>
          <p:nvPr>
            <p:ph sz="quarter" idx="4294967295"/>
          </p:nvPr>
        </p:nvSpPr>
        <p:spPr>
          <a:xfrm>
            <a:off x="457200" y="936625"/>
            <a:ext cx="8229600" cy="5235575"/>
          </a:xfrm>
          <a:prstGeom prst="rect">
            <a:avLst/>
          </a:prstGeom>
        </p:spPr>
        <p:txBody>
          <a:bodyPr/>
          <a:lstStyle/>
          <a:p>
            <a:r>
              <a:rPr lang="en-US" b="1" dirty="0" smtClean="0"/>
              <a:t>Challenges for non LGBT Clients</a:t>
            </a:r>
          </a:p>
          <a:p>
            <a:pPr lvl="1"/>
            <a:r>
              <a:rPr lang="en-US" dirty="0" smtClean="0"/>
              <a:t>I don’t understand why this is relevant. I just want laundry service. </a:t>
            </a:r>
          </a:p>
          <a:p>
            <a:pPr marL="0" lvl="1" indent="0">
              <a:buClr>
                <a:schemeClr val="accent1"/>
              </a:buClr>
              <a:buSzPct val="90000"/>
              <a:buNone/>
            </a:pPr>
            <a:r>
              <a:rPr lang="en-US" sz="3000" b="1" dirty="0" smtClean="0"/>
              <a:t>Responses</a:t>
            </a:r>
            <a:endParaRPr lang="en-US" dirty="0" smtClean="0"/>
          </a:p>
          <a:p>
            <a:pPr lvl="1"/>
            <a:r>
              <a:rPr lang="en-US" dirty="0" smtClean="0"/>
              <a:t>“Some questions are very important to different people and some questions don’t apply to everybody” </a:t>
            </a:r>
          </a:p>
          <a:p>
            <a:pPr lvl="1"/>
            <a:r>
              <a:rPr lang="en-US" dirty="0" smtClean="0"/>
              <a:t>Remember you can choose to not answer anything. </a:t>
            </a:r>
          </a:p>
        </p:txBody>
      </p:sp>
    </p:spTree>
    <p:extLst>
      <p:ext uri="{BB962C8B-B14F-4D97-AF65-F5344CB8AC3E}">
        <p14:creationId xmlns:p14="http://schemas.microsoft.com/office/powerpoint/2010/main" val="15538489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66" y="-206375"/>
            <a:ext cx="8229600" cy="1143000"/>
          </a:xfrm>
        </p:spPr>
        <p:txBody>
          <a:bodyPr/>
          <a:lstStyle/>
          <a:p>
            <a:r>
              <a:rPr lang="en-US" dirty="0" smtClean="0"/>
              <a:t>How to Ask SO/GI Questions</a:t>
            </a:r>
            <a:endParaRPr lang="en-US" dirty="0"/>
          </a:p>
        </p:txBody>
      </p:sp>
      <p:sp>
        <p:nvSpPr>
          <p:cNvPr id="3" name="Content Placeholder 2"/>
          <p:cNvSpPr>
            <a:spLocks noGrp="1"/>
          </p:cNvSpPr>
          <p:nvPr>
            <p:ph sz="quarter" idx="4294967295"/>
          </p:nvPr>
        </p:nvSpPr>
        <p:spPr>
          <a:xfrm>
            <a:off x="457200" y="936625"/>
            <a:ext cx="8229600" cy="5235575"/>
          </a:xfrm>
          <a:prstGeom prst="rect">
            <a:avLst/>
          </a:prstGeom>
        </p:spPr>
        <p:txBody>
          <a:bodyPr/>
          <a:lstStyle/>
          <a:p>
            <a:r>
              <a:rPr lang="en-US" b="1" dirty="0" smtClean="0"/>
              <a:t>Challenges for LGBT Clients</a:t>
            </a:r>
          </a:p>
          <a:p>
            <a:pPr lvl="1"/>
            <a:r>
              <a:rPr lang="en-US" dirty="0" smtClean="0"/>
              <a:t>Tremendous fear could arise based on lifetime of discrimination. </a:t>
            </a:r>
          </a:p>
          <a:p>
            <a:pPr marL="0" lvl="1" indent="0">
              <a:buClr>
                <a:schemeClr val="accent1"/>
              </a:buClr>
              <a:buSzPct val="90000"/>
              <a:buNone/>
            </a:pPr>
            <a:r>
              <a:rPr lang="en-US" sz="3000" b="1" dirty="0" smtClean="0"/>
              <a:t>Responses</a:t>
            </a:r>
            <a:endParaRPr lang="en-US" dirty="0" smtClean="0"/>
          </a:p>
          <a:p>
            <a:pPr lvl="1"/>
            <a:r>
              <a:rPr lang="en-US" dirty="0" smtClean="0"/>
              <a:t>“If you are uncomfortable having this on your record, we can keep this between us.” </a:t>
            </a:r>
          </a:p>
          <a:p>
            <a:pPr lvl="1"/>
            <a:r>
              <a:rPr lang="en-US" dirty="0" smtClean="0"/>
              <a:t>Don’t make assumptions based on mannerisms or certain phrases ‘ I live with a longtime friend’ but you can ask –”is this friend important to you?”</a:t>
            </a:r>
          </a:p>
        </p:txBody>
      </p:sp>
    </p:spTree>
    <p:extLst>
      <p:ext uri="{BB962C8B-B14F-4D97-AF65-F5344CB8AC3E}">
        <p14:creationId xmlns:p14="http://schemas.microsoft.com/office/powerpoint/2010/main" val="7017855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66" y="-206375"/>
            <a:ext cx="8229600" cy="1143000"/>
          </a:xfrm>
        </p:spPr>
        <p:txBody>
          <a:bodyPr/>
          <a:lstStyle/>
          <a:p>
            <a:r>
              <a:rPr lang="en-US" dirty="0" smtClean="0"/>
              <a:t>How to Ask SO/GI Questions</a:t>
            </a:r>
            <a:endParaRPr lang="en-US" dirty="0"/>
          </a:p>
        </p:txBody>
      </p:sp>
      <p:sp>
        <p:nvSpPr>
          <p:cNvPr id="3" name="Content Placeholder 2"/>
          <p:cNvSpPr>
            <a:spLocks noGrp="1"/>
          </p:cNvSpPr>
          <p:nvPr>
            <p:ph sz="quarter" idx="4294967295"/>
          </p:nvPr>
        </p:nvSpPr>
        <p:spPr>
          <a:xfrm>
            <a:off x="457200" y="936625"/>
            <a:ext cx="8229600" cy="5235575"/>
          </a:xfrm>
          <a:prstGeom prst="rect">
            <a:avLst/>
          </a:prstGeom>
        </p:spPr>
        <p:txBody>
          <a:bodyPr/>
          <a:lstStyle/>
          <a:p>
            <a:r>
              <a:rPr lang="en-US" b="1" dirty="0" smtClean="0"/>
              <a:t>About Confidentiality</a:t>
            </a:r>
          </a:p>
          <a:p>
            <a:pPr lvl="1"/>
            <a:r>
              <a:rPr lang="en-US" dirty="0" smtClean="0"/>
              <a:t>Answering SO/GI information is then available to all ASAPs. </a:t>
            </a:r>
          </a:p>
          <a:p>
            <a:pPr marL="0" lvl="1" indent="0">
              <a:buClr>
                <a:schemeClr val="accent1"/>
              </a:buClr>
              <a:buSzPct val="90000"/>
              <a:buNone/>
            </a:pPr>
            <a:r>
              <a:rPr lang="en-US" sz="3000" b="1" dirty="0" smtClean="0"/>
              <a:t>Options</a:t>
            </a:r>
            <a:endParaRPr lang="en-US" dirty="0" smtClean="0"/>
          </a:p>
          <a:p>
            <a:pPr lvl="1"/>
            <a:r>
              <a:rPr lang="en-US" dirty="0" smtClean="0"/>
              <a:t>Make sure they are aware of this if they seem uncomfortable with disclosure</a:t>
            </a:r>
          </a:p>
          <a:p>
            <a:pPr lvl="1"/>
            <a:r>
              <a:rPr lang="en-US" dirty="0" smtClean="0"/>
              <a:t>SO/GI status could be in client notes or kept confidential with Case Manager</a:t>
            </a:r>
          </a:p>
          <a:p>
            <a:pPr lvl="1"/>
            <a:r>
              <a:rPr lang="en-US" dirty="0" smtClean="0"/>
              <a:t>Remind them that having this as part of their care plan improves competent service. </a:t>
            </a:r>
          </a:p>
        </p:txBody>
      </p:sp>
    </p:spTree>
    <p:extLst>
      <p:ext uri="{BB962C8B-B14F-4D97-AF65-F5344CB8AC3E}">
        <p14:creationId xmlns:p14="http://schemas.microsoft.com/office/powerpoint/2010/main" val="13272203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66" y="-206375"/>
            <a:ext cx="8229600" cy="1143000"/>
          </a:xfrm>
        </p:spPr>
        <p:txBody>
          <a:bodyPr/>
          <a:lstStyle/>
          <a:p>
            <a:r>
              <a:rPr lang="en-US" dirty="0" smtClean="0"/>
              <a:t>How to Ask SO/GI Questions</a:t>
            </a:r>
            <a:endParaRPr lang="en-US" dirty="0"/>
          </a:p>
        </p:txBody>
      </p:sp>
      <p:sp>
        <p:nvSpPr>
          <p:cNvPr id="3" name="Content Placeholder 2"/>
          <p:cNvSpPr>
            <a:spLocks noGrp="1"/>
          </p:cNvSpPr>
          <p:nvPr>
            <p:ph sz="quarter" idx="4294967295"/>
          </p:nvPr>
        </p:nvSpPr>
        <p:spPr>
          <a:xfrm>
            <a:off x="457200" y="936625"/>
            <a:ext cx="8229600" cy="5235575"/>
          </a:xfrm>
          <a:prstGeom prst="rect">
            <a:avLst/>
          </a:prstGeom>
        </p:spPr>
        <p:txBody>
          <a:bodyPr/>
          <a:lstStyle/>
          <a:p>
            <a:r>
              <a:rPr lang="en-US" b="1" dirty="0" smtClean="0"/>
              <a:t>Opportunities for LGBT Clients</a:t>
            </a:r>
          </a:p>
          <a:p>
            <a:pPr lvl="1"/>
            <a:r>
              <a:rPr lang="en-US" dirty="0" smtClean="0"/>
              <a:t>So many LGBT older adults have spent they lifetime invisible and yearn to have this question asked. </a:t>
            </a:r>
          </a:p>
          <a:p>
            <a:pPr lvl="1"/>
            <a:r>
              <a:rPr lang="en-US" dirty="0" smtClean="0"/>
              <a:t>Asking SO/GI validates them and shows that the agency is willing to include LGBT people</a:t>
            </a:r>
          </a:p>
          <a:p>
            <a:pPr lvl="1"/>
            <a:r>
              <a:rPr lang="en-US" dirty="0" smtClean="0"/>
              <a:t>Asking SO/GI creates a safe space that allows LGBT older adults to finally be their authentic selves. </a:t>
            </a:r>
            <a:r>
              <a:rPr lang="en-US" i="1" u="sng" dirty="0" smtClean="0"/>
              <a:t>That can lead to positive mental/physical health outcomes</a:t>
            </a:r>
          </a:p>
        </p:txBody>
      </p:sp>
    </p:spTree>
    <p:extLst>
      <p:ext uri="{BB962C8B-B14F-4D97-AF65-F5344CB8AC3E}">
        <p14:creationId xmlns:p14="http://schemas.microsoft.com/office/powerpoint/2010/main" val="1075409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66" y="-152400"/>
            <a:ext cx="8229600" cy="1143000"/>
          </a:xfrm>
        </p:spPr>
        <p:txBody>
          <a:bodyPr/>
          <a:lstStyle/>
          <a:p>
            <a:r>
              <a:rPr lang="en-US" dirty="0" smtClean="0"/>
              <a:t>LGBT people live everywhere</a:t>
            </a:r>
            <a:endParaRPr lang="en-US" dirty="0"/>
          </a:p>
        </p:txBody>
      </p:sp>
      <p:sp>
        <p:nvSpPr>
          <p:cNvPr id="3" name="Content Placeholder 2"/>
          <p:cNvSpPr>
            <a:spLocks noGrp="1"/>
          </p:cNvSpPr>
          <p:nvPr>
            <p:ph idx="1"/>
          </p:nvPr>
        </p:nvSpPr>
        <p:spPr>
          <a:xfrm>
            <a:off x="437866" y="1143000"/>
            <a:ext cx="8229600" cy="4378325"/>
          </a:xfrm>
        </p:spPr>
        <p:txBody>
          <a:bodyPr/>
          <a:lstStyle/>
          <a:p>
            <a:pPr marL="457200" indent="-457200">
              <a:buFont typeface="Wingdings" panose="05000000000000000000" pitchFamily="2" charset="2"/>
              <a:buChar char="q"/>
            </a:pPr>
            <a:r>
              <a:rPr lang="en-US" dirty="0" smtClean="0"/>
              <a:t>Not only in Boston and Northampton, but in every part of the Commonwealth, including rural areas</a:t>
            </a:r>
          </a:p>
          <a:p>
            <a:pPr marL="457200" indent="-457200">
              <a:buFont typeface="Wingdings" panose="05000000000000000000" pitchFamily="2" charset="2"/>
              <a:buChar char="q"/>
            </a:pPr>
            <a:r>
              <a:rPr lang="en-US" dirty="0" smtClean="0"/>
              <a:t>LGBT elders come to your senior center, meal program, and live in your nursing home or long-term care facility</a:t>
            </a:r>
          </a:p>
          <a:p>
            <a:pPr marL="457200" indent="-457200">
              <a:buFont typeface="Wingdings" panose="05000000000000000000" pitchFamily="2" charset="2"/>
              <a:buChar char="q"/>
            </a:pPr>
            <a:r>
              <a:rPr lang="en-US" dirty="0" smtClean="0"/>
              <a:t>It’s important to create a welcoming, affirming environment in which people are comfortable being “out”</a:t>
            </a:r>
          </a:p>
          <a:p>
            <a:pPr marL="457200" indent="-457200">
              <a:buFont typeface="Wingdings" panose="05000000000000000000" pitchFamily="2" charset="2"/>
              <a:buChar char="q"/>
            </a:pPr>
            <a:r>
              <a:rPr lang="en-US" dirty="0" smtClean="0"/>
              <a:t>Being “closeted” causes minority stress</a:t>
            </a:r>
          </a:p>
        </p:txBody>
      </p:sp>
    </p:spTree>
    <p:extLst>
      <p:ext uri="{BB962C8B-B14F-4D97-AF65-F5344CB8AC3E}">
        <p14:creationId xmlns:p14="http://schemas.microsoft.com/office/powerpoint/2010/main" val="2863390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lstStyle/>
          <a:p>
            <a:r>
              <a:rPr lang="en-US" dirty="0" smtClean="0"/>
              <a:t>Quiz: Which of the following is </a:t>
            </a:r>
            <a:r>
              <a:rPr lang="en-US" u="sng" dirty="0" smtClean="0"/>
              <a:t>NOT</a:t>
            </a:r>
            <a:r>
              <a:rPr lang="en-US" dirty="0" smtClean="0"/>
              <a:t> an Appropriate term for a </a:t>
            </a:r>
            <a:r>
              <a:rPr lang="en-US" smtClean="0"/>
              <a:t>transgender person?</a:t>
            </a:r>
            <a:endParaRPr lang="en-US" dirty="0"/>
          </a:p>
        </p:txBody>
      </p:sp>
      <p:sp>
        <p:nvSpPr>
          <p:cNvPr id="3" name="Content Placeholder 2"/>
          <p:cNvSpPr>
            <a:spLocks noGrp="1"/>
          </p:cNvSpPr>
          <p:nvPr>
            <p:ph idx="1"/>
          </p:nvPr>
        </p:nvSpPr>
        <p:spPr>
          <a:xfrm>
            <a:off x="457200" y="2860675"/>
            <a:ext cx="8229600" cy="3235325"/>
          </a:xfrm>
        </p:spPr>
        <p:txBody>
          <a:bodyPr/>
          <a:lstStyle/>
          <a:p>
            <a:pPr marL="457200" indent="-457200">
              <a:buFont typeface="Wingdings" panose="05000000000000000000" pitchFamily="2" charset="2"/>
              <a:buChar char="q"/>
            </a:pPr>
            <a:r>
              <a:rPr lang="en-US" dirty="0" smtClean="0"/>
              <a:t>Gender Queer</a:t>
            </a:r>
          </a:p>
          <a:p>
            <a:pPr marL="457200" indent="-457200">
              <a:buFont typeface="Wingdings" panose="05000000000000000000" pitchFamily="2" charset="2"/>
              <a:buChar char="q"/>
            </a:pPr>
            <a:r>
              <a:rPr lang="en-US" dirty="0" smtClean="0"/>
              <a:t>Transsexual</a:t>
            </a:r>
          </a:p>
          <a:p>
            <a:pPr marL="457200" indent="-457200">
              <a:buFont typeface="Wingdings" panose="05000000000000000000" pitchFamily="2" charset="2"/>
              <a:buChar char="q"/>
            </a:pPr>
            <a:r>
              <a:rPr lang="en-US" dirty="0" smtClean="0"/>
              <a:t>Transvestite</a:t>
            </a:r>
          </a:p>
          <a:p>
            <a:pPr marL="457200" indent="-457200">
              <a:buFont typeface="Wingdings" panose="05000000000000000000" pitchFamily="2" charset="2"/>
              <a:buChar char="q"/>
            </a:pPr>
            <a:r>
              <a:rPr lang="en-US" dirty="0" smtClean="0"/>
              <a:t>Trans Man / Trans Woman</a:t>
            </a:r>
            <a:endParaRPr lang="en-US" dirty="0"/>
          </a:p>
        </p:txBody>
      </p:sp>
    </p:spTree>
    <p:extLst>
      <p:ext uri="{BB962C8B-B14F-4D97-AF65-F5344CB8AC3E}">
        <p14:creationId xmlns:p14="http://schemas.microsoft.com/office/powerpoint/2010/main" val="17092103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lstStyle/>
          <a:p>
            <a:r>
              <a:rPr lang="en-US" dirty="0" smtClean="0"/>
              <a:t>Quiz: Which of the following is </a:t>
            </a:r>
            <a:r>
              <a:rPr lang="en-US" u="sng" dirty="0" smtClean="0"/>
              <a:t>NOT</a:t>
            </a:r>
            <a:r>
              <a:rPr lang="en-US" dirty="0" smtClean="0"/>
              <a:t> an Appropriate term for a </a:t>
            </a:r>
            <a:r>
              <a:rPr lang="en-US" smtClean="0"/>
              <a:t>transgender person?</a:t>
            </a:r>
            <a:endParaRPr lang="en-US" dirty="0"/>
          </a:p>
        </p:txBody>
      </p:sp>
      <p:sp>
        <p:nvSpPr>
          <p:cNvPr id="3" name="Content Placeholder 2"/>
          <p:cNvSpPr>
            <a:spLocks noGrp="1"/>
          </p:cNvSpPr>
          <p:nvPr>
            <p:ph idx="1"/>
          </p:nvPr>
        </p:nvSpPr>
        <p:spPr>
          <a:xfrm>
            <a:off x="457200" y="2860675"/>
            <a:ext cx="8229600" cy="3235325"/>
          </a:xfrm>
        </p:spPr>
        <p:txBody>
          <a:bodyPr/>
          <a:lstStyle/>
          <a:p>
            <a:pPr marL="457200" indent="-457200">
              <a:buFont typeface="Wingdings" panose="05000000000000000000" pitchFamily="2" charset="2"/>
              <a:buChar char="q"/>
            </a:pPr>
            <a:r>
              <a:rPr lang="en-US" dirty="0" smtClean="0"/>
              <a:t>Gender Queer</a:t>
            </a:r>
          </a:p>
          <a:p>
            <a:pPr marL="457200" indent="-457200">
              <a:buFont typeface="Wingdings" panose="05000000000000000000" pitchFamily="2" charset="2"/>
              <a:buChar char="q"/>
            </a:pPr>
            <a:r>
              <a:rPr lang="en-US" dirty="0" smtClean="0"/>
              <a:t>Transsexual</a:t>
            </a:r>
          </a:p>
          <a:p>
            <a:pPr marL="457200" indent="-457200">
              <a:buFont typeface="Wingdings" panose="05000000000000000000" pitchFamily="2" charset="2"/>
              <a:buChar char="q"/>
            </a:pPr>
            <a:r>
              <a:rPr lang="en-US" dirty="0" smtClean="0">
                <a:solidFill>
                  <a:srgbClr val="FF0000"/>
                </a:solidFill>
              </a:rPr>
              <a:t>Transvestite</a:t>
            </a:r>
          </a:p>
          <a:p>
            <a:pPr marL="457200" indent="-457200">
              <a:buFont typeface="Wingdings" panose="05000000000000000000" pitchFamily="2" charset="2"/>
              <a:buChar char="q"/>
            </a:pPr>
            <a:r>
              <a:rPr lang="en-US" dirty="0" smtClean="0"/>
              <a:t>Trans Man / Trans Woman</a:t>
            </a:r>
            <a:endParaRPr lang="en-US" dirty="0"/>
          </a:p>
        </p:txBody>
      </p:sp>
    </p:spTree>
    <p:extLst>
      <p:ext uri="{BB962C8B-B14F-4D97-AF65-F5344CB8AC3E}">
        <p14:creationId xmlns:p14="http://schemas.microsoft.com/office/powerpoint/2010/main" val="6655930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lstStyle/>
          <a:p>
            <a:r>
              <a:rPr lang="en-US" dirty="0" smtClean="0"/>
              <a:t>Part III</a:t>
            </a:r>
            <a:r>
              <a:rPr lang="en-US" smtClean="0"/>
              <a:t>: </a:t>
            </a:r>
            <a:br>
              <a:rPr lang="en-US" smtClean="0"/>
            </a:br>
            <a:r>
              <a:rPr lang="en-US" smtClean="0"/>
              <a:t>How </a:t>
            </a:r>
            <a:r>
              <a:rPr lang="en-US" dirty="0" smtClean="0"/>
              <a:t>SO/GI Data will improver services for LGBT </a:t>
            </a:r>
            <a:r>
              <a:rPr lang="en-US" smtClean="0"/>
              <a:t>Older Adults</a:t>
            </a: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10317" y="2286000"/>
            <a:ext cx="4923366" cy="3692525"/>
          </a:xfrm>
        </p:spPr>
      </p:pic>
    </p:spTree>
    <p:extLst>
      <p:ext uri="{BB962C8B-B14F-4D97-AF65-F5344CB8AC3E}">
        <p14:creationId xmlns:p14="http://schemas.microsoft.com/office/powerpoint/2010/main" val="16422662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84" y="-533400"/>
            <a:ext cx="8229600" cy="1447800"/>
          </a:xfrm>
        </p:spPr>
        <p:txBody>
          <a:bodyPr/>
          <a:lstStyle/>
          <a:p>
            <a:r>
              <a:rPr lang="en-US" dirty="0" smtClean="0"/>
              <a:t>Person Centered Care:</a:t>
            </a:r>
            <a:endParaRPr lang="en-US" dirty="0"/>
          </a:p>
        </p:txBody>
      </p:sp>
      <p:sp>
        <p:nvSpPr>
          <p:cNvPr id="3" name="Content Placeholder 2"/>
          <p:cNvSpPr>
            <a:spLocks noGrp="1"/>
          </p:cNvSpPr>
          <p:nvPr>
            <p:ph sz="half" idx="1"/>
          </p:nvPr>
        </p:nvSpPr>
        <p:spPr>
          <a:xfrm>
            <a:off x="481084" y="972403"/>
            <a:ext cx="4038600" cy="4525963"/>
          </a:xfrm>
        </p:spPr>
        <p:txBody>
          <a:bodyPr/>
          <a:lstStyle/>
          <a:p>
            <a:pPr marL="457200" indent="-457200">
              <a:buFont typeface="Arial" charset="0"/>
              <a:buChar char="•"/>
            </a:pPr>
            <a:r>
              <a:rPr lang="en-US" dirty="0" smtClean="0"/>
              <a:t>The more that providers know about their individual clients the better services they will be able to provide for them. </a:t>
            </a:r>
          </a:p>
          <a:p>
            <a:pPr>
              <a:buFont typeface="Arial" charset="0"/>
              <a:buChar char="•"/>
            </a:pPr>
            <a:r>
              <a:rPr lang="en-US" dirty="0" smtClean="0"/>
              <a:t>Asking for SO/GI data helps address health/home care disparities for LGBT older adults</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58846" y="1600200"/>
            <a:ext cx="3017308" cy="4525963"/>
          </a:xfrm>
        </p:spPr>
      </p:pic>
    </p:spTree>
    <p:extLst>
      <p:ext uri="{BB962C8B-B14F-4D97-AF65-F5344CB8AC3E}">
        <p14:creationId xmlns:p14="http://schemas.microsoft.com/office/powerpoint/2010/main" val="1010544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SO/GI Data will help Improve Services:</a:t>
            </a:r>
            <a:endParaRPr lang="en-US" dirty="0"/>
          </a:p>
        </p:txBody>
      </p:sp>
      <p:sp>
        <p:nvSpPr>
          <p:cNvPr id="3" name="Content Placeholder 2"/>
          <p:cNvSpPr>
            <a:spLocks noGrp="1"/>
          </p:cNvSpPr>
          <p:nvPr>
            <p:ph idx="1"/>
          </p:nvPr>
        </p:nvSpPr>
        <p:spPr>
          <a:xfrm>
            <a:off x="457200" y="1524000"/>
            <a:ext cx="8229600" cy="4378325"/>
          </a:xfrm>
        </p:spPr>
        <p:txBody>
          <a:bodyPr/>
          <a:lstStyle/>
          <a:p>
            <a:r>
              <a:rPr lang="en-US" b="1" dirty="0" smtClean="0"/>
              <a:t>Stories from the field</a:t>
            </a:r>
          </a:p>
          <a:p>
            <a:pPr marL="457200" indent="-457200">
              <a:buFont typeface="Arial" charset="0"/>
              <a:buChar char="•"/>
            </a:pPr>
            <a:r>
              <a:rPr lang="en-US" dirty="0" smtClean="0"/>
              <a:t>Somerville Cambridge Elder Services</a:t>
            </a:r>
          </a:p>
          <a:p>
            <a:pPr marL="457200" indent="-457200">
              <a:buFont typeface="Arial" charset="0"/>
              <a:buChar char="•"/>
            </a:pPr>
            <a:r>
              <a:rPr lang="en-US" dirty="0" smtClean="0"/>
              <a:t>South Shore Elder Services </a:t>
            </a:r>
          </a:p>
          <a:p>
            <a:pPr marL="457200" indent="-457200">
              <a:buFont typeface="Arial" charset="0"/>
              <a:buChar char="•"/>
            </a:pPr>
            <a:r>
              <a:rPr lang="en-US" dirty="0" smtClean="0"/>
              <a:t>Senior Care</a:t>
            </a:r>
          </a:p>
          <a:p>
            <a:pPr marL="457200" indent="-457200">
              <a:buFont typeface="Arial" charset="0"/>
              <a:buChar char="•"/>
            </a:pPr>
            <a:r>
              <a:rPr lang="en-US" dirty="0" smtClean="0"/>
              <a:t>Ethos</a:t>
            </a:r>
            <a:endParaRPr lang="en-US" dirty="0"/>
          </a:p>
        </p:txBody>
      </p:sp>
    </p:spTree>
    <p:extLst>
      <p:ext uri="{BB962C8B-B14F-4D97-AF65-F5344CB8AC3E}">
        <p14:creationId xmlns:p14="http://schemas.microsoft.com/office/powerpoint/2010/main" val="21451914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SO/GI Data will help Providers:</a:t>
            </a:r>
            <a:endParaRPr lang="en-US" dirty="0"/>
          </a:p>
        </p:txBody>
      </p:sp>
      <p:sp>
        <p:nvSpPr>
          <p:cNvPr id="3" name="Content Placeholder 2"/>
          <p:cNvSpPr>
            <a:spLocks noGrp="1"/>
          </p:cNvSpPr>
          <p:nvPr>
            <p:ph idx="1"/>
          </p:nvPr>
        </p:nvSpPr>
        <p:spPr>
          <a:xfrm>
            <a:off x="457200" y="1524000"/>
            <a:ext cx="8229600" cy="4378325"/>
          </a:xfrm>
        </p:spPr>
        <p:txBody>
          <a:bodyPr/>
          <a:lstStyle/>
          <a:p>
            <a:pPr marL="457200" indent="-457200">
              <a:buFont typeface="Arial" charset="0"/>
              <a:buChar char="•"/>
            </a:pPr>
            <a:r>
              <a:rPr lang="en-US" dirty="0" smtClean="0"/>
              <a:t>Anticipate critical gaps in caregiving for </a:t>
            </a:r>
            <a:r>
              <a:rPr lang="en-US" dirty="0" err="1" smtClean="0"/>
              <a:t>unbefriended</a:t>
            </a:r>
            <a:r>
              <a:rPr lang="en-US" dirty="0" smtClean="0"/>
              <a:t> LGBT older adults </a:t>
            </a:r>
          </a:p>
          <a:p>
            <a:pPr marL="457200" indent="-457200">
              <a:buFont typeface="Arial" charset="0"/>
              <a:buChar char="•"/>
            </a:pPr>
            <a:r>
              <a:rPr lang="en-US" dirty="0" smtClean="0"/>
              <a:t>Address social isolation through programming or referrals to LGBT programs</a:t>
            </a:r>
          </a:p>
          <a:p>
            <a:pPr marL="457200" indent="-457200">
              <a:buFont typeface="Arial" charset="0"/>
              <a:buChar char="•"/>
            </a:pPr>
            <a:r>
              <a:rPr lang="en-US" dirty="0" smtClean="0"/>
              <a:t>Identify LGBT clients facing economic hardships</a:t>
            </a:r>
          </a:p>
          <a:p>
            <a:pPr marL="457200" indent="-457200">
              <a:buFont typeface="Arial" charset="0"/>
              <a:buChar char="•"/>
            </a:pPr>
            <a:r>
              <a:rPr lang="en-US" dirty="0" smtClean="0"/>
              <a:t>Monitor bullying in senior housing towards LGBT residents</a:t>
            </a:r>
            <a:endParaRPr lang="en-US" dirty="0"/>
          </a:p>
        </p:txBody>
      </p:sp>
    </p:spTree>
    <p:extLst>
      <p:ext uri="{BB962C8B-B14F-4D97-AF65-F5344CB8AC3E}">
        <p14:creationId xmlns:p14="http://schemas.microsoft.com/office/powerpoint/2010/main" val="19151521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SO/GI Data will help </a:t>
            </a:r>
            <a:r>
              <a:rPr lang="en-US" dirty="0" smtClean="0"/>
              <a:t>Providers:</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smtClean="0"/>
              <a:t>Build skills in cultural competency to provide safe, competent services for vulnerable populations – such as home </a:t>
            </a:r>
            <a:r>
              <a:rPr lang="en-US" dirty="0"/>
              <a:t>c</a:t>
            </a:r>
            <a:r>
              <a:rPr lang="en-US" dirty="0" smtClean="0"/>
              <a:t>are </a:t>
            </a:r>
            <a:r>
              <a:rPr lang="en-US" dirty="0"/>
              <a:t>a</a:t>
            </a:r>
            <a:r>
              <a:rPr lang="en-US" dirty="0" smtClean="0"/>
              <a:t>ides for a transgender elder. </a:t>
            </a:r>
          </a:p>
          <a:p>
            <a:pPr marL="457200" indent="-457200">
              <a:buFont typeface="Arial" charset="0"/>
              <a:buChar char="•"/>
            </a:pPr>
            <a:endParaRPr lang="en-US" dirty="0"/>
          </a:p>
          <a:p>
            <a:pPr marL="457200" indent="-457200">
              <a:buFont typeface="Arial" charset="0"/>
              <a:buChar char="•"/>
            </a:pPr>
            <a:r>
              <a:rPr lang="en-US" dirty="0" smtClean="0"/>
              <a:t>Enable I&amp;R staff to provide specific resources for new LGBT clients</a:t>
            </a:r>
            <a:endParaRPr lang="en-US" dirty="0"/>
          </a:p>
        </p:txBody>
      </p:sp>
    </p:spTree>
    <p:extLst>
      <p:ext uri="{BB962C8B-B14F-4D97-AF65-F5344CB8AC3E}">
        <p14:creationId xmlns:p14="http://schemas.microsoft.com/office/powerpoint/2010/main" val="633036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470" y="0"/>
            <a:ext cx="8875059" cy="6858000"/>
          </a:xfrm>
          <a:prstGeom prst="rect">
            <a:avLst/>
          </a:prstGeom>
        </p:spPr>
      </p:pic>
    </p:spTree>
    <p:extLst>
      <p:ext uri="{BB962C8B-B14F-4D97-AF65-F5344CB8AC3E}">
        <p14:creationId xmlns:p14="http://schemas.microsoft.com/office/powerpoint/2010/main" val="13942679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SO/GI Data will help Providers: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Identify the needs </a:t>
            </a:r>
            <a:r>
              <a:rPr lang="en-US" dirty="0"/>
              <a:t>of </a:t>
            </a:r>
            <a:r>
              <a:rPr lang="en-US" dirty="0" smtClean="0"/>
              <a:t>LGBT older </a:t>
            </a:r>
            <a:r>
              <a:rPr lang="en-US" dirty="0"/>
              <a:t>adults in their area. </a:t>
            </a:r>
            <a:endParaRPr lang="en-US" dirty="0" smtClean="0"/>
          </a:p>
          <a:p>
            <a:pPr marL="457200" indent="-457200">
              <a:buFont typeface="Arial" panose="020B0604020202020204" pitchFamily="34" charset="0"/>
              <a:buChar char="•"/>
            </a:pPr>
            <a:r>
              <a:rPr lang="en-US" dirty="0" smtClean="0"/>
              <a:t>Develop programming to meet those needs. </a:t>
            </a:r>
          </a:p>
          <a:p>
            <a:pPr marL="457200" indent="-457200">
              <a:buFont typeface="Arial" panose="020B0604020202020204" pitchFamily="34" charset="0"/>
              <a:buChar char="•"/>
            </a:pPr>
            <a:r>
              <a:rPr lang="en-US" dirty="0" smtClean="0"/>
              <a:t>Help inform an ASAP’s need for additional resources and cultural competency training as more LGBT clients come into their case load. </a:t>
            </a:r>
            <a:endParaRPr lang="en-US" dirty="0"/>
          </a:p>
        </p:txBody>
      </p:sp>
    </p:spTree>
    <p:extLst>
      <p:ext uri="{BB962C8B-B14F-4D97-AF65-F5344CB8AC3E}">
        <p14:creationId xmlns:p14="http://schemas.microsoft.com/office/powerpoint/2010/main" val="183777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Resources</a:t>
            </a:r>
            <a:endParaRPr lang="en-US" dirty="0"/>
          </a:p>
        </p:txBody>
      </p:sp>
      <p:pic>
        <p:nvPicPr>
          <p:cNvPr id="8" name="Content Placeholder 7"/>
          <p:cNvPicPr>
            <a:picLocks noGrp="1" noChangeAspect="1"/>
          </p:cNvPicPr>
          <p:nvPr>
            <p:ph sz="half" idx="1"/>
          </p:nvPr>
        </p:nvPicPr>
        <p:blipFill>
          <a:blip r:embed="rId2"/>
          <a:stretch>
            <a:fillRect/>
          </a:stretch>
        </p:blipFill>
        <p:spPr>
          <a:xfrm>
            <a:off x="1003300" y="1676400"/>
            <a:ext cx="2946400" cy="3810000"/>
          </a:xfrm>
          <a:prstGeom prst="rect">
            <a:avLst/>
          </a:prstGeom>
        </p:spPr>
      </p:pic>
      <p:pic>
        <p:nvPicPr>
          <p:cNvPr id="7" name="Content Placeholder 6"/>
          <p:cNvPicPr>
            <a:picLocks noGrp="1" noChangeAspect="1"/>
          </p:cNvPicPr>
          <p:nvPr>
            <p:ph sz="half" idx="2"/>
          </p:nvPr>
        </p:nvPicPr>
        <p:blipFill>
          <a:blip r:embed="rId3"/>
          <a:stretch>
            <a:fillRect/>
          </a:stretch>
        </p:blipFill>
        <p:spPr>
          <a:xfrm>
            <a:off x="4953000" y="1600200"/>
            <a:ext cx="2931867" cy="3789632"/>
          </a:xfrm>
          <a:prstGeom prst="rect">
            <a:avLst/>
          </a:prstGeom>
        </p:spPr>
      </p:pic>
      <p:sp>
        <p:nvSpPr>
          <p:cNvPr id="2" name="TextBox 1"/>
          <p:cNvSpPr txBox="1"/>
          <p:nvPr/>
        </p:nvSpPr>
        <p:spPr>
          <a:xfrm>
            <a:off x="228600" y="5715000"/>
            <a:ext cx="4343400" cy="307777"/>
          </a:xfrm>
          <a:prstGeom prst="rect">
            <a:avLst/>
          </a:prstGeom>
          <a:noFill/>
        </p:spPr>
        <p:txBody>
          <a:bodyPr wrap="square" lIns="0" rIns="0" rtlCol="0">
            <a:spAutoFit/>
          </a:bodyPr>
          <a:lstStyle/>
          <a:p>
            <a:r>
              <a:rPr lang="en-US" sz="1400" dirty="0">
                <a:solidFill>
                  <a:schemeClr val="accent1">
                    <a:lumMod val="75000"/>
                  </a:schemeClr>
                </a:solidFill>
                <a:latin typeface="+mn-lt"/>
              </a:rPr>
              <a:t>http://</a:t>
            </a:r>
            <a:r>
              <a:rPr lang="en-US" sz="1400" dirty="0" err="1">
                <a:solidFill>
                  <a:schemeClr val="accent1">
                    <a:lumMod val="75000"/>
                  </a:schemeClr>
                </a:solidFill>
                <a:latin typeface="+mn-lt"/>
              </a:rPr>
              <a:t>www.lgbthealtheducation.org</a:t>
            </a:r>
            <a:r>
              <a:rPr lang="en-US" sz="1400" dirty="0">
                <a:solidFill>
                  <a:schemeClr val="accent1">
                    <a:lumMod val="75000"/>
                  </a:schemeClr>
                </a:solidFill>
                <a:latin typeface="+mn-lt"/>
              </a:rPr>
              <a:t>/topic/</a:t>
            </a:r>
            <a:r>
              <a:rPr lang="en-US" sz="1400" dirty="0" err="1">
                <a:solidFill>
                  <a:schemeClr val="accent1">
                    <a:lumMod val="75000"/>
                  </a:schemeClr>
                </a:solidFill>
                <a:latin typeface="+mn-lt"/>
              </a:rPr>
              <a:t>sogi</a:t>
            </a:r>
            <a:r>
              <a:rPr lang="en-US" sz="1400" dirty="0">
                <a:solidFill>
                  <a:schemeClr val="accent1">
                    <a:lumMod val="75000"/>
                  </a:schemeClr>
                </a:solidFill>
                <a:latin typeface="+mn-lt"/>
              </a:rPr>
              <a:t>/</a:t>
            </a:r>
            <a:endParaRPr lang="en-US" sz="1400" dirty="0" smtClean="0">
              <a:solidFill>
                <a:schemeClr val="accent1">
                  <a:lumMod val="75000"/>
                </a:schemeClr>
              </a:solidFill>
              <a:latin typeface="+mn-lt"/>
            </a:endParaRPr>
          </a:p>
        </p:txBody>
      </p:sp>
      <p:sp>
        <p:nvSpPr>
          <p:cNvPr id="3" name="TextBox 2"/>
          <p:cNvSpPr txBox="1"/>
          <p:nvPr/>
        </p:nvSpPr>
        <p:spPr>
          <a:xfrm>
            <a:off x="4800600" y="5715000"/>
            <a:ext cx="4191000" cy="523220"/>
          </a:xfrm>
          <a:prstGeom prst="rect">
            <a:avLst/>
          </a:prstGeom>
          <a:noFill/>
        </p:spPr>
        <p:txBody>
          <a:bodyPr wrap="square" lIns="0" rIns="0" rtlCol="0">
            <a:spAutoFit/>
          </a:bodyPr>
          <a:lstStyle/>
          <a:p>
            <a:r>
              <a:rPr lang="en-US" sz="1400" dirty="0">
                <a:solidFill>
                  <a:schemeClr val="accent1">
                    <a:lumMod val="75000"/>
                  </a:schemeClr>
                </a:solidFill>
                <a:latin typeface="+mn-lt"/>
              </a:rPr>
              <a:t>http://</a:t>
            </a:r>
            <a:r>
              <a:rPr lang="en-US" sz="1400" dirty="0" err="1">
                <a:solidFill>
                  <a:schemeClr val="accent1">
                    <a:lumMod val="75000"/>
                  </a:schemeClr>
                </a:solidFill>
                <a:latin typeface="+mn-lt"/>
              </a:rPr>
              <a:t>issuu.com</a:t>
            </a:r>
            <a:r>
              <a:rPr lang="en-US" sz="1400" dirty="0">
                <a:solidFill>
                  <a:schemeClr val="accent1">
                    <a:lumMod val="75000"/>
                  </a:schemeClr>
                </a:solidFill>
                <a:latin typeface="+mn-lt"/>
              </a:rPr>
              <a:t>/</a:t>
            </a:r>
            <a:r>
              <a:rPr lang="en-US" sz="1400" dirty="0" err="1">
                <a:solidFill>
                  <a:schemeClr val="accent1">
                    <a:lumMod val="75000"/>
                  </a:schemeClr>
                </a:solidFill>
                <a:latin typeface="+mn-lt"/>
              </a:rPr>
              <a:t>lgbtagingcenter</a:t>
            </a:r>
            <a:r>
              <a:rPr lang="en-US" sz="1400" dirty="0">
                <a:solidFill>
                  <a:schemeClr val="accent1">
                    <a:lumMod val="75000"/>
                  </a:schemeClr>
                </a:solidFill>
                <a:latin typeface="+mn-lt"/>
              </a:rPr>
              <a:t>/docs/</a:t>
            </a:r>
            <a:r>
              <a:rPr lang="en-US" sz="1400" dirty="0" err="1">
                <a:solidFill>
                  <a:schemeClr val="accent1">
                    <a:lumMod val="75000"/>
                  </a:schemeClr>
                </a:solidFill>
                <a:latin typeface="+mn-lt"/>
              </a:rPr>
              <a:t>inclusivequestionsolder_adults_guidebook</a:t>
            </a:r>
            <a:r>
              <a:rPr lang="en-US" sz="1400" dirty="0">
                <a:solidFill>
                  <a:schemeClr val="accent1">
                    <a:lumMod val="75000"/>
                  </a:schemeClr>
                </a:solidFill>
                <a:latin typeface="+mn-lt"/>
              </a:rPr>
              <a:t>/1?e=0</a:t>
            </a:r>
            <a:endParaRPr lang="en-US" sz="1400" dirty="0" smtClean="0">
              <a:solidFill>
                <a:schemeClr val="accent1">
                  <a:lumMod val="75000"/>
                </a:schemeClr>
              </a:solidFill>
              <a:latin typeface="+mn-lt"/>
            </a:endParaRPr>
          </a:p>
        </p:txBody>
      </p:sp>
    </p:spTree>
    <p:extLst>
      <p:ext uri="{BB962C8B-B14F-4D97-AF65-F5344CB8AC3E}">
        <p14:creationId xmlns:p14="http://schemas.microsoft.com/office/powerpoint/2010/main" val="178720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28600"/>
            <a:ext cx="8305800" cy="5918954"/>
          </a:xfrm>
        </p:spPr>
      </p:pic>
      <p:sp>
        <p:nvSpPr>
          <p:cNvPr id="3" name="TextBox 2"/>
          <p:cNvSpPr txBox="1"/>
          <p:nvPr/>
        </p:nvSpPr>
        <p:spPr>
          <a:xfrm>
            <a:off x="5334000" y="5971401"/>
            <a:ext cx="3048000" cy="276999"/>
          </a:xfrm>
          <a:prstGeom prst="rect">
            <a:avLst/>
          </a:prstGeom>
          <a:noFill/>
        </p:spPr>
        <p:txBody>
          <a:bodyPr wrap="square" lIns="0" rIns="0" rtlCol="0">
            <a:spAutoFit/>
          </a:bodyPr>
          <a:lstStyle/>
          <a:p>
            <a:r>
              <a:rPr lang="en-US" sz="1200" dirty="0" smtClean="0">
                <a:solidFill>
                  <a:schemeClr val="tx1"/>
                </a:solidFill>
                <a:latin typeface="+mn-lt"/>
              </a:rPr>
              <a:t>Source: The Williams Institute, UCLA</a:t>
            </a:r>
          </a:p>
        </p:txBody>
      </p:sp>
    </p:spTree>
    <p:extLst>
      <p:ext uri="{BB962C8B-B14F-4D97-AF65-F5344CB8AC3E}">
        <p14:creationId xmlns:p14="http://schemas.microsoft.com/office/powerpoint/2010/main" val="32006559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1143000"/>
          </a:xfrm>
        </p:spPr>
        <p:txBody>
          <a:bodyPr/>
          <a:lstStyle/>
          <a:p>
            <a:r>
              <a:rPr lang="en-US" dirty="0" smtClean="0"/>
              <a:t>Acknowledgements:</a:t>
            </a:r>
            <a:endParaRPr lang="en-US" dirty="0"/>
          </a:p>
        </p:txBody>
      </p:sp>
      <p:sp>
        <p:nvSpPr>
          <p:cNvPr id="6" name="Content Placeholder 5"/>
          <p:cNvSpPr>
            <a:spLocks noGrp="1"/>
          </p:cNvSpPr>
          <p:nvPr>
            <p:ph idx="1"/>
          </p:nvPr>
        </p:nvSpPr>
        <p:spPr/>
        <p:txBody>
          <a:bodyPr/>
          <a:lstStyle/>
          <a:p>
            <a:pPr marL="342900" indent="-342900">
              <a:buFont typeface="Arial" panose="020B0604020202020204" pitchFamily="34" charset="0"/>
              <a:buChar char="•"/>
            </a:pPr>
            <a:r>
              <a:rPr lang="en-US" sz="2000" dirty="0" smtClean="0"/>
              <a:t>Secretary Alice Bonner, Executive Office of Elder Affairs</a:t>
            </a:r>
          </a:p>
          <a:p>
            <a:pPr marL="342900" indent="-342900">
              <a:buFont typeface="Arial" panose="020B0604020202020204" pitchFamily="34" charset="0"/>
              <a:buChar char="•"/>
            </a:pPr>
            <a:r>
              <a:rPr lang="en-US" sz="2000" dirty="0" smtClean="0"/>
              <a:t>Assistant Secretary Carol Malone, Executive Office of Elder Affairs</a:t>
            </a:r>
          </a:p>
          <a:p>
            <a:pPr marL="342900" indent="-342900">
              <a:buFont typeface="Arial" panose="020B0604020202020204" pitchFamily="34" charset="0"/>
              <a:buChar char="•"/>
            </a:pPr>
            <a:r>
              <a:rPr lang="en-US" sz="2000" dirty="0" smtClean="0"/>
              <a:t>Mary </a:t>
            </a:r>
            <a:r>
              <a:rPr lang="en-US" sz="2000" dirty="0" err="1" smtClean="0"/>
              <a:t>DeRoo</a:t>
            </a:r>
            <a:r>
              <a:rPr lang="en-US" sz="2000" dirty="0" smtClean="0"/>
              <a:t>, </a:t>
            </a:r>
            <a:r>
              <a:rPr lang="en-US" sz="2000" dirty="0"/>
              <a:t>RN, BSN, </a:t>
            </a:r>
            <a:r>
              <a:rPr lang="en-US" sz="2000" dirty="0" smtClean="0"/>
              <a:t>SNS, Director of Home and Community Programs, EOEA</a:t>
            </a:r>
          </a:p>
          <a:p>
            <a:pPr marL="342900" indent="-342900">
              <a:buFont typeface="Arial" panose="020B0604020202020204" pitchFamily="34" charset="0"/>
              <a:buChar char="•"/>
            </a:pPr>
            <a:r>
              <a:rPr lang="en-US" sz="2000" dirty="0" smtClean="0"/>
              <a:t>Susan Tompkins-Hunt, Assistant Director of Homecare, EOEA</a:t>
            </a:r>
          </a:p>
          <a:p>
            <a:pPr marL="342900" indent="-342900">
              <a:buFont typeface="Arial" panose="020B0604020202020204" pitchFamily="34" charset="0"/>
              <a:buChar char="•"/>
            </a:pPr>
            <a:r>
              <a:rPr lang="en-US" sz="2000" dirty="0" smtClean="0"/>
              <a:t>Harvey </a:t>
            </a:r>
            <a:r>
              <a:rPr lang="en-US" sz="2000" dirty="0" err="1"/>
              <a:t>Makadon</a:t>
            </a:r>
            <a:r>
              <a:rPr lang="en-US" sz="2000" dirty="0"/>
              <a:t>, M.D., National LGBT Health Education Center, Fenway Institute; Harvard Medical </a:t>
            </a:r>
            <a:r>
              <a:rPr lang="en-US" sz="2000" dirty="0" smtClean="0"/>
              <a:t>School</a:t>
            </a:r>
          </a:p>
          <a:p>
            <a:pPr marL="342900" indent="-342900">
              <a:buFont typeface="Arial" panose="020B0604020202020204" pitchFamily="34" charset="0"/>
              <a:buChar char="•"/>
            </a:pPr>
            <a:r>
              <a:rPr lang="en-US" sz="2000" dirty="0" smtClean="0"/>
              <a:t>Dale Mitchell, Executive Director, ETHOS</a:t>
            </a:r>
            <a:endParaRPr lang="en-US" sz="2000" dirty="0"/>
          </a:p>
          <a:p>
            <a:pPr marL="342900" indent="-342900">
              <a:buFont typeface="Arial" panose="020B0604020202020204" pitchFamily="34" charset="0"/>
              <a:buChar char="•"/>
            </a:pPr>
            <a:r>
              <a:rPr lang="en-US" sz="2000" dirty="0"/>
              <a:t>Lisa Krinsky, LICSW, LGBT Aging Project</a:t>
            </a:r>
          </a:p>
          <a:p>
            <a:pPr marL="342900" indent="-342900">
              <a:buFont typeface="Arial" panose="020B0604020202020204" pitchFamily="34" charset="0"/>
              <a:buChar char="•"/>
            </a:pPr>
            <a:r>
              <a:rPr lang="en-US" sz="2000" dirty="0"/>
              <a:t>Tim Wang, MPH, Fenway Institute</a:t>
            </a:r>
          </a:p>
          <a:p>
            <a:endParaRPr lang="en-US" dirty="0"/>
          </a:p>
        </p:txBody>
      </p:sp>
    </p:spTree>
    <p:extLst>
      <p:ext uri="{BB962C8B-B14F-4D97-AF65-F5344CB8AC3E}">
        <p14:creationId xmlns:p14="http://schemas.microsoft.com/office/powerpoint/2010/main" val="1610642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8002"/>
            <a:ext cx="7010400" cy="1143000"/>
          </a:xfrm>
        </p:spPr>
        <p:txBody>
          <a:bodyPr/>
          <a:lstStyle/>
          <a:p>
            <a:r>
              <a:rPr lang="en-US" b="1" dirty="0" smtClean="0"/>
              <a:t>Thank you. Questions?</a:t>
            </a:r>
            <a:endParaRPr lang="en-US" b="1" dirty="0"/>
          </a:p>
        </p:txBody>
      </p:sp>
      <p:sp>
        <p:nvSpPr>
          <p:cNvPr id="3" name="Content Placeholder 2"/>
          <p:cNvSpPr>
            <a:spLocks noGrp="1"/>
          </p:cNvSpPr>
          <p:nvPr>
            <p:ph idx="1"/>
          </p:nvPr>
        </p:nvSpPr>
        <p:spPr>
          <a:xfrm>
            <a:off x="354842" y="1074194"/>
            <a:ext cx="8610600" cy="5127008"/>
          </a:xfrm>
        </p:spPr>
        <p:txBody>
          <a:bodyPr>
            <a:noAutofit/>
          </a:bodyPr>
          <a:lstStyle/>
          <a:p>
            <a:pPr marL="0" indent="0" algn="ctr">
              <a:buNone/>
            </a:pPr>
            <a:endParaRPr lang="en-US" sz="2400" b="1" dirty="0" smtClean="0"/>
          </a:p>
          <a:p>
            <a:pPr marL="0" indent="0" algn="ctr">
              <a:buNone/>
            </a:pPr>
            <a:r>
              <a:rPr lang="en-US" sz="2400" b="1" dirty="0" smtClean="0"/>
              <a:t>Sean </a:t>
            </a:r>
            <a:r>
              <a:rPr lang="en-US" sz="2400" b="1" dirty="0"/>
              <a:t>Cahill</a:t>
            </a:r>
            <a:r>
              <a:rPr lang="en-US" sz="2400" dirty="0"/>
              <a:t>, Director, Health Policy </a:t>
            </a:r>
            <a:r>
              <a:rPr lang="en-US" sz="2400" dirty="0" smtClean="0"/>
              <a:t>Research</a:t>
            </a:r>
          </a:p>
          <a:p>
            <a:pPr marL="0" indent="0" algn="ctr">
              <a:buNone/>
            </a:pPr>
            <a:r>
              <a:rPr lang="en-US" sz="2400" dirty="0" smtClean="0">
                <a:hlinkClick r:id="rId2"/>
              </a:rPr>
              <a:t>scahill@fenwayhealth.org</a:t>
            </a:r>
            <a:r>
              <a:rPr lang="en-US" sz="2400" dirty="0" smtClean="0"/>
              <a:t>; 617-927-6016</a:t>
            </a:r>
          </a:p>
          <a:p>
            <a:pPr marL="0" indent="0" algn="ctr">
              <a:buNone/>
            </a:pPr>
            <a:endParaRPr lang="en-US" sz="2000" dirty="0"/>
          </a:p>
          <a:p>
            <a:pPr marL="0" indent="0" algn="ctr">
              <a:buNone/>
            </a:pPr>
            <a:r>
              <a:rPr lang="en-US" sz="2400" b="1" dirty="0" smtClean="0"/>
              <a:t>Bob Linscott</a:t>
            </a:r>
            <a:r>
              <a:rPr lang="en-US" sz="2400" dirty="0" smtClean="0"/>
              <a:t>, Assistant Director, LGBT Aging Project</a:t>
            </a:r>
          </a:p>
          <a:p>
            <a:pPr marL="0" indent="0" algn="ctr">
              <a:buNone/>
            </a:pPr>
            <a:r>
              <a:rPr lang="en-US" sz="2400" dirty="0" smtClean="0">
                <a:hlinkClick r:id="rId3"/>
              </a:rPr>
              <a:t>blinscott@fenwayhealth.org</a:t>
            </a:r>
            <a:r>
              <a:rPr lang="en-US" sz="2400" dirty="0" smtClean="0"/>
              <a:t>; 857-313-6578</a:t>
            </a:r>
          </a:p>
          <a:p>
            <a:pPr marL="0" indent="0" algn="ctr">
              <a:buNone/>
            </a:pPr>
            <a:endParaRPr lang="en-US" sz="2400" dirty="0" smtClean="0"/>
          </a:p>
          <a:p>
            <a:pPr marL="0" indent="0">
              <a:buNone/>
            </a:pPr>
            <a:endParaRPr lang="en-US" sz="2000" dirty="0"/>
          </a:p>
          <a:p>
            <a:endParaRPr lang="en-US" sz="24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7060" b="14699"/>
          <a:stretch/>
        </p:blipFill>
        <p:spPr>
          <a:xfrm>
            <a:off x="5715000" y="6285418"/>
            <a:ext cx="2667000" cy="474133"/>
          </a:xfrm>
          <a:prstGeom prst="rect">
            <a:avLst/>
          </a:prstGeom>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l="62070"/>
          <a:stretch>
            <a:fillRect/>
          </a:stretch>
        </p:blipFill>
        <p:spPr bwMode="auto">
          <a:xfrm>
            <a:off x="3505200" y="4828014"/>
            <a:ext cx="1552168" cy="137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778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470" y="0"/>
            <a:ext cx="8875059" cy="6858000"/>
          </a:xfrm>
          <a:prstGeom prst="rect">
            <a:avLst/>
          </a:prstGeom>
        </p:spPr>
      </p:pic>
    </p:spTree>
    <p:extLst>
      <p:ext uri="{BB962C8B-B14F-4D97-AF65-F5344CB8AC3E}">
        <p14:creationId xmlns:p14="http://schemas.microsoft.com/office/powerpoint/2010/main" val="858512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LGBT Elders</a:t>
            </a:r>
            <a:endParaRPr lang="en-US" dirty="0"/>
          </a:p>
        </p:txBody>
      </p:sp>
      <p:sp>
        <p:nvSpPr>
          <p:cNvPr id="4" name="Content Placeholder 3"/>
          <p:cNvSpPr>
            <a:spLocks noGrp="1"/>
          </p:cNvSpPr>
          <p:nvPr>
            <p:ph sz="quarter" idx="4294967295"/>
          </p:nvPr>
        </p:nvSpPr>
        <p:spPr>
          <a:xfrm>
            <a:off x="457200" y="1371600"/>
            <a:ext cx="8229600" cy="4800600"/>
          </a:xfrm>
          <a:prstGeom prst="rect">
            <a:avLst/>
          </a:prstGeom>
        </p:spPr>
        <p:txBody>
          <a:bodyPr/>
          <a:lstStyle/>
          <a:p>
            <a:pPr marL="457200" indent="-457200">
              <a:buFont typeface="Wingdings" panose="05000000000000000000" pitchFamily="2" charset="2"/>
              <a:buChar char="q"/>
            </a:pPr>
            <a:r>
              <a:rPr lang="en-US" dirty="0" smtClean="0"/>
              <a:t>Collecting SO/GI information is important because LGBT elders experience unique disparities and challenges</a:t>
            </a:r>
          </a:p>
          <a:p>
            <a:pPr lvl="1"/>
            <a:r>
              <a:rPr lang="en-US" dirty="0" smtClean="0"/>
              <a:t>May be more likely to be single and/or live alone	</a:t>
            </a:r>
          </a:p>
          <a:p>
            <a:pPr lvl="1"/>
            <a:r>
              <a:rPr lang="en-US" dirty="0" smtClean="0"/>
              <a:t>Less likely to have children, grandchildren</a:t>
            </a:r>
          </a:p>
          <a:p>
            <a:pPr lvl="1"/>
            <a:r>
              <a:rPr lang="en-US" dirty="0" smtClean="0"/>
              <a:t>May be more in need of formal caregiving support, elder services than others</a:t>
            </a:r>
          </a:p>
        </p:txBody>
      </p:sp>
    </p:spTree>
    <p:extLst>
      <p:ext uri="{BB962C8B-B14F-4D97-AF65-F5344CB8AC3E}">
        <p14:creationId xmlns:p14="http://schemas.microsoft.com/office/powerpoint/2010/main" val="2069883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436" y="-304800"/>
            <a:ext cx="8229600" cy="1143000"/>
          </a:xfrm>
        </p:spPr>
        <p:txBody>
          <a:bodyPr/>
          <a:lstStyle/>
          <a:p>
            <a:r>
              <a:rPr lang="en-US" dirty="0" smtClean="0"/>
              <a:t>LGBT Elders</a:t>
            </a:r>
            <a:endParaRPr lang="en-US" dirty="0"/>
          </a:p>
        </p:txBody>
      </p:sp>
      <p:sp>
        <p:nvSpPr>
          <p:cNvPr id="4" name="Content Placeholder 3"/>
          <p:cNvSpPr>
            <a:spLocks noGrp="1"/>
          </p:cNvSpPr>
          <p:nvPr>
            <p:ph sz="quarter" idx="4294967295"/>
          </p:nvPr>
        </p:nvSpPr>
        <p:spPr>
          <a:xfrm>
            <a:off x="467436" y="838200"/>
            <a:ext cx="8229600" cy="4800600"/>
          </a:xfrm>
          <a:prstGeom prst="rect">
            <a:avLst/>
          </a:prstGeom>
        </p:spPr>
        <p:txBody>
          <a:bodyPr/>
          <a:lstStyle/>
          <a:p>
            <a:pPr marL="457200" indent="-457200">
              <a:buFont typeface="Wingdings" panose="05000000000000000000" pitchFamily="2" charset="2"/>
              <a:buChar char="q"/>
            </a:pPr>
            <a:r>
              <a:rPr lang="en-US" dirty="0" smtClean="0"/>
              <a:t>LGBT elders came of age under conditions of intense homophobia</a:t>
            </a:r>
          </a:p>
          <a:p>
            <a:pPr lvl="1"/>
            <a:r>
              <a:rPr lang="en-US" dirty="0"/>
              <a:t>Homosexuality criminalized </a:t>
            </a:r>
            <a:r>
              <a:rPr lang="en-US" dirty="0" smtClean="0"/>
              <a:t>in </a:t>
            </a:r>
            <a:r>
              <a:rPr lang="en-US" dirty="0"/>
              <a:t>50 states</a:t>
            </a:r>
          </a:p>
          <a:p>
            <a:pPr lvl="1"/>
            <a:r>
              <a:rPr lang="en-US" dirty="0"/>
              <a:t>Categorized as a mental </a:t>
            </a:r>
            <a:r>
              <a:rPr lang="en-US" dirty="0" smtClean="0"/>
              <a:t>illness; electroshock therapy used as treatment</a:t>
            </a:r>
            <a:endParaRPr lang="en-US" dirty="0"/>
          </a:p>
          <a:p>
            <a:pPr lvl="1"/>
            <a:r>
              <a:rPr lang="en-US" dirty="0"/>
              <a:t>Condemned as </a:t>
            </a:r>
            <a:r>
              <a:rPr lang="en-US" dirty="0" smtClean="0"/>
              <a:t>sin </a:t>
            </a:r>
            <a:r>
              <a:rPr lang="en-US" dirty="0"/>
              <a:t>by all </a:t>
            </a:r>
            <a:r>
              <a:rPr lang="en-US" dirty="0" smtClean="0"/>
              <a:t>major religions</a:t>
            </a:r>
            <a:endParaRPr lang="en-US" dirty="0"/>
          </a:p>
          <a:p>
            <a:pPr lvl="1"/>
            <a:r>
              <a:rPr lang="en-US" dirty="0"/>
              <a:t>Legitimate cause for being </a:t>
            </a:r>
            <a:r>
              <a:rPr lang="en-US" dirty="0" smtClean="0"/>
              <a:t>fired or denied employment</a:t>
            </a:r>
          </a:p>
          <a:p>
            <a:pPr marL="457200" indent="-457200">
              <a:buFont typeface="Wingdings" panose="05000000000000000000" pitchFamily="2" charset="2"/>
              <a:buChar char="q"/>
            </a:pPr>
            <a:r>
              <a:rPr lang="en-US" dirty="0" smtClean="0"/>
              <a:t>Many LGBT elders thought of non-disclosure as a survival strategy</a:t>
            </a:r>
          </a:p>
          <a:p>
            <a:pPr lvl="1"/>
            <a:endParaRPr lang="en-US" dirty="0" smtClean="0"/>
          </a:p>
          <a:p>
            <a:endParaRPr lang="en-US" dirty="0"/>
          </a:p>
        </p:txBody>
      </p:sp>
    </p:spTree>
    <p:extLst>
      <p:ext uri="{BB962C8B-B14F-4D97-AF65-F5344CB8AC3E}">
        <p14:creationId xmlns:p14="http://schemas.microsoft.com/office/powerpoint/2010/main" val="2851079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82" y="6824"/>
            <a:ext cx="8229600" cy="1143000"/>
          </a:xfrm>
        </p:spPr>
        <p:txBody>
          <a:bodyPr/>
          <a:lstStyle/>
          <a:p>
            <a:r>
              <a:rPr lang="en-US" b="1" dirty="0" smtClean="0"/>
              <a:t>Social isolation may be greater for LGBT elders</a:t>
            </a:r>
            <a:endParaRPr lang="en-US" b="1" dirty="0"/>
          </a:p>
        </p:txBody>
      </p:sp>
      <p:sp>
        <p:nvSpPr>
          <p:cNvPr id="3" name="Content Placeholder 2"/>
          <p:cNvSpPr>
            <a:spLocks noGrp="1"/>
          </p:cNvSpPr>
          <p:nvPr>
            <p:ph idx="1"/>
          </p:nvPr>
        </p:nvSpPr>
        <p:spPr>
          <a:xfrm>
            <a:off x="245660" y="1168021"/>
            <a:ext cx="8610600" cy="3886200"/>
          </a:xfrm>
        </p:spPr>
        <p:txBody>
          <a:bodyPr/>
          <a:lstStyle/>
          <a:p>
            <a:pPr marL="457200" indent="-457200">
              <a:buFont typeface="Wingdings" panose="05000000000000000000" pitchFamily="2" charset="2"/>
              <a:buChar char="q"/>
            </a:pPr>
            <a:r>
              <a:rPr lang="en-US" sz="2800" dirty="0"/>
              <a:t>O</a:t>
            </a:r>
            <a:r>
              <a:rPr lang="en-US" sz="2800" dirty="0" smtClean="0"/>
              <a:t>lder </a:t>
            </a:r>
            <a:r>
              <a:rPr lang="en-US" sz="2800" dirty="0"/>
              <a:t>gay/bi men, bisexual women </a:t>
            </a:r>
            <a:r>
              <a:rPr lang="en-US" sz="2800" dirty="0" smtClean="0"/>
              <a:t>             in Mass. more likely to live alone,                  according to BRFSS—could indicate               social isolation</a:t>
            </a:r>
            <a:endParaRPr lang="en-US" sz="2800" dirty="0"/>
          </a:p>
          <a:p>
            <a:pPr marL="457200" indent="-457200">
              <a:buFont typeface="Wingdings" panose="05000000000000000000" pitchFamily="2" charset="2"/>
              <a:buChar char="q"/>
            </a:pPr>
            <a:r>
              <a:rPr lang="en-US" sz="2800" dirty="0"/>
              <a:t>44% of 2,560 LGBT older adults </a:t>
            </a:r>
            <a:r>
              <a:rPr lang="en-US" sz="2800" dirty="0" smtClean="0"/>
              <a:t>partnered</a:t>
            </a:r>
            <a:r>
              <a:rPr lang="en-US" sz="2800" dirty="0"/>
              <a:t>, 55% live alone (</a:t>
            </a:r>
            <a:r>
              <a:rPr lang="en-US" sz="2800" dirty="0" err="1"/>
              <a:t>Fredriksen</a:t>
            </a:r>
            <a:r>
              <a:rPr lang="en-US" sz="2800" dirty="0"/>
              <a:t>-Golden 2011</a:t>
            </a:r>
            <a:r>
              <a:rPr lang="en-US" sz="2800" dirty="0" smtClean="0"/>
              <a:t>)</a:t>
            </a:r>
            <a:endParaRPr lang="en-US" sz="1800" dirty="0"/>
          </a:p>
          <a:p>
            <a:pPr marL="457200" indent="-457200">
              <a:buFont typeface="Wingdings" panose="05000000000000000000" pitchFamily="2" charset="2"/>
              <a:buChar char="q"/>
            </a:pPr>
            <a:r>
              <a:rPr lang="en-US" sz="2800" dirty="0"/>
              <a:t>Lower parenting </a:t>
            </a:r>
            <a:r>
              <a:rPr lang="en-US" sz="2800" dirty="0" smtClean="0"/>
              <a:t>rates for same-sex partners, LGBT elders have </a:t>
            </a:r>
            <a:r>
              <a:rPr lang="en-US" sz="2800" dirty="0"/>
              <a:t>implications for caregiving in old age </a:t>
            </a:r>
            <a:r>
              <a:rPr lang="en-US" sz="2800" dirty="0" smtClean="0"/>
              <a:t>(Gates &amp; Cooke, 2011; de </a:t>
            </a:r>
            <a:r>
              <a:rPr lang="en-US" sz="2800" dirty="0" err="1" smtClean="0"/>
              <a:t>Vries</a:t>
            </a:r>
            <a:r>
              <a:rPr lang="en-US" sz="2800" dirty="0" smtClean="0"/>
              <a:t>, 2006)</a:t>
            </a:r>
          </a:p>
          <a:p>
            <a:endParaRPr lang="en-US" sz="1800" dirty="0" smtClean="0"/>
          </a:p>
          <a:p>
            <a:endParaRPr lang="en-US" sz="2800" dirty="0"/>
          </a:p>
          <a:p>
            <a:endParaRPr lang="en-US" sz="2800" dirty="0"/>
          </a:p>
          <a:p>
            <a:endParaRPr lang="en-US" dirty="0"/>
          </a:p>
        </p:txBody>
      </p:sp>
      <p:pic>
        <p:nvPicPr>
          <p:cNvPr id="5" name="Picture 4" descr="Fotolia_27315177_Subscription_L.jpg"/>
          <p:cNvPicPr>
            <a:picLocks noChangeAspect="1"/>
          </p:cNvPicPr>
          <p:nvPr/>
        </p:nvPicPr>
        <p:blipFill>
          <a:blip r:embed="rId2" cstate="print"/>
          <a:srcRect b="19737"/>
          <a:stretch>
            <a:fillRect/>
          </a:stretch>
        </p:blipFill>
        <p:spPr>
          <a:xfrm>
            <a:off x="7141191" y="698121"/>
            <a:ext cx="1981200" cy="2389875"/>
          </a:xfrm>
          <a:prstGeom prst="rect">
            <a:avLst/>
          </a:prstGeom>
        </p:spPr>
      </p:pic>
    </p:spTree>
    <p:extLst>
      <p:ext uri="{BB962C8B-B14F-4D97-AF65-F5344CB8AC3E}">
        <p14:creationId xmlns:p14="http://schemas.microsoft.com/office/powerpoint/2010/main" val="2753788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FenwayInstitute_PPTtemplate_light">
  <a:themeElements>
    <a:clrScheme name="Fenway Health">
      <a:dk1>
        <a:srgbClr val="717073"/>
      </a:dk1>
      <a:lt1>
        <a:sysClr val="window" lastClr="FFFFFF"/>
      </a:lt1>
      <a:dk2>
        <a:srgbClr val="162731"/>
      </a:dk2>
      <a:lt2>
        <a:srgbClr val="FFFFFF"/>
      </a:lt2>
      <a:accent1>
        <a:srgbClr val="00A5E3"/>
      </a:accent1>
      <a:accent2>
        <a:srgbClr val="233E99"/>
      </a:accent2>
      <a:accent3>
        <a:srgbClr val="78A22F"/>
      </a:accent3>
      <a:accent4>
        <a:srgbClr val="FDBB30"/>
      </a:accent4>
      <a:accent5>
        <a:srgbClr val="F26649"/>
      </a:accent5>
      <a:accent6>
        <a:srgbClr val="7C2B83"/>
      </a:accent6>
      <a:hlink>
        <a:srgbClr val="00A5E3"/>
      </a:hlink>
      <a:folHlink>
        <a:srgbClr val="233E99"/>
      </a:folHlink>
    </a:clrScheme>
    <a:fontScheme name="Fenway Health">
      <a:majorFont>
        <a:latin typeface="Century Gothic"/>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38100" cap="flat" cmpd="sng" algn="ctr">
          <a:solidFill>
            <a:schemeClr val="accent1"/>
          </a:solidFill>
          <a:prstDash val="solid"/>
          <a:round/>
          <a:headEnd type="none" w="med" len="med"/>
          <a:tailEnd type="none" w="med" len="med"/>
        </a:ln>
        <a:effectLst>
          <a:reflection stA="0" endPos="0" dir="5400000" sy="-100000" algn="bl" rotWithShape="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rIns="0" rtlCol="0">
        <a:spAutoFit/>
      </a:bodyPr>
      <a:lstStyle>
        <a:defPPr>
          <a:defRPr dirty="0" err="1" smtClean="0">
            <a:solidFill>
              <a:schemeClr val="tx1"/>
            </a:solidFill>
            <a:latin typeface="+mn-lt"/>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Sean Template</Template>
  <TotalTime>14182</TotalTime>
  <Words>2909</Words>
  <Application>Microsoft Office PowerPoint</Application>
  <PresentationFormat>On-screen Show (4:3)</PresentationFormat>
  <Paragraphs>331</Paragraphs>
  <Slides>51</Slides>
  <Notes>14</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TheFenwayInstitute_PPTtemplate_light</vt:lpstr>
      <vt:lpstr>Collecting Sexual Orientation, Gender Identity Data FROM OLDER ADULTS TO IMPROVE SERVICES</vt:lpstr>
      <vt:lpstr>Outline</vt:lpstr>
      <vt:lpstr>Part I:  Why collect SO/GI Data? Understanding LGBT Older Adults</vt:lpstr>
      <vt:lpstr>LGBT people live everywhere</vt:lpstr>
      <vt:lpstr>PowerPoint Presentation</vt:lpstr>
      <vt:lpstr>PowerPoint Presentation</vt:lpstr>
      <vt:lpstr>LGBT Elders</vt:lpstr>
      <vt:lpstr>LGBT Elders</vt:lpstr>
      <vt:lpstr>Social isolation may be greater for LGBT elders</vt:lpstr>
      <vt:lpstr>Life experiences shape LGBT elders’ access to health care, support networks</vt:lpstr>
      <vt:lpstr>LGBT People and Disability</vt:lpstr>
      <vt:lpstr>Concerns re: health care</vt:lpstr>
      <vt:lpstr>  State Commission Recommendation, Recent Federal Regulatory Developments</vt:lpstr>
      <vt:lpstr>PowerPoint Presentation</vt:lpstr>
      <vt:lpstr>1. Data Collection</vt:lpstr>
      <vt:lpstr>PowerPoint Presentation</vt:lpstr>
      <vt:lpstr>Federal Regulatory Developments</vt:lpstr>
      <vt:lpstr>Federal Regulatory Developments</vt:lpstr>
      <vt:lpstr>Part ii: so/gi Data collection</vt:lpstr>
      <vt:lpstr>  Recap</vt:lpstr>
      <vt:lpstr>Sexual Orientation</vt:lpstr>
      <vt:lpstr>The ‘Q’ in LGBTQ</vt:lpstr>
      <vt:lpstr>Gender Identity</vt:lpstr>
      <vt:lpstr>The T in LGBT: Transgender</vt:lpstr>
      <vt:lpstr>Caring for Transgender Older adults</vt:lpstr>
      <vt:lpstr>   Sexual Orientation and Gender Identity are Not the Same</vt:lpstr>
      <vt:lpstr>Reviewing Terminology</vt:lpstr>
      <vt:lpstr>Quiz: Which of the following is NOT a sexual orientation?</vt:lpstr>
      <vt:lpstr>Quiz: Which of the following is NOT a sexual orientation?</vt:lpstr>
      <vt:lpstr>The New SO/GI Questions</vt:lpstr>
      <vt:lpstr>PowerPoint Presentation</vt:lpstr>
      <vt:lpstr>CDS 2.3 Section BB. Personal Items section 1: Gender</vt:lpstr>
      <vt:lpstr>CDS 2.3 Section BB. Personal Items section 2: sexual orientation</vt:lpstr>
      <vt:lpstr>How to Ask SO/GI Questions</vt:lpstr>
      <vt:lpstr>How to Ask SO/GI Questions</vt:lpstr>
      <vt:lpstr>How to Ask SO/GI Questions</vt:lpstr>
      <vt:lpstr>How to Ask SO/GI Questions</vt:lpstr>
      <vt:lpstr>How to Ask SO/GI Questions</vt:lpstr>
      <vt:lpstr>How to Ask SO/GI Questions</vt:lpstr>
      <vt:lpstr>Quiz: Which of the following is NOT an Appropriate term for a transgender person?</vt:lpstr>
      <vt:lpstr>Quiz: Which of the following is NOT an Appropriate term for a transgender person?</vt:lpstr>
      <vt:lpstr>Part III:  How SO/GI Data will improver services for LGBT Older Adults</vt:lpstr>
      <vt:lpstr>Person Centered Care:</vt:lpstr>
      <vt:lpstr>SO/GI Data will help Improve Services:</vt:lpstr>
      <vt:lpstr>SO/GI Data will help Providers:</vt:lpstr>
      <vt:lpstr>SO/GI Data will help Providers:</vt:lpstr>
      <vt:lpstr>PowerPoint Presentation</vt:lpstr>
      <vt:lpstr>SO/GI Data will help Providers:</vt:lpstr>
      <vt:lpstr>Resources</vt:lpstr>
      <vt:lpstr>Acknowledgements:</vt:lpstr>
      <vt:lpstr>Thank you. Questions?</vt:lpstr>
    </vt:vector>
  </TitlesOfParts>
  <Company>Cleveland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Goeden</dc:creator>
  <cp:lastModifiedBy>JAO3</cp:lastModifiedBy>
  <cp:revision>755</cp:revision>
  <cp:lastPrinted>2016-04-26T13:15:27Z</cp:lastPrinted>
  <dcterms:created xsi:type="dcterms:W3CDTF">2007-05-23T14:39:46Z</dcterms:created>
  <dcterms:modified xsi:type="dcterms:W3CDTF">2016-05-11T13:59:36Z</dcterms:modified>
</cp:coreProperties>
</file>